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Ex1.xml" ContentType="application/vnd.ms-office.chartex+xml"/>
  <Override PartName="/ppt/charts/style8.xml" ContentType="application/vnd.ms-office.chartstyle+xml"/>
  <Override PartName="/ppt/charts/colors8.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76" r:id="rId3"/>
    <p:sldId id="279" r:id="rId4"/>
    <p:sldId id="370" r:id="rId5"/>
    <p:sldId id="386" r:id="rId6"/>
    <p:sldId id="377" r:id="rId7"/>
    <p:sldId id="338" r:id="rId8"/>
    <p:sldId id="289" r:id="rId9"/>
    <p:sldId id="291" r:id="rId10"/>
    <p:sldId id="304" r:id="rId11"/>
    <p:sldId id="305" r:id="rId12"/>
    <p:sldId id="308" r:id="rId13"/>
    <p:sldId id="341" r:id="rId14"/>
    <p:sldId id="354" r:id="rId15"/>
    <p:sldId id="327" r:id="rId16"/>
    <p:sldId id="342" r:id="rId17"/>
    <p:sldId id="356" r:id="rId18"/>
    <p:sldId id="359" r:id="rId19"/>
    <p:sldId id="360" r:id="rId20"/>
    <p:sldId id="380" r:id="rId21"/>
    <p:sldId id="388" r:id="rId22"/>
    <p:sldId id="381" r:id="rId23"/>
    <p:sldId id="385" r:id="rId24"/>
    <p:sldId id="382" r:id="rId25"/>
    <p:sldId id="383" r:id="rId26"/>
    <p:sldId id="293" r:id="rId27"/>
    <p:sldId id="387" r:id="rId28"/>
    <p:sldId id="267" r:id="rId29"/>
    <p:sldId id="331" r:id="rId30"/>
    <p:sldId id="309" r:id="rId31"/>
    <p:sldId id="283" r:id="rId32"/>
    <p:sldId id="362" r:id="rId33"/>
    <p:sldId id="363" r:id="rId34"/>
    <p:sldId id="365" r:id="rId35"/>
    <p:sldId id="300" r:id="rId36"/>
    <p:sldId id="366" r:id="rId37"/>
    <p:sldId id="37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BADFD7"/>
    <a:srgbClr val="19232D"/>
    <a:srgbClr val="60BFC1"/>
    <a:srgbClr val="54B9B9"/>
    <a:srgbClr val="5CBCBC"/>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7" autoAdjust="0"/>
    <p:restoredTop sz="92912" autoAdjust="0"/>
  </p:normalViewPr>
  <p:slideViewPr>
    <p:cSldViewPr snapToGrid="0" showGuides="1">
      <p:cViewPr varScale="1">
        <p:scale>
          <a:sx n="87" d="100"/>
          <a:sy n="87" d="100"/>
        </p:scale>
        <p:origin x="96"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Yulius\OneDrive\Documents\Dokumen%20Julio\Skripsi\Seminar%202\Pengolahan%20Seminar%2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Yulius\OneDrive\Documents\Dokumen%20Julio\Skripsi\Sidang\Pengolahan%20Data_Sidang.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ulius\OneDrive\Documents\Dokumen%20Julio\Skripsi\Sidang\Pengolahan%20Data_Sidang.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ulius\OneDrive\Documents\Dokumen%20Julio\Skripsi\Sidang\Pengolahan%20Data_Sidang.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ulius\OneDrive\Documents\Dokumen%20Julio\Skripsi\Sidang\Pengolahan%20Data_Sidang.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Yulius\OneDrive\Documents\Dokumen%20Julio\Skripsi\Sidang\Pengolahan%20Data_Sidang.xlsx"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Yulius\OneDrive\Documents\Dokumen%20Julio\Skripsi\Pengolahan%20Data\Data%20PPT%20Seminar%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err="1">
                <a:latin typeface="Arial" panose="020B0604020202020204" pitchFamily="34" charset="0"/>
                <a:cs typeface="Arial" panose="020B0604020202020204" pitchFamily="34" charset="0"/>
              </a:rPr>
              <a:t>Jumlah</a:t>
            </a:r>
            <a:r>
              <a:rPr lang="en-US" sz="1600" baseline="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Sampah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Plastik</a:t>
            </a:r>
            <a:r>
              <a:rPr lang="en-US" sz="1600" dirty="0">
                <a:latin typeface="Arial" panose="020B0604020202020204" pitchFamily="34" charset="0"/>
                <a:cs typeface="Arial" panose="020B0604020202020204" pitchFamily="34" charset="0"/>
              </a:rPr>
              <a:t> di</a:t>
            </a:r>
            <a:r>
              <a:rPr lang="en-US" sz="1600" baseline="0" dirty="0">
                <a:latin typeface="Arial" panose="020B0604020202020204" pitchFamily="34" charset="0"/>
                <a:cs typeface="Arial" panose="020B0604020202020204" pitchFamily="34" charset="0"/>
              </a:rPr>
              <a:t> Indonesia</a:t>
            </a:r>
            <a:endParaRPr lang="en-US" sz="1600" dirty="0">
              <a:latin typeface="Arial" panose="020B0604020202020204" pitchFamily="34" charset="0"/>
              <a:cs typeface="Arial" panose="020B0604020202020204" pitchFamily="34" charset="0"/>
            </a:endParaRPr>
          </a:p>
        </c:rich>
      </c:tx>
      <c:layout>
        <c:manualLayout>
          <c:xMode val="edge"/>
          <c:yMode val="edge"/>
          <c:x val="0.20542680932066631"/>
          <c:y val="2.2951205609488462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Sampah Plastik (ton)</c:v>
                </c:pt>
              </c:strCache>
            </c:strRef>
          </c:tx>
          <c:spPr>
            <a:solidFill>
              <a:srgbClr val="54B9B9"/>
            </a:solidFill>
            <a:ln>
              <a:noFill/>
            </a:ln>
            <a:effectLst/>
          </c:spPr>
          <c:invertIfNegative val="0"/>
          <c:dPt>
            <c:idx val="3"/>
            <c:invertIfNegative val="0"/>
            <c:bubble3D val="0"/>
            <c:spPr>
              <a:solidFill>
                <a:srgbClr val="00B0F0"/>
              </a:solidFill>
              <a:ln>
                <a:solidFill>
                  <a:srgbClr val="FF0000"/>
                </a:solidFill>
              </a:ln>
              <a:effectLst/>
            </c:spPr>
            <c:extLst>
              <c:ext xmlns:c16="http://schemas.microsoft.com/office/drawing/2014/chart" uri="{C3380CC4-5D6E-409C-BE32-E72D297353CC}">
                <c16:uniqueId val="{00000000-3320-4C54-9C74-B9DFEC531A54}"/>
              </c:ext>
            </c:extLst>
          </c:dPt>
          <c:trendline>
            <c:spPr>
              <a:ln w="38100" cap="rnd">
                <a:solidFill>
                  <a:schemeClr val="accent1"/>
                </a:solidFill>
                <a:prstDash val="sysDot"/>
              </a:ln>
              <a:effectLst/>
            </c:spPr>
            <c:trendlineType val="linear"/>
            <c:dispRSqr val="0"/>
            <c:dispEq val="0"/>
          </c:trendline>
          <c:cat>
            <c:numRef>
              <c:f>Sheet1!$A$2:$A$5</c:f>
              <c:numCache>
                <c:formatCode>General</c:formatCode>
                <c:ptCount val="4"/>
                <c:pt idx="0">
                  <c:v>2019</c:v>
                </c:pt>
                <c:pt idx="1">
                  <c:v>2020</c:v>
                </c:pt>
                <c:pt idx="2">
                  <c:v>2021</c:v>
                </c:pt>
                <c:pt idx="3">
                  <c:v>2022</c:v>
                </c:pt>
              </c:numCache>
            </c:numRef>
          </c:cat>
          <c:val>
            <c:numRef>
              <c:f>Sheet1!$B$2:$B$5</c:f>
              <c:numCache>
                <c:formatCode>General</c:formatCode>
                <c:ptCount val="4"/>
                <c:pt idx="0">
                  <c:v>10050000</c:v>
                </c:pt>
                <c:pt idx="1">
                  <c:v>11675160</c:v>
                </c:pt>
                <c:pt idx="2">
                  <c:v>12014900</c:v>
                </c:pt>
                <c:pt idx="3">
                  <c:v>12817000</c:v>
                </c:pt>
              </c:numCache>
            </c:numRef>
          </c:val>
          <c:extLst>
            <c:ext xmlns:c16="http://schemas.microsoft.com/office/drawing/2014/chart" uri="{C3380CC4-5D6E-409C-BE32-E72D297353CC}">
              <c16:uniqueId val="{00000000-5DF8-44B5-B3EE-64CAACB73470}"/>
            </c:ext>
          </c:extLst>
        </c:ser>
        <c:dLbls>
          <c:showLegendKey val="0"/>
          <c:showVal val="0"/>
          <c:showCatName val="0"/>
          <c:showSerName val="0"/>
          <c:showPercent val="0"/>
          <c:showBubbleSize val="0"/>
        </c:dLbls>
        <c:gapWidth val="70"/>
        <c:overlap val="-27"/>
        <c:axId val="512344800"/>
        <c:axId val="512341888"/>
      </c:barChart>
      <c:catAx>
        <c:axId val="5123448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D"/>
                  <a:t>Tahun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341888"/>
        <c:crosses val="autoZero"/>
        <c:auto val="1"/>
        <c:lblAlgn val="ctr"/>
        <c:lblOffset val="100"/>
        <c:noMultiLvlLbl val="0"/>
      </c:catAx>
      <c:valAx>
        <c:axId val="512341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D"/>
                  <a:t>Ton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344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600" dirty="0" err="1">
                <a:latin typeface="+mn-lt"/>
                <a:cs typeface="Arial" panose="020B0604020202020204" pitchFamily="34" charset="0"/>
              </a:rPr>
              <a:t>Peningkatan</a:t>
            </a:r>
            <a:r>
              <a:rPr lang="en-US" sz="1600" baseline="0" dirty="0">
                <a:latin typeface="+mn-lt"/>
                <a:cs typeface="Arial" panose="020B0604020202020204" pitchFamily="34" charset="0"/>
              </a:rPr>
              <a:t> </a:t>
            </a:r>
            <a:r>
              <a:rPr lang="en-US" sz="1600" baseline="0" dirty="0" err="1">
                <a:latin typeface="+mn-lt"/>
                <a:cs typeface="Arial" panose="020B0604020202020204" pitchFamily="34" charset="0"/>
              </a:rPr>
              <a:t>Biaya</a:t>
            </a:r>
            <a:r>
              <a:rPr lang="en-US" sz="1600" baseline="0" dirty="0">
                <a:latin typeface="+mn-lt"/>
                <a:cs typeface="Arial" panose="020B0604020202020204" pitchFamily="34" charset="0"/>
              </a:rPr>
              <a:t> </a:t>
            </a:r>
            <a:r>
              <a:rPr lang="en-US" sz="1600" baseline="0" dirty="0" err="1">
                <a:latin typeface="+mn-lt"/>
                <a:cs typeface="Arial" panose="020B0604020202020204" pitchFamily="34" charset="0"/>
              </a:rPr>
              <a:t>Persediaan</a:t>
            </a:r>
            <a:endParaRPr lang="en-US" sz="1600" dirty="0">
              <a:latin typeface="+mn-lt"/>
              <a:cs typeface="Arial" panose="020B0604020202020204" pitchFamily="34" charset="0"/>
            </a:endParaRPr>
          </a:p>
        </c:rich>
      </c:tx>
      <c:layout>
        <c:manualLayout>
          <c:xMode val="edge"/>
          <c:yMode val="edge"/>
          <c:x val="0.14220655470756124"/>
          <c:y val="1.019699060311184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Problem!$A$11</c:f>
              <c:strCache>
                <c:ptCount val="1"/>
                <c:pt idx="0">
                  <c:v>Total</c:v>
                </c:pt>
              </c:strCache>
            </c:strRef>
          </c:tx>
          <c:spPr>
            <a:solidFill>
              <a:schemeClr val="accent1"/>
            </a:solidFill>
            <a:ln>
              <a:noFill/>
            </a:ln>
            <a:effectLst/>
          </c:spPr>
          <c:invertIfNegative val="0"/>
          <c:dPt>
            <c:idx val="0"/>
            <c:invertIfNegative val="0"/>
            <c:bubble3D val="0"/>
            <c:spPr>
              <a:solidFill>
                <a:srgbClr val="92D050"/>
              </a:solidFill>
              <a:ln>
                <a:noFill/>
              </a:ln>
              <a:effectLst/>
            </c:spPr>
            <c:extLst>
              <c:ext xmlns:c16="http://schemas.microsoft.com/office/drawing/2014/chart" uri="{C3380CC4-5D6E-409C-BE32-E72D297353CC}">
                <c16:uniqueId val="{00000003-8CA5-454B-8965-73C5F18E4A6F}"/>
              </c:ext>
            </c:extLst>
          </c:dPt>
          <c:dPt>
            <c:idx val="1"/>
            <c:invertIfNegative val="0"/>
            <c:bubble3D val="0"/>
            <c:spPr>
              <a:solidFill>
                <a:srgbClr val="0070C0"/>
              </a:solidFill>
              <a:ln>
                <a:noFill/>
              </a:ln>
              <a:effectLst/>
            </c:spPr>
            <c:extLst>
              <c:ext xmlns:c16="http://schemas.microsoft.com/office/drawing/2014/chart" uri="{C3380CC4-5D6E-409C-BE32-E72D297353CC}">
                <c16:uniqueId val="{00000001-4136-422E-AEF7-2B5B2C9A4006}"/>
              </c:ext>
            </c:extLst>
          </c:dPt>
          <c:trendline>
            <c:spPr>
              <a:ln w="38100" cap="rnd">
                <a:solidFill>
                  <a:srgbClr val="FF0000"/>
                </a:solidFill>
                <a:prstDash val="sysDot"/>
              </a:ln>
              <a:effectLst/>
            </c:spPr>
            <c:trendlineType val="linear"/>
            <c:dispRSqr val="0"/>
            <c:dispEq val="0"/>
          </c:trendline>
          <c:cat>
            <c:numRef>
              <c:f>Problem!$B$8:$C$8</c:f>
              <c:numCache>
                <c:formatCode>General</c:formatCode>
                <c:ptCount val="2"/>
                <c:pt idx="0">
                  <c:v>2021</c:v>
                </c:pt>
                <c:pt idx="1">
                  <c:v>2022</c:v>
                </c:pt>
              </c:numCache>
            </c:numRef>
          </c:cat>
          <c:val>
            <c:numRef>
              <c:f>Problem!$B$11:$C$11</c:f>
              <c:numCache>
                <c:formatCode>General</c:formatCode>
                <c:ptCount val="2"/>
                <c:pt idx="0">
                  <c:v>477.8</c:v>
                </c:pt>
                <c:pt idx="1">
                  <c:v>654.6</c:v>
                </c:pt>
              </c:numCache>
            </c:numRef>
          </c:val>
          <c:extLst>
            <c:ext xmlns:c16="http://schemas.microsoft.com/office/drawing/2014/chart" uri="{C3380CC4-5D6E-409C-BE32-E72D297353CC}">
              <c16:uniqueId val="{00000002-4136-422E-AEF7-2B5B2C9A4006}"/>
            </c:ext>
          </c:extLst>
        </c:ser>
        <c:dLbls>
          <c:showLegendKey val="0"/>
          <c:showVal val="0"/>
          <c:showCatName val="0"/>
          <c:showSerName val="0"/>
          <c:showPercent val="0"/>
          <c:showBubbleSize val="0"/>
        </c:dLbls>
        <c:gapWidth val="219"/>
        <c:overlap val="-27"/>
        <c:axId val="2056586623"/>
        <c:axId val="2056589503"/>
      </c:barChart>
      <c:catAx>
        <c:axId val="205658662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D" dirty="0" err="1"/>
                  <a:t>Tahun</a:t>
                </a:r>
                <a:endParaRPr lang="en-ID"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6589503"/>
        <c:crosses val="autoZero"/>
        <c:auto val="1"/>
        <c:lblAlgn val="ctr"/>
        <c:lblOffset val="100"/>
        <c:noMultiLvlLbl val="0"/>
      </c:catAx>
      <c:valAx>
        <c:axId val="2056589503"/>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t>
                </a:r>
                <a:r>
                  <a:rPr lang="en-US" dirty="0" err="1"/>
                  <a:t>dalam</a:t>
                </a:r>
                <a:r>
                  <a:rPr lang="en-US" baseline="0" dirty="0"/>
                  <a:t> </a:t>
                </a:r>
                <a:r>
                  <a:rPr lang="en-US" baseline="0" dirty="0" err="1"/>
                  <a:t>jutaan</a:t>
                </a:r>
                <a:r>
                  <a:rPr lang="en-US" baseline="0" dirty="0"/>
                  <a:t>)</a:t>
                </a:r>
                <a:endParaRPr lang="en-ID"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Rp-3809]* #,##0_-;\-[$Rp-3809]* #,##0_-;_-[$Rp-3809]* &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65866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dirty="0" err="1">
                <a:latin typeface="+mn-lt"/>
                <a:cs typeface="Arial" panose="020B0604020202020204" pitchFamily="34" charset="0"/>
              </a:rPr>
              <a:t>Akumulasi</a:t>
            </a:r>
            <a:r>
              <a:rPr lang="en-US" sz="1600" dirty="0">
                <a:latin typeface="+mn-lt"/>
                <a:cs typeface="Arial" panose="020B0604020202020204" pitchFamily="34" charset="0"/>
              </a:rPr>
              <a:t> Nilai ITO </a:t>
            </a:r>
            <a:r>
              <a:rPr lang="en-US" sz="1600" dirty="0" err="1">
                <a:latin typeface="+mn-lt"/>
                <a:cs typeface="Arial" panose="020B0604020202020204" pitchFamily="34" charset="0"/>
              </a:rPr>
              <a:t>Tahun</a:t>
            </a:r>
            <a:r>
              <a:rPr lang="en-US" sz="1600" dirty="0">
                <a:latin typeface="+mn-lt"/>
                <a:cs typeface="Arial" panose="020B0604020202020204" pitchFamily="34" charset="0"/>
              </a:rPr>
              <a:t> 2022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ITO!$B$3</c:f>
              <c:strCache>
                <c:ptCount val="1"/>
                <c:pt idx="0">
                  <c:v>Nilai ITO</c:v>
                </c:pt>
              </c:strCache>
            </c:strRef>
          </c:tx>
          <c:spPr>
            <a:ln w="28575" cap="rnd">
              <a:solidFill>
                <a:schemeClr val="accent1"/>
              </a:solidFill>
              <a:round/>
            </a:ln>
            <a:effectLst/>
          </c:spPr>
          <c:marker>
            <c:symbol val="none"/>
          </c:marker>
          <c:cat>
            <c:numRef>
              <c:f>ITO!$A$4:$A$15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ITO!$B$4:$B$15</c:f>
              <c:numCache>
                <c:formatCode>General</c:formatCode>
                <c:ptCount val="12"/>
                <c:pt idx="0">
                  <c:v>0.25240080935442122</c:v>
                </c:pt>
                <c:pt idx="1">
                  <c:v>0.12489418257597644</c:v>
                </c:pt>
                <c:pt idx="2">
                  <c:v>0.23403237510918165</c:v>
                </c:pt>
                <c:pt idx="3">
                  <c:v>0.2497460347739657</c:v>
                </c:pt>
                <c:pt idx="4">
                  <c:v>0.1869025344707349</c:v>
                </c:pt>
                <c:pt idx="5">
                  <c:v>0.14842945866622814</c:v>
                </c:pt>
                <c:pt idx="6">
                  <c:v>0.16236779370356635</c:v>
                </c:pt>
                <c:pt idx="7">
                  <c:v>0.29381759472036478</c:v>
                </c:pt>
                <c:pt idx="8">
                  <c:v>0.27857348870267723</c:v>
                </c:pt>
                <c:pt idx="9">
                  <c:v>5.111235818474219E-2</c:v>
                </c:pt>
                <c:pt idx="10">
                  <c:v>0.13585973143048155</c:v>
                </c:pt>
                <c:pt idx="11">
                  <c:v>8.8433246624760441E-3</c:v>
                </c:pt>
              </c:numCache>
            </c:numRef>
          </c:val>
          <c:smooth val="0"/>
          <c:extLst>
            <c:ext xmlns:c16="http://schemas.microsoft.com/office/drawing/2014/chart" uri="{C3380CC4-5D6E-409C-BE32-E72D297353CC}">
              <c16:uniqueId val="{00000000-41A4-4F8E-ACF4-B2095FDF2AEE}"/>
            </c:ext>
          </c:extLst>
        </c:ser>
        <c:dLbls>
          <c:showLegendKey val="0"/>
          <c:showVal val="0"/>
          <c:showCatName val="0"/>
          <c:showSerName val="0"/>
          <c:showPercent val="0"/>
          <c:showBubbleSize val="0"/>
        </c:dLbls>
        <c:smooth val="0"/>
        <c:axId val="652628416"/>
        <c:axId val="652620256"/>
      </c:lineChart>
      <c:catAx>
        <c:axId val="65262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2620256"/>
        <c:crosses val="autoZero"/>
        <c:auto val="1"/>
        <c:lblAlgn val="ctr"/>
        <c:lblOffset val="100"/>
        <c:noMultiLvlLbl val="0"/>
      </c:catAx>
      <c:valAx>
        <c:axId val="652620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262841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sz="1600" dirty="0" err="1"/>
              <a:t>Proporsi</a:t>
            </a:r>
            <a:r>
              <a:rPr lang="en-ID" sz="1600" dirty="0"/>
              <a:t> </a:t>
            </a:r>
            <a:r>
              <a:rPr lang="en-ID" sz="1600" dirty="0" err="1"/>
              <a:t>Biaya</a:t>
            </a:r>
            <a:endParaRPr lang="en-ID" sz="16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spPr>
            <a:ln>
              <a:solidFill>
                <a:srgbClr val="FF0000"/>
              </a:solidFill>
            </a:ln>
          </c:spPr>
          <c:dPt>
            <c:idx val="0"/>
            <c:bubble3D val="0"/>
            <c:spPr>
              <a:solidFill>
                <a:schemeClr val="accent1"/>
              </a:solidFill>
              <a:ln w="19050">
                <a:solidFill>
                  <a:srgbClr val="FF0000"/>
                </a:solidFill>
              </a:ln>
              <a:effectLst/>
            </c:spPr>
            <c:extLst>
              <c:ext xmlns:c16="http://schemas.microsoft.com/office/drawing/2014/chart" uri="{C3380CC4-5D6E-409C-BE32-E72D297353CC}">
                <c16:uniqueId val="{00000001-D58F-4EDB-B5DC-9E9710CAC641}"/>
              </c:ext>
            </c:extLst>
          </c:dPt>
          <c:dPt>
            <c:idx val="1"/>
            <c:bubble3D val="0"/>
            <c:spPr>
              <a:solidFill>
                <a:schemeClr val="accent2"/>
              </a:solidFill>
              <a:ln w="19050">
                <a:solidFill>
                  <a:srgbClr val="FF0000"/>
                </a:solidFill>
              </a:ln>
              <a:effectLst/>
            </c:spPr>
            <c:extLst>
              <c:ext xmlns:c16="http://schemas.microsoft.com/office/drawing/2014/chart" uri="{C3380CC4-5D6E-409C-BE32-E72D297353CC}">
                <c16:uniqueId val="{00000003-D58F-4EDB-B5DC-9E9710CAC641}"/>
              </c:ext>
            </c:extLst>
          </c:dPt>
          <c:dLbls>
            <c:dLbl>
              <c:idx val="0"/>
              <c:layout>
                <c:manualLayout>
                  <c:x val="-5.639545056867902E-2"/>
                  <c:y val="-0.2101381598133566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58F-4EDB-B5DC-9E9710CAC641}"/>
                </c:ext>
              </c:extLst>
            </c:dLbl>
            <c:dLbl>
              <c:idx val="1"/>
              <c:layout>
                <c:manualLayout>
                  <c:x val="5.7782370953630799E-2"/>
                  <c:y val="0.1273840769903762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58F-4EDB-B5DC-9E9710CAC64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F00"/>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'Revisi Identifikasi Biaya'!$E$33:$E$34</c:f>
              <c:strCache>
                <c:ptCount val="2"/>
                <c:pt idx="0">
                  <c:v>Biaya Simpan (Holding Cost)</c:v>
                </c:pt>
                <c:pt idx="1">
                  <c:v>Biaya Pesan (Ordering Cost)</c:v>
                </c:pt>
              </c:strCache>
            </c:strRef>
          </c:cat>
          <c:val>
            <c:numRef>
              <c:f>'Revisi Identifikasi Biaya'!$F$33:$F$34</c:f>
              <c:numCache>
                <c:formatCode>0%</c:formatCode>
                <c:ptCount val="2"/>
                <c:pt idx="0">
                  <c:v>0.89618320610687019</c:v>
                </c:pt>
                <c:pt idx="1">
                  <c:v>0.10381679389312977</c:v>
                </c:pt>
              </c:numCache>
            </c:numRef>
          </c:val>
          <c:extLst>
            <c:ext xmlns:c16="http://schemas.microsoft.com/office/drawing/2014/chart" uri="{C3380CC4-5D6E-409C-BE32-E72D297353CC}">
              <c16:uniqueId val="{00000004-D58F-4EDB-B5DC-9E9710CAC641}"/>
            </c:ext>
          </c:extLst>
        </c:ser>
        <c:dLbls>
          <c:showLegendKey val="0"/>
          <c:showVal val="0"/>
          <c:showCatName val="0"/>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Perbandingan Biaya Sebelum dan</a:t>
            </a:r>
            <a:r>
              <a:rPr lang="en-ID" baseline="0"/>
              <a:t> Sesudah</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'4.2. Analisis Perbandingan'!$A$3</c:f>
              <c:strCache>
                <c:ptCount val="1"/>
                <c:pt idx="0">
                  <c:v>Biaya Simpan</c:v>
                </c:pt>
              </c:strCache>
            </c:strRef>
          </c:tx>
          <c:spPr>
            <a:solidFill>
              <a:schemeClr val="accent1"/>
            </a:solidFill>
            <a:ln>
              <a:noFill/>
            </a:ln>
            <a:effectLst/>
          </c:spPr>
          <c:invertIfNegative val="0"/>
          <c:cat>
            <c:multiLvlStrRef>
              <c:f>'4.2. Analisis Perbandingan'!$B$1:$I$2</c:f>
              <c:multiLvlStrCache>
                <c:ptCount val="8"/>
                <c:lvl>
                  <c:pt idx="0">
                    <c:v>Clear</c:v>
                  </c:pt>
                  <c:pt idx="1">
                    <c:v>Light Blue</c:v>
                  </c:pt>
                  <c:pt idx="2">
                    <c:v>Mix</c:v>
                  </c:pt>
                  <c:pt idx="3">
                    <c:v>Total</c:v>
                  </c:pt>
                  <c:pt idx="4">
                    <c:v>Clear</c:v>
                  </c:pt>
                  <c:pt idx="5">
                    <c:v>Light Blue</c:v>
                  </c:pt>
                  <c:pt idx="6">
                    <c:v>Mix</c:v>
                  </c:pt>
                  <c:pt idx="7">
                    <c:v>Total</c:v>
                  </c:pt>
                </c:lvl>
                <c:lvl>
                  <c:pt idx="0">
                    <c:v>Biaya Aktual</c:v>
                  </c:pt>
                  <c:pt idx="4">
                    <c:v>Biaya Model</c:v>
                  </c:pt>
                </c:lvl>
              </c:multiLvlStrCache>
            </c:multiLvlStrRef>
          </c:cat>
          <c:val>
            <c:numRef>
              <c:f>'4.2. Analisis Perbandingan'!$B$3:$I$3</c:f>
              <c:numCache>
                <c:formatCode>General</c:formatCode>
                <c:ptCount val="8"/>
                <c:pt idx="0">
                  <c:v>201.5</c:v>
                </c:pt>
                <c:pt idx="1">
                  <c:v>161.4</c:v>
                </c:pt>
                <c:pt idx="2">
                  <c:v>223.7</c:v>
                </c:pt>
                <c:pt idx="3">
                  <c:v>586.59999999999991</c:v>
                </c:pt>
                <c:pt idx="4">
                  <c:v>199.7</c:v>
                </c:pt>
                <c:pt idx="5">
                  <c:v>112</c:v>
                </c:pt>
                <c:pt idx="6">
                  <c:v>157.69999999999999</c:v>
                </c:pt>
                <c:pt idx="7">
                  <c:v>469.4</c:v>
                </c:pt>
              </c:numCache>
            </c:numRef>
          </c:val>
          <c:extLst>
            <c:ext xmlns:c16="http://schemas.microsoft.com/office/drawing/2014/chart" uri="{C3380CC4-5D6E-409C-BE32-E72D297353CC}">
              <c16:uniqueId val="{00000000-5AA5-4B4F-BB78-C40E88E535B4}"/>
            </c:ext>
          </c:extLst>
        </c:ser>
        <c:ser>
          <c:idx val="1"/>
          <c:order val="1"/>
          <c:tx>
            <c:strRef>
              <c:f>'4.2. Analisis Perbandingan'!$A$4</c:f>
              <c:strCache>
                <c:ptCount val="1"/>
                <c:pt idx="0">
                  <c:v>Biaya Pesan</c:v>
                </c:pt>
              </c:strCache>
            </c:strRef>
          </c:tx>
          <c:spPr>
            <a:solidFill>
              <a:schemeClr val="accent2"/>
            </a:solidFill>
            <a:ln>
              <a:noFill/>
            </a:ln>
            <a:effectLst/>
          </c:spPr>
          <c:invertIfNegative val="0"/>
          <c:cat>
            <c:multiLvlStrRef>
              <c:f>'4.2. Analisis Perbandingan'!$B$1:$I$2</c:f>
              <c:multiLvlStrCache>
                <c:ptCount val="8"/>
                <c:lvl>
                  <c:pt idx="0">
                    <c:v>Clear</c:v>
                  </c:pt>
                  <c:pt idx="1">
                    <c:v>Light Blue</c:v>
                  </c:pt>
                  <c:pt idx="2">
                    <c:v>Mix</c:v>
                  </c:pt>
                  <c:pt idx="3">
                    <c:v>Total</c:v>
                  </c:pt>
                  <c:pt idx="4">
                    <c:v>Clear</c:v>
                  </c:pt>
                  <c:pt idx="5">
                    <c:v>Light Blue</c:v>
                  </c:pt>
                  <c:pt idx="6">
                    <c:v>Mix</c:v>
                  </c:pt>
                  <c:pt idx="7">
                    <c:v>Total</c:v>
                  </c:pt>
                </c:lvl>
                <c:lvl>
                  <c:pt idx="0">
                    <c:v>Biaya Aktual</c:v>
                  </c:pt>
                  <c:pt idx="4">
                    <c:v>Biaya Model</c:v>
                  </c:pt>
                </c:lvl>
              </c:multiLvlStrCache>
            </c:multiLvlStrRef>
          </c:cat>
          <c:val>
            <c:numRef>
              <c:f>'4.2. Analisis Perbandingan'!$B$4:$I$4</c:f>
              <c:numCache>
                <c:formatCode>General</c:formatCode>
                <c:ptCount val="8"/>
                <c:pt idx="0">
                  <c:v>22.3</c:v>
                </c:pt>
                <c:pt idx="1">
                  <c:v>22.8</c:v>
                </c:pt>
                <c:pt idx="2">
                  <c:v>22.8</c:v>
                </c:pt>
                <c:pt idx="3">
                  <c:v>67.900000000000006</c:v>
                </c:pt>
                <c:pt idx="4">
                  <c:v>5.7</c:v>
                </c:pt>
                <c:pt idx="5">
                  <c:v>5.7</c:v>
                </c:pt>
                <c:pt idx="6">
                  <c:v>5.7</c:v>
                </c:pt>
                <c:pt idx="7">
                  <c:v>17.100000000000001</c:v>
                </c:pt>
              </c:numCache>
            </c:numRef>
          </c:val>
          <c:extLst>
            <c:ext xmlns:c16="http://schemas.microsoft.com/office/drawing/2014/chart" uri="{C3380CC4-5D6E-409C-BE32-E72D297353CC}">
              <c16:uniqueId val="{00000001-5AA5-4B4F-BB78-C40E88E535B4}"/>
            </c:ext>
          </c:extLst>
        </c:ser>
        <c:ser>
          <c:idx val="2"/>
          <c:order val="2"/>
          <c:tx>
            <c:strRef>
              <c:f>'4.2. Analisis Perbandingan'!$A$5</c:f>
              <c:strCache>
                <c:ptCount val="1"/>
                <c:pt idx="0">
                  <c:v>Biaya Persediaan</c:v>
                </c:pt>
              </c:strCache>
            </c:strRef>
          </c:tx>
          <c:spPr>
            <a:solidFill>
              <a:schemeClr val="accent3"/>
            </a:solidFill>
            <a:ln>
              <a:noFill/>
            </a:ln>
            <a:effectLst/>
          </c:spPr>
          <c:invertIfNegative val="0"/>
          <c:dLbls>
            <c:dLbl>
              <c:idx val="3"/>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AA5-4B4F-BB78-C40E88E535B4}"/>
                </c:ext>
              </c:extLst>
            </c:dLbl>
            <c:dLbl>
              <c:idx val="7"/>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AA5-4B4F-BB78-C40E88E535B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'4.2. Analisis Perbandingan'!$B$1:$I$2</c:f>
              <c:multiLvlStrCache>
                <c:ptCount val="8"/>
                <c:lvl>
                  <c:pt idx="0">
                    <c:v>Clear</c:v>
                  </c:pt>
                  <c:pt idx="1">
                    <c:v>Light Blue</c:v>
                  </c:pt>
                  <c:pt idx="2">
                    <c:v>Mix</c:v>
                  </c:pt>
                  <c:pt idx="3">
                    <c:v>Total</c:v>
                  </c:pt>
                  <c:pt idx="4">
                    <c:v>Clear</c:v>
                  </c:pt>
                  <c:pt idx="5">
                    <c:v>Light Blue</c:v>
                  </c:pt>
                  <c:pt idx="6">
                    <c:v>Mix</c:v>
                  </c:pt>
                  <c:pt idx="7">
                    <c:v>Total</c:v>
                  </c:pt>
                </c:lvl>
                <c:lvl>
                  <c:pt idx="0">
                    <c:v>Biaya Aktual</c:v>
                  </c:pt>
                  <c:pt idx="4">
                    <c:v>Biaya Model</c:v>
                  </c:pt>
                </c:lvl>
              </c:multiLvlStrCache>
            </c:multiLvlStrRef>
          </c:cat>
          <c:val>
            <c:numRef>
              <c:f>'4.2. Analisis Perbandingan'!$B$5:$I$5</c:f>
              <c:numCache>
                <c:formatCode>General</c:formatCode>
                <c:ptCount val="8"/>
                <c:pt idx="0">
                  <c:v>223.8</c:v>
                </c:pt>
                <c:pt idx="1">
                  <c:v>184.2</c:v>
                </c:pt>
                <c:pt idx="2">
                  <c:v>246.5</c:v>
                </c:pt>
                <c:pt idx="3">
                  <c:v>654.5</c:v>
                </c:pt>
                <c:pt idx="4">
                  <c:v>205.4</c:v>
                </c:pt>
                <c:pt idx="5">
                  <c:v>117.7</c:v>
                </c:pt>
                <c:pt idx="6">
                  <c:v>163.4</c:v>
                </c:pt>
                <c:pt idx="7">
                  <c:v>486.5</c:v>
                </c:pt>
              </c:numCache>
            </c:numRef>
          </c:val>
          <c:extLst>
            <c:ext xmlns:c16="http://schemas.microsoft.com/office/drawing/2014/chart" uri="{C3380CC4-5D6E-409C-BE32-E72D297353CC}">
              <c16:uniqueId val="{00000004-5AA5-4B4F-BB78-C40E88E535B4}"/>
            </c:ext>
          </c:extLst>
        </c:ser>
        <c:dLbls>
          <c:showLegendKey val="0"/>
          <c:showVal val="0"/>
          <c:showCatName val="0"/>
          <c:showSerName val="0"/>
          <c:showPercent val="0"/>
          <c:showBubbleSize val="0"/>
        </c:dLbls>
        <c:gapWidth val="219"/>
        <c:overlap val="-27"/>
        <c:axId val="787190191"/>
        <c:axId val="787191631"/>
      </c:barChart>
      <c:catAx>
        <c:axId val="787190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7191631"/>
        <c:crosses val="autoZero"/>
        <c:auto val="1"/>
        <c:lblAlgn val="ctr"/>
        <c:lblOffset val="100"/>
        <c:noMultiLvlLbl val="0"/>
      </c:catAx>
      <c:valAx>
        <c:axId val="7871916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D"/>
                  <a:t>dalam</a:t>
                </a:r>
                <a:r>
                  <a:rPr lang="en-ID" baseline="0"/>
                  <a:t> jutaan rupiah</a:t>
                </a:r>
                <a:endParaRPr lang="en-ID"/>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7190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Total Biaya Persediaan Akibat Perubahan Harga</a:t>
            </a:r>
            <a:r>
              <a:rPr lang="en-ID" baseline="0"/>
              <a:t> Material</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'4.3. Analisis Sensitivitas'!$G$2</c:f>
              <c:strCache>
                <c:ptCount val="1"/>
                <c:pt idx="0">
                  <c:v>Material 1</c:v>
                </c:pt>
              </c:strCache>
            </c:strRef>
          </c:tx>
          <c:spPr>
            <a:ln w="28575" cap="rnd">
              <a:solidFill>
                <a:schemeClr val="accent1"/>
              </a:solidFill>
              <a:round/>
            </a:ln>
            <a:effectLst/>
          </c:spPr>
          <c:marker>
            <c:symbol val="none"/>
          </c:marker>
          <c:cat>
            <c:strRef>
              <c:f>'4.3. Analisis Sensitivitas'!$F$3:$F$9</c:f>
              <c:strCache>
                <c:ptCount val="7"/>
                <c:pt idx="0">
                  <c:v>Normal</c:v>
                </c:pt>
                <c:pt idx="1">
                  <c:v>Penurunan 5%</c:v>
                </c:pt>
                <c:pt idx="2">
                  <c:v>Penurunan 10%</c:v>
                </c:pt>
                <c:pt idx="3">
                  <c:v>Penurunan 15%</c:v>
                </c:pt>
                <c:pt idx="4">
                  <c:v>Kenaikan 5%</c:v>
                </c:pt>
                <c:pt idx="5">
                  <c:v>Kenaikan 10%</c:v>
                </c:pt>
                <c:pt idx="6">
                  <c:v>Kenaikan 15%</c:v>
                </c:pt>
              </c:strCache>
            </c:strRef>
          </c:cat>
          <c:val>
            <c:numRef>
              <c:f>'4.3. Analisis Sensitivitas'!$G$3:$G$9</c:f>
              <c:numCache>
                <c:formatCode>General</c:formatCode>
                <c:ptCount val="7"/>
                <c:pt idx="0">
                  <c:v>205448440</c:v>
                </c:pt>
                <c:pt idx="1">
                  <c:v>195936800</c:v>
                </c:pt>
                <c:pt idx="2">
                  <c:v>186425160</c:v>
                </c:pt>
                <c:pt idx="3">
                  <c:v>174535610</c:v>
                </c:pt>
                <c:pt idx="4">
                  <c:v>214960080</c:v>
                </c:pt>
                <c:pt idx="5">
                  <c:v>224471720</c:v>
                </c:pt>
                <c:pt idx="6">
                  <c:v>236361270</c:v>
                </c:pt>
              </c:numCache>
            </c:numRef>
          </c:val>
          <c:smooth val="0"/>
          <c:extLst>
            <c:ext xmlns:c16="http://schemas.microsoft.com/office/drawing/2014/chart" uri="{C3380CC4-5D6E-409C-BE32-E72D297353CC}">
              <c16:uniqueId val="{00000000-DACD-4315-9171-D06336A2207B}"/>
            </c:ext>
          </c:extLst>
        </c:ser>
        <c:ser>
          <c:idx val="1"/>
          <c:order val="1"/>
          <c:tx>
            <c:strRef>
              <c:f>'4.3. Analisis Sensitivitas'!$H$2</c:f>
              <c:strCache>
                <c:ptCount val="1"/>
                <c:pt idx="0">
                  <c:v>Material 2</c:v>
                </c:pt>
              </c:strCache>
            </c:strRef>
          </c:tx>
          <c:spPr>
            <a:ln w="28575" cap="rnd">
              <a:solidFill>
                <a:schemeClr val="accent2"/>
              </a:solidFill>
              <a:round/>
            </a:ln>
            <a:effectLst/>
          </c:spPr>
          <c:marker>
            <c:symbol val="none"/>
          </c:marker>
          <c:cat>
            <c:strRef>
              <c:f>'4.3. Analisis Sensitivitas'!$F$3:$F$9</c:f>
              <c:strCache>
                <c:ptCount val="7"/>
                <c:pt idx="0">
                  <c:v>Normal</c:v>
                </c:pt>
                <c:pt idx="1">
                  <c:v>Penurunan 5%</c:v>
                </c:pt>
                <c:pt idx="2">
                  <c:v>Penurunan 10%</c:v>
                </c:pt>
                <c:pt idx="3">
                  <c:v>Penurunan 15%</c:v>
                </c:pt>
                <c:pt idx="4">
                  <c:v>Kenaikan 5%</c:v>
                </c:pt>
                <c:pt idx="5">
                  <c:v>Kenaikan 10%</c:v>
                </c:pt>
                <c:pt idx="6">
                  <c:v>Kenaikan 15%</c:v>
                </c:pt>
              </c:strCache>
            </c:strRef>
          </c:cat>
          <c:val>
            <c:numRef>
              <c:f>'4.3. Analisis Sensitivitas'!$H$3:$H$9</c:f>
              <c:numCache>
                <c:formatCode>General</c:formatCode>
                <c:ptCount val="7"/>
                <c:pt idx="0">
                  <c:v>117718350</c:v>
                </c:pt>
                <c:pt idx="1">
                  <c:v>112917735</c:v>
                </c:pt>
                <c:pt idx="2">
                  <c:v>106516915</c:v>
                </c:pt>
                <c:pt idx="3">
                  <c:v>101716300</c:v>
                </c:pt>
                <c:pt idx="4">
                  <c:v>124119170</c:v>
                </c:pt>
                <c:pt idx="5">
                  <c:v>128919785</c:v>
                </c:pt>
                <c:pt idx="6">
                  <c:v>135320605</c:v>
                </c:pt>
              </c:numCache>
            </c:numRef>
          </c:val>
          <c:smooth val="0"/>
          <c:extLst>
            <c:ext xmlns:c16="http://schemas.microsoft.com/office/drawing/2014/chart" uri="{C3380CC4-5D6E-409C-BE32-E72D297353CC}">
              <c16:uniqueId val="{00000001-DACD-4315-9171-D06336A2207B}"/>
            </c:ext>
          </c:extLst>
        </c:ser>
        <c:ser>
          <c:idx val="2"/>
          <c:order val="2"/>
          <c:tx>
            <c:strRef>
              <c:f>'4.3. Analisis Sensitivitas'!$I$2</c:f>
              <c:strCache>
                <c:ptCount val="1"/>
                <c:pt idx="0">
                  <c:v>Material 3</c:v>
                </c:pt>
              </c:strCache>
            </c:strRef>
          </c:tx>
          <c:spPr>
            <a:ln w="28575" cap="rnd">
              <a:solidFill>
                <a:schemeClr val="accent3"/>
              </a:solidFill>
              <a:round/>
            </a:ln>
            <a:effectLst/>
          </c:spPr>
          <c:marker>
            <c:symbol val="none"/>
          </c:marker>
          <c:cat>
            <c:strRef>
              <c:f>'4.3. Analisis Sensitivitas'!$F$3:$F$9</c:f>
              <c:strCache>
                <c:ptCount val="7"/>
                <c:pt idx="0">
                  <c:v>Normal</c:v>
                </c:pt>
                <c:pt idx="1">
                  <c:v>Penurunan 5%</c:v>
                </c:pt>
                <c:pt idx="2">
                  <c:v>Penurunan 10%</c:v>
                </c:pt>
                <c:pt idx="3">
                  <c:v>Penurunan 15%</c:v>
                </c:pt>
                <c:pt idx="4">
                  <c:v>Kenaikan 5%</c:v>
                </c:pt>
                <c:pt idx="5">
                  <c:v>Kenaikan 10%</c:v>
                </c:pt>
                <c:pt idx="6">
                  <c:v>Kenaikan 15%</c:v>
                </c:pt>
              </c:strCache>
            </c:strRef>
          </c:cat>
          <c:val>
            <c:numRef>
              <c:f>'4.3. Analisis Sensitivitas'!$I$3:$I$9</c:f>
              <c:numCache>
                <c:formatCode>General</c:formatCode>
                <c:ptCount val="7"/>
                <c:pt idx="0">
                  <c:v>163432109</c:v>
                </c:pt>
                <c:pt idx="1">
                  <c:v>155238441</c:v>
                </c:pt>
                <c:pt idx="2">
                  <c:v>147044773</c:v>
                </c:pt>
                <c:pt idx="3">
                  <c:v>138851105</c:v>
                </c:pt>
                <c:pt idx="4">
                  <c:v>171625777</c:v>
                </c:pt>
                <c:pt idx="5">
                  <c:v>179819445</c:v>
                </c:pt>
                <c:pt idx="6">
                  <c:v>188013113</c:v>
                </c:pt>
              </c:numCache>
            </c:numRef>
          </c:val>
          <c:smooth val="0"/>
          <c:extLst>
            <c:ext xmlns:c16="http://schemas.microsoft.com/office/drawing/2014/chart" uri="{C3380CC4-5D6E-409C-BE32-E72D297353CC}">
              <c16:uniqueId val="{00000002-DACD-4315-9171-D06336A2207B}"/>
            </c:ext>
          </c:extLst>
        </c:ser>
        <c:dLbls>
          <c:showLegendKey val="0"/>
          <c:showVal val="0"/>
          <c:showCatName val="0"/>
          <c:showSerName val="0"/>
          <c:showPercent val="0"/>
          <c:showBubbleSize val="0"/>
        </c:dLbls>
        <c:smooth val="0"/>
        <c:axId val="2018196847"/>
        <c:axId val="2018191087"/>
      </c:lineChart>
      <c:catAx>
        <c:axId val="201819684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D"/>
                  <a:t>Skenario</a:t>
                </a:r>
                <a:r>
                  <a:rPr lang="en-ID" baseline="0"/>
                  <a:t> Sensitivitas</a:t>
                </a:r>
                <a:endParaRPr lang="en-ID"/>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191087"/>
        <c:crosses val="autoZero"/>
        <c:auto val="1"/>
        <c:lblAlgn val="ctr"/>
        <c:lblOffset val="100"/>
        <c:noMultiLvlLbl val="0"/>
      </c:catAx>
      <c:valAx>
        <c:axId val="20181910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D"/>
                  <a:t>Rp</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19684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sz="1400" b="0" i="0" u="none" strike="noStrike" kern="1200" spc="0" baseline="0">
                <a:solidFill>
                  <a:sysClr val="windowText" lastClr="000000">
                    <a:lumMod val="65000"/>
                    <a:lumOff val="35000"/>
                  </a:sysClr>
                </a:solidFill>
              </a:rPr>
              <a:t>Total Biaya Persediaan Akibat Perubahan Jumlah Permintaan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'4.3. Analisis Sensitivitas'!$G$12</c:f>
              <c:strCache>
                <c:ptCount val="1"/>
                <c:pt idx="0">
                  <c:v>Material 1</c:v>
                </c:pt>
              </c:strCache>
            </c:strRef>
          </c:tx>
          <c:spPr>
            <a:ln w="28575" cap="rnd">
              <a:solidFill>
                <a:schemeClr val="accent1"/>
              </a:solidFill>
              <a:round/>
            </a:ln>
            <a:effectLst/>
          </c:spPr>
          <c:marker>
            <c:symbol val="none"/>
          </c:marker>
          <c:cat>
            <c:strRef>
              <c:f>'4.3. Analisis Sensitivitas'!$F$13:$F$19</c:f>
              <c:strCache>
                <c:ptCount val="7"/>
                <c:pt idx="0">
                  <c:v>Normal</c:v>
                </c:pt>
                <c:pt idx="1">
                  <c:v>Penurunan 5%</c:v>
                </c:pt>
                <c:pt idx="2">
                  <c:v>Penurunan 10%</c:v>
                </c:pt>
                <c:pt idx="3">
                  <c:v>Penurunan 15%</c:v>
                </c:pt>
                <c:pt idx="4">
                  <c:v>Kenaikan 5%</c:v>
                </c:pt>
                <c:pt idx="5">
                  <c:v>Kenaikan 10%</c:v>
                </c:pt>
                <c:pt idx="6">
                  <c:v>Kenaikan 15%</c:v>
                </c:pt>
              </c:strCache>
            </c:strRef>
          </c:cat>
          <c:val>
            <c:numRef>
              <c:f>'4.3. Analisis Sensitivitas'!$G$13:$G$19</c:f>
              <c:numCache>
                <c:formatCode>General</c:formatCode>
                <c:ptCount val="7"/>
                <c:pt idx="0">
                  <c:v>205448440</c:v>
                </c:pt>
                <c:pt idx="1">
                  <c:v>195526696</c:v>
                </c:pt>
                <c:pt idx="2">
                  <c:v>185604952</c:v>
                </c:pt>
                <c:pt idx="3">
                  <c:v>175681536</c:v>
                </c:pt>
                <c:pt idx="4">
                  <c:v>215369126</c:v>
                </c:pt>
                <c:pt idx="5">
                  <c:v>225291024</c:v>
                </c:pt>
                <c:pt idx="6">
                  <c:v>235212921</c:v>
                </c:pt>
              </c:numCache>
            </c:numRef>
          </c:val>
          <c:smooth val="0"/>
          <c:extLst>
            <c:ext xmlns:c16="http://schemas.microsoft.com/office/drawing/2014/chart" uri="{C3380CC4-5D6E-409C-BE32-E72D297353CC}">
              <c16:uniqueId val="{00000000-CF8C-4A8D-B629-6FAB7A8816D2}"/>
            </c:ext>
          </c:extLst>
        </c:ser>
        <c:ser>
          <c:idx val="1"/>
          <c:order val="1"/>
          <c:tx>
            <c:strRef>
              <c:f>'4.3. Analisis Sensitivitas'!$H$12</c:f>
              <c:strCache>
                <c:ptCount val="1"/>
                <c:pt idx="0">
                  <c:v>Material 2</c:v>
                </c:pt>
              </c:strCache>
            </c:strRef>
          </c:tx>
          <c:spPr>
            <a:ln w="28575" cap="rnd">
              <a:solidFill>
                <a:schemeClr val="accent2"/>
              </a:solidFill>
              <a:round/>
            </a:ln>
            <a:effectLst/>
          </c:spPr>
          <c:marker>
            <c:symbol val="none"/>
          </c:marker>
          <c:cat>
            <c:strRef>
              <c:f>'4.3. Analisis Sensitivitas'!$F$13:$F$19</c:f>
              <c:strCache>
                <c:ptCount val="7"/>
                <c:pt idx="0">
                  <c:v>Normal</c:v>
                </c:pt>
                <c:pt idx="1">
                  <c:v>Penurunan 5%</c:v>
                </c:pt>
                <c:pt idx="2">
                  <c:v>Penurunan 10%</c:v>
                </c:pt>
                <c:pt idx="3">
                  <c:v>Penurunan 15%</c:v>
                </c:pt>
                <c:pt idx="4">
                  <c:v>Kenaikan 5%</c:v>
                </c:pt>
                <c:pt idx="5">
                  <c:v>Kenaikan 10%</c:v>
                </c:pt>
                <c:pt idx="6">
                  <c:v>Kenaikan 15%</c:v>
                </c:pt>
              </c:strCache>
            </c:strRef>
          </c:cat>
          <c:val>
            <c:numRef>
              <c:f>'4.3. Analisis Sensitivitas'!$H$13:$H$19</c:f>
              <c:numCache>
                <c:formatCode>General</c:formatCode>
                <c:ptCount val="7"/>
                <c:pt idx="0">
                  <c:v>117718350</c:v>
                </c:pt>
                <c:pt idx="1">
                  <c:v>112288380</c:v>
                </c:pt>
                <c:pt idx="2">
                  <c:v>106861980</c:v>
                </c:pt>
                <c:pt idx="3">
                  <c:v>101430386</c:v>
                </c:pt>
                <c:pt idx="4">
                  <c:v>123149884</c:v>
                </c:pt>
                <c:pt idx="5">
                  <c:v>128579758</c:v>
                </c:pt>
                <c:pt idx="6">
                  <c:v>134009633</c:v>
                </c:pt>
              </c:numCache>
            </c:numRef>
          </c:val>
          <c:smooth val="0"/>
          <c:extLst>
            <c:ext xmlns:c16="http://schemas.microsoft.com/office/drawing/2014/chart" uri="{C3380CC4-5D6E-409C-BE32-E72D297353CC}">
              <c16:uniqueId val="{00000001-CF8C-4A8D-B629-6FAB7A8816D2}"/>
            </c:ext>
          </c:extLst>
        </c:ser>
        <c:ser>
          <c:idx val="2"/>
          <c:order val="2"/>
          <c:tx>
            <c:strRef>
              <c:f>'4.3. Analisis Sensitivitas'!$I$12</c:f>
              <c:strCache>
                <c:ptCount val="1"/>
                <c:pt idx="0">
                  <c:v>Material 3</c:v>
                </c:pt>
              </c:strCache>
            </c:strRef>
          </c:tx>
          <c:spPr>
            <a:ln w="28575" cap="rnd">
              <a:solidFill>
                <a:schemeClr val="accent3"/>
              </a:solidFill>
              <a:round/>
            </a:ln>
            <a:effectLst/>
          </c:spPr>
          <c:marker>
            <c:symbol val="none"/>
          </c:marker>
          <c:cat>
            <c:strRef>
              <c:f>'4.3. Analisis Sensitivitas'!$F$13:$F$19</c:f>
              <c:strCache>
                <c:ptCount val="7"/>
                <c:pt idx="0">
                  <c:v>Normal</c:v>
                </c:pt>
                <c:pt idx="1">
                  <c:v>Penurunan 5%</c:v>
                </c:pt>
                <c:pt idx="2">
                  <c:v>Penurunan 10%</c:v>
                </c:pt>
                <c:pt idx="3">
                  <c:v>Penurunan 15%</c:v>
                </c:pt>
                <c:pt idx="4">
                  <c:v>Kenaikan 5%</c:v>
                </c:pt>
                <c:pt idx="5">
                  <c:v>Kenaikan 10%</c:v>
                </c:pt>
                <c:pt idx="6">
                  <c:v>Kenaikan 15%</c:v>
                </c:pt>
              </c:strCache>
            </c:strRef>
          </c:cat>
          <c:val>
            <c:numRef>
              <c:f>'4.3. Analisis Sensitivitas'!$I$13:$I$19</c:f>
              <c:numCache>
                <c:formatCode>General</c:formatCode>
                <c:ptCount val="7"/>
                <c:pt idx="0">
                  <c:v>163432109</c:v>
                </c:pt>
                <c:pt idx="1">
                  <c:v>155727335</c:v>
                </c:pt>
                <c:pt idx="2">
                  <c:v>148018634</c:v>
                </c:pt>
                <c:pt idx="3">
                  <c:v>140312924</c:v>
                </c:pt>
                <c:pt idx="4">
                  <c:v>171141039</c:v>
                </c:pt>
                <c:pt idx="5">
                  <c:v>178848068</c:v>
                </c:pt>
                <c:pt idx="6">
                  <c:v>186555097</c:v>
                </c:pt>
              </c:numCache>
            </c:numRef>
          </c:val>
          <c:smooth val="0"/>
          <c:extLst>
            <c:ext xmlns:c16="http://schemas.microsoft.com/office/drawing/2014/chart" uri="{C3380CC4-5D6E-409C-BE32-E72D297353CC}">
              <c16:uniqueId val="{00000002-CF8C-4A8D-B629-6FAB7A8816D2}"/>
            </c:ext>
          </c:extLst>
        </c:ser>
        <c:dLbls>
          <c:showLegendKey val="0"/>
          <c:showVal val="0"/>
          <c:showCatName val="0"/>
          <c:showSerName val="0"/>
          <c:showPercent val="0"/>
          <c:showBubbleSize val="0"/>
        </c:dLbls>
        <c:smooth val="0"/>
        <c:axId val="2099874895"/>
        <c:axId val="2099875855"/>
      </c:lineChart>
      <c:catAx>
        <c:axId val="20998748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D"/>
                  <a:t>Skenario</a:t>
                </a:r>
                <a:r>
                  <a:rPr lang="en-ID" baseline="0"/>
                  <a:t> Sensitivitas</a:t>
                </a:r>
                <a:endParaRPr lang="en-ID"/>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9875855"/>
        <c:crosses val="autoZero"/>
        <c:auto val="1"/>
        <c:lblAlgn val="ctr"/>
        <c:lblOffset val="100"/>
        <c:noMultiLvlLbl val="0"/>
      </c:catAx>
      <c:valAx>
        <c:axId val="20998758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D"/>
                  <a:t>Rp</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987489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Sheet5!$A$1:$A$354</cx:f>
        <cx:lvl ptCount="354" formatCode="0.0">
          <cx:pt idx="0">27098.566666666666</cx:pt>
          <cx:pt idx="1">26115.166666666668</cx:pt>
          <cx:pt idx="2">24074.466666666667</cx:pt>
          <cx:pt idx="3">28104.366666666669</cx:pt>
          <cx:pt idx="4">22083.566666666666</cx:pt>
          <cx:pt idx="5">26618.266666666666</cx:pt>
          <cx:pt idx="6">23568.466666666667</cx:pt>
          <cx:pt idx="7">27616.666666666668</cx:pt>
          <cx:pt idx="8">22571.766666666666</cx:pt>
          <cx:pt idx="9">26320.366666666669</cx:pt>
          <cx:pt idx="10">23863.766666666666</cx:pt>
          <cx:pt idx="11">26237.366666666669</cx:pt>
          <cx:pt idx="12">23950.566666666666</cx:pt>
          <cx:pt idx="13">26788.666666666701</cx:pt>
          <cx:pt idx="14">23088.166666666668</cx:pt>
          <cx:pt idx="15">27510.766666666666</cx:pt>
          <cx:pt idx="16">22678.166666666668</cx:pt>
          <cx:pt idx="17">27744.666666666668</cx:pt>
          <cx:pt idx="18">22444.466666666667</cx:pt>
          <cx:pt idx="19">27324.266666666666</cx:pt>
          <cx:pt idx="20">22863.166666666668</cx:pt>
          <cx:pt idx="21">27437.066666666666</cx:pt>
          <cx:pt idx="22">22750.766666666666</cx:pt>
          <cx:pt idx="23">29095.366666666669</cx:pt>
          <cx:pt idx="24">21092.466666666667</cx:pt>
          <cx:pt idx="25">28094.466666666667</cx:pt>
          <cx:pt idx="26">22091.266666666666</cx:pt>
          <cx:pt idx="27">28397.766666666666</cx:pt>
          <cx:pt idx="28">20790</cx:pt>
          <cx:pt idx="29">26094.166666666668</cx:pt>
          <cx:pt idx="30">11686.503999999999</cx:pt>
          <cx:pt idx="31">10702.404</cx:pt>
          <cx:pt idx="32">8660.503999999999</cx:pt>
          <cx:pt idx="33">12693.004000000001</cx:pt>
          <cx:pt idx="34">6669.8039999999992</cx:pt>
          <cx:pt idx="35">11206.704</cx:pt>
          <cx:pt idx="36">8155.6039999999985</cx:pt>
          <cx:pt idx="37">12204.103999999999</cx:pt>
          <cx:pt idx="38">7158.4039999999986</cx:pt>
          <cx:pt idx="39">10907.404</cx:pt>
          <cx:pt idx="40">8451.1039999999994</cx:pt>
          <cx:pt idx="41">8536.6039999999994</cx:pt>
          <cx:pt idx="42">11376.003999999999</cx:pt>
          <cx:pt idx="43">7990.503999999999</cx:pt>
          <cx:pt idx="44">12097.504000000001</cx:pt>
          <cx:pt idx="45">7264.8039999999992</cx:pt>
          <cx:pt idx="46">12331.903999999999</cx:pt>
          <cx:pt idx="47">7030.4039999999986</cx:pt>
          <cx:pt idx="48">11912.704</cx:pt>
          <cx:pt idx="49">7450.6039999999985</cx:pt>
          <cx:pt idx="50">12025.604000000028</cx:pt>
          <cx:pt idx="51">7338.003999999999</cx:pt>
          <cx:pt idx="52">13682.603999999999</cx:pt>
          <cx:pt idx="53">5679.8039999999992</cx:pt>
          <cx:pt idx="54">12681.403999999999</cx:pt>
          <cx:pt idx="55">15359.6</cx:pt>
          <cx:pt idx="56">19371.299999999999</cx:pt>
          <cx:pt idx="57">16345.299999999999</cx:pt>
          <cx:pt idx="58">20377.799999999999</cx:pt>
          <cx:pt idx="59">14354.6</cx:pt>
          <cx:pt idx="60">18891.5</cx:pt>
          <cx:pt idx="61">15840.4</cx:pt>
          <cx:pt idx="62">19888.900000000001</cx:pt>
          <cx:pt idx="63">14843.200000000001</cx:pt>
          <cx:pt idx="64">18592.200000000001</cx:pt>
          <cx:pt idx="65">16135.9</cx:pt>
          <cx:pt idx="66">18510.5</cx:pt>
          <cx:pt idx="67">16221.4</cx:pt>
          <cx:pt idx="68">19060.799999999999</cx:pt>
          <cx:pt idx="69">15675.299999999999</cx:pt>
          <cx:pt idx="70">19782.299999999999</cx:pt>
          <cx:pt idx="71">14949.6</cx:pt>
          <cx:pt idx="72">20016.700000000001</cx:pt>
          <cx:pt idx="73">14715.200000000001</cx:pt>
          <cx:pt idx="74">19597.5</cx:pt>
          <cx:pt idx="75">15135.4</cx:pt>
          <cx:pt idx="76">19710.400000000001</cx:pt>
          <cx:pt idx="77">21367.400000000001</cx:pt>
          <cx:pt idx="78">13364.6</cx:pt>
          <cx:pt idx="79">21014.200000000001</cx:pt>
          <cx:pt idx="80">14364</cx:pt>
          <cx:pt idx="81">16132</cx:pt>
          <cx:pt idx="82">18492</cx:pt>
          <cx:pt idx="83">16826</cx:pt>
          <cx:pt idx="84">25795.196666666663</cx:pt>
          <cx:pt idx="85">29806.896666666664</cx:pt>
          <cx:pt idx="86">28822.796666666665</cx:pt>
          <cx:pt idx="87">26780.896666666664</cx:pt>
          <cx:pt idx="88">30813.396666666664</cx:pt>
          <cx:pt idx="89">24790.196666666663</cx:pt>
          <cx:pt idx="90">29327.096666666665</cx:pt>
          <cx:pt idx="91">26275.996666666666</cx:pt>
          <cx:pt idx="92">30324.496666666666</cx:pt>
          <cx:pt idx="93">25278.796666666665</cx:pt>
          <cx:pt idx="94">29027.796666666665</cx:pt>
          <cx:pt idx="95">26571.496666666666</cx:pt>
          <cx:pt idx="96">28946.096666666665</cx:pt>
          <cx:pt idx="97">26656.996666666666</cx:pt>
          <cx:pt idx="98">27062.39333333325</cx:pt>
          <cx:pt idx="99">32217.8966666667</cx:pt>
          <cx:pt idx="100">25385.196666666663</cx:pt>
          <cx:pt idx="101">31452.296666666702</cx:pt>
          <cx:pt idx="102">25150.796666666665</cx:pt>
          <cx:pt idx="103">31733.096666666701</cx:pt>
          <cx:pt idx="104">26570.996666666699</cx:pt>
          <cx:pt idx="105">31345.996666666699</cx:pt>
          <cx:pt idx="106">25458.396666666664</cx:pt>
          <cx:pt idx="107">31802.996666666666</cx:pt>
          <cx:pt idx="108">23800.196666666663</cx:pt>
          <cx:pt idx="109">31909.796666666702</cx:pt>
          <cx:pt idx="110">25799.596666666701</cx:pt>
          <cx:pt idx="111">27567.596666666701</cx:pt>
          <cx:pt idx="112">28927.596666666665</cx:pt>
          <cx:pt idx="113">19177.376923076921</cx:pt>
          <cx:pt idx="114">23209.876923076921</cx:pt>
          <cx:pt idx="115">17186.676923076924</cx:pt>
          <cx:pt idx="116">21723.576923076922</cx:pt>
          <cx:pt idx="117">18672.47692307692</cx:pt>
          <cx:pt idx="118">22720.976923076923</cx:pt>
          <cx:pt idx="119">17675.276923076923</cx:pt>
          <cx:pt idx="120">21424.276923076923</cx:pt>
          <cx:pt idx="121">18967.97692307692</cx:pt>
          <cx:pt idx="122">21342.576923076922</cx:pt>
          <cx:pt idx="123">19053.47692307692</cx:pt>
          <cx:pt idx="124">21892.876923076921</cx:pt>
          <cx:pt idx="125">22614.376923076921</cx:pt>
          <cx:pt idx="126">17781.676923076921</cx:pt>
          <cx:pt idx="127">22848.776923076923</cx:pt>
          <cx:pt idx="128">17547.276923076923</cx:pt>
          <cx:pt idx="129">22429.576923076922</cx:pt>
          <cx:pt idx="130">17967.47692307692</cx:pt>
          <cx:pt idx="131">22542.476923076923</cx:pt>
          <cx:pt idx="132">17854.876923076921</cx:pt>
          <cx:pt idx="133">24199.476923076923</cx:pt>
          <cx:pt idx="134">23306.276923076923</cx:pt>
          <cx:pt idx="135">17196.076923076922</cx:pt>
          <cx:pt idx="136">18964.076923076922</cx:pt>
          <cx:pt idx="137">21324.076923076922</cx:pt>
          <cx:pt idx="138">20198.076923076922</cx:pt>
          <cx:pt idx="139">24253.631034482758</cx:pt>
          <cx:pt idx="140">23269.531034482759</cx:pt>
          <cx:pt idx="141">21227.631034482758</cx:pt>
          <cx:pt idx="142">28260.131034482802</cx:pt>
          <cx:pt idx="143">19236.931034482757</cx:pt>
          <cx:pt idx="144">23773.831034482759</cx:pt>
          <cx:pt idx="145">20722.73103448276</cx:pt>
          <cx:pt idx="146">24771.23103448276</cx:pt>
          <cx:pt idx="147">19725.531034482759</cx:pt>
          <cx:pt idx="148">23474.531034482759</cx:pt>
          <cx:pt idx="149">21018.23103448276</cx:pt>
          <cx:pt idx="150">23392.831034482759</cx:pt>
          <cx:pt idx="151">21103.73103448276</cx:pt>
          <cx:pt idx="152">23943.131034482758</cx:pt>
          <cx:pt idx="153">20557.631034482758</cx:pt>
          <cx:pt idx="154">24664.631034482758</cx:pt>
          <cx:pt idx="155">19831.931034482757</cx:pt>
          <cx:pt idx="156">24899.031034482759</cx:pt>
          <cx:pt idx="157">19597.531034482759</cx:pt>
          <cx:pt idx="158">24479.831034482759</cx:pt>
          <cx:pt idx="159">20017.73103448276</cx:pt>
          <cx:pt idx="160">24592.73103448276</cx:pt>
          <cx:pt idx="161">19905.131034482758</cx:pt>
          <cx:pt idx="162">26249.73103448276</cx:pt>
          <cx:pt idx="163">18246.931034482757</cx:pt>
          <cx:pt idx="164">25356.531034482759</cx:pt>
          <cx:pt idx="165">19246.331034482759</cx:pt>
          <cx:pt idx="166">21014.331034482759</cx:pt>
          <cx:pt idx="167">23374.331034482759</cx:pt>
          <cx:pt idx="168">17151.044827586207</cx:pt>
          <cx:pt idx="169">21162.744827586204</cx:pt>
          <cx:pt idx="170">20178.644827586206</cx:pt>
          <cx:pt idx="171">18136.744827586204</cx:pt>
          <cx:pt idx="172">22169.244827586204</cx:pt>
          <cx:pt idx="173">16146.044827586207</cx:pt>
          <cx:pt idx="174">20682.944827586205</cx:pt>
          <cx:pt idx="175">17631.844827586207</cx:pt>
          <cx:pt idx="176">16634.644827586206</cx:pt>
          <cx:pt idx="177">20383.644827586206</cx:pt>
          <cx:pt idx="178">17927.344827586207</cx:pt>
          <cx:pt idx="179">20301.944827586205</cx:pt>
          <cx:pt idx="180">18012.844827586207</cx:pt>
          <cx:pt idx="181">20852.244827586204</cx:pt>
          <cx:pt idx="182">17466.744827586204</cx:pt>
          <cx:pt idx="183">21573.744827586204</cx:pt>
          <cx:pt idx="184">16741.044827586207</cx:pt>
          <cx:pt idx="185">21808.144827586206</cx:pt>
          <cx:pt idx="186">16506.644827586206</cx:pt>
          <cx:pt idx="187">21388.944827586205</cx:pt>
          <cx:pt idx="188">16926.844827586207</cx:pt>
          <cx:pt idx="189">21501.844827586207</cx:pt>
          <cx:pt idx="190">16814.244827586204</cx:pt>
          <cx:pt idx="191">23158.844827586207</cx:pt>
          <cx:pt idx="192">15156.044827586207</cx:pt>
          <cx:pt idx="193">22265.644827586206</cx:pt>
          <cx:pt idx="194">16155.444827586207</cx:pt>
          <cx:pt idx="195">17923.444827586205</cx:pt>
          <cx:pt idx="196">19157.444827586205</cx:pt>
          <cx:pt idx="197">10694.343333333334</cx:pt>
          <cx:pt idx="198">14706.043333333333</cx:pt>
          <cx:pt idx="199">13721.943333333335</cx:pt>
          <cx:pt idx="200">11680.043333333333</cx:pt>
          <cx:pt idx="201">15712.543333333333</cx:pt>
          <cx:pt idx="202">9689.3433333333342</cx:pt>
          <cx:pt idx="203">14226.243333333334</cx:pt>
          <cx:pt idx="204">11175.143333333333</cx:pt>
          <cx:pt idx="205">15223.643333333333</cx:pt>
          <cx:pt idx="206">10177.943333333335</cx:pt>
          <cx:pt idx="207">13926.943333333335</cx:pt>
          <cx:pt idx="208">11470.643333333333</cx:pt>
          <cx:pt idx="209">13845.243333333334</cx:pt>
          <cx:pt idx="210">11556.143333333333</cx:pt>
          <cx:pt idx="211">14395.543333333333</cx:pt>
          <cx:pt idx="212">11010.043333333333</cx:pt>
          <cx:pt idx="213">10284.343333333334</cx:pt>
          <cx:pt idx="214">15351.443333333335</cx:pt>
          <cx:pt idx="215">10049.943333333335</cx:pt>
          <cx:pt idx="216">14932.243333333334</cx:pt>
          <cx:pt idx="217">10470.143333333333</cx:pt>
          <cx:pt idx="218">15045.143333333333</cx:pt>
          <cx:pt idx="219">10357.543333333333</cx:pt>
          <cx:pt idx="220">16702.143333333333</cx:pt>
          <cx:pt idx="221">8699.3433333333342</cx:pt>
          <cx:pt idx="222">15808.943333333335</cx:pt>
          <cx:pt idx="223">9698.7433333333338</cx:pt>
          <cx:pt idx="224">11466.743333333334</cx:pt>
          <cx:pt idx="225">13826.743333333334</cx:pt>
          <cx:pt idx="226">12700.743333333334</cx:pt>
          <cx:pt idx="227">24107.133333333331</cx:pt>
          <cx:pt idx="228">28118.833333333332</cx:pt>
          <cx:pt idx="229">27134.733333333334</cx:pt>
          <cx:pt idx="230">25092.833333333332</cx:pt>
          <cx:pt idx="231">29125.333333333332</cx:pt>
          <cx:pt idx="232">23102.133333333331</cx:pt>
          <cx:pt idx="233">27639.033333333333</cx:pt>
          <cx:pt idx="234">24587.933333333334</cx:pt>
          <cx:pt idx="235">28636.433333333334</cx:pt>
          <cx:pt idx="236">23590.733333333334</cx:pt>
          <cx:pt idx="237">27339.733333333334</cx:pt>
          <cx:pt idx="238">24883.433333333334</cx:pt>
          <cx:pt idx="239">27258.033333333333</cx:pt>
          <cx:pt idx="240">24968.933333333334</cx:pt>
          <cx:pt idx="241">27808.333333333332</cx:pt>
          <cx:pt idx="242">24422.833333333332</cx:pt>
          <cx:pt idx="243">28529.833333333332</cx:pt>
          <cx:pt idx="244">23697.133333333331</cx:pt>
          <cx:pt idx="245">28764.233333333334</cx:pt>
          <cx:pt idx="246">23462.733333333334</cx:pt>
          <cx:pt idx="247">28345.033333333333</cx:pt>
          <cx:pt idx="248">23882.933333333334</cx:pt>
          <cx:pt idx="249">28457.933333333334</cx:pt>
          <cx:pt idx="250">23770.333333333332</cx:pt>
          <cx:pt idx="251">20114.933333333302</cx:pt>
          <cx:pt idx="252">22112.133333333331</cx:pt>
          <cx:pt idx="253">29221.733333333334</cx:pt>
          <cx:pt idx="254">23111.533333333333</cx:pt>
          <cx:pt idx="255">24879.533333333333</cx:pt>
          <cx:pt idx="256">27239.533333333333</cx:pt>
          <cx:pt idx="257">11627.08</cx:pt>
          <cx:pt idx="258">15638.779999999999</cx:pt>
          <cx:pt idx="259">14654.68</cx:pt>
          <cx:pt idx="260">12612.779999999999</cx:pt>
          <cx:pt idx="261">16645.279999999999</cx:pt>
          <cx:pt idx="262">20622.080000000002</cx:pt>
          <cx:pt idx="263">15158.98</cx:pt>
          <cx:pt idx="264">16156.379999999999</cx:pt>
          <cx:pt idx="265">21110.68</cx:pt>
          <cx:pt idx="266">14859.68</cx:pt>
          <cx:pt idx="267">12403.379999999999</cx:pt>
          <cx:pt idx="268">14777.98</cx:pt>
          <cx:pt idx="269">12488.879999999999</cx:pt>
          <cx:pt idx="270">15328.279999999999</cx:pt>
          <cx:pt idx="271">11942.779999999999</cx:pt>
          <cx:pt idx="272">16049.779999999999</cx:pt>
          <cx:pt idx="273">11217.08</cx:pt>
          <cx:pt idx="274">16284.18</cx:pt>
          <cx:pt idx="275">10982.68</cx:pt>
          <cx:pt idx="276">15864.98</cx:pt>
          <cx:pt idx="277">11402.879999999999</cx:pt>
          <cx:pt idx="278">15977.879999999999</cx:pt>
          <cx:pt idx="279">11290.279999999999</cx:pt>
          <cx:pt idx="280">17634.880000000001</cx:pt>
          <cx:pt idx="281">19632.080000000002</cx:pt>
          <cx:pt idx="282">16741.68</cx:pt>
          <cx:pt idx="283">10631.48</cx:pt>
          <cx:pt idx="284">12399.48</cx:pt>
          <cx:pt idx="285">14759.48</cx:pt>
          <cx:pt idx="286">13633.480000000049</cx:pt>
          <cx:pt idx="287">20110</cx:pt>
          <cx:pt idx="288">25527</cx:pt>
          <cx:pt idx="289">26747</cx:pt>
          <cx:pt idx="290">28957</cx:pt>
          <cx:pt idx="291">24562</cx:pt>
          <cx:pt idx="292">28793</cx:pt>
          <cx:pt idx="293">28955</cx:pt>
          <cx:pt idx="294">15422.5</cx:pt>
          <cx:pt idx="295">20780</cx:pt>
          <cx:pt idx="296">25355</cx:pt>
          <cx:pt idx="297">26533</cx:pt>
          <cx:pt idx="298">17322.5</cx:pt>
          <cx:pt idx="299">15936</cx:pt>
          <cx:pt idx="300">14582</cx:pt>
          <cx:pt idx="301">20310</cx:pt>
          <cx:pt idx="302">16056</cx:pt>
          <cx:pt idx="303">17328</cx:pt>
          <cx:pt idx="304">15775</cx:pt>
          <cx:pt idx="305">23100</cx:pt>
          <cx:pt idx="306">16368</cx:pt>
          <cx:pt idx="307">20847</cx:pt>
          <cx:pt idx="308">11744</cx:pt>
          <cx:pt idx="309">12511</cx:pt>
          <cx:pt idx="310">12419</cx:pt>
          <cx:pt idx="311">13503</cx:pt>
          <cx:pt idx="312">20000</cx:pt>
          <cx:pt idx="313">28804.25</cx:pt>
          <cx:pt idx="314">26704.25</cx:pt>
          <cx:pt idx="315">28804.25</cx:pt>
          <cx:pt idx="316">18804.25</cx:pt>
          <cx:pt idx="317">3307.0133333333333</cx:pt>
          <cx:pt idx="318">3718.7133333333331</cx:pt>
          <cx:pt idx="319">3615.413333333333</cx:pt>
          <cx:pt idx="320">3411.413333333333</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dirty="0">
                <a:solidFill>
                  <a:sysClr val="windowText" lastClr="000000">
                    <a:lumMod val="65000"/>
                    <a:lumOff val="35000"/>
                  </a:sysClr>
                </a:solidFill>
                <a:latin typeface="Calibri" panose="020F0502020204030204"/>
              </a:rPr>
              <a:t>Data </a:t>
            </a:r>
            <a:r>
              <a:rPr lang="en-US" sz="1400" b="0" i="0" u="none" strike="noStrike" baseline="0" dirty="0" err="1">
                <a:solidFill>
                  <a:sysClr val="windowText" lastClr="000000">
                    <a:lumMod val="65000"/>
                    <a:lumOff val="35000"/>
                  </a:sysClr>
                </a:solidFill>
                <a:latin typeface="Calibri" panose="020F0502020204030204"/>
              </a:rPr>
              <a:t>Permintaan</a:t>
            </a:r>
            <a:r>
              <a:rPr lang="en-US" sz="1400" b="0" i="0" u="none" strike="noStrike" baseline="0" dirty="0">
                <a:solidFill>
                  <a:sysClr val="windowText" lastClr="000000">
                    <a:lumMod val="65000"/>
                    <a:lumOff val="35000"/>
                  </a:sysClr>
                </a:solidFill>
                <a:latin typeface="Calibri" panose="020F0502020204030204"/>
              </a:rPr>
              <a:t> </a:t>
            </a:r>
            <a:r>
              <a:rPr lang="en-US" sz="1400" b="0" i="0" u="none" strike="noStrike" baseline="0" dirty="0" err="1">
                <a:solidFill>
                  <a:sysClr val="windowText" lastClr="000000">
                    <a:lumMod val="65000"/>
                    <a:lumOff val="35000"/>
                  </a:sysClr>
                </a:solidFill>
                <a:latin typeface="Calibri" panose="020F0502020204030204"/>
              </a:rPr>
              <a:t>Berdistribusi</a:t>
            </a:r>
            <a:r>
              <a:rPr lang="en-US" sz="1400" b="0" i="0" u="none" strike="noStrike" baseline="0" dirty="0">
                <a:solidFill>
                  <a:sysClr val="windowText" lastClr="000000">
                    <a:lumMod val="65000"/>
                    <a:lumOff val="35000"/>
                  </a:sysClr>
                </a:solidFill>
                <a:latin typeface="Calibri" panose="020F0502020204030204"/>
              </a:rPr>
              <a:t> Normal</a:t>
            </a:r>
          </a:p>
        </cx:rich>
      </cx:tx>
    </cx:title>
    <cx:plotArea>
      <cx:plotAreaRegion>
        <cx:series layoutId="clusteredColumn" uniqueId="{81D65B0B-2326-461F-ADD1-A0D856FEFEAF}">
          <cx:dataId val="0"/>
          <cx:layoutPr>
            <cx:binning intervalClosed="r">
              <cx:binSize val="4000"/>
            </cx:binning>
          </cx:layoutPr>
        </cx:series>
      </cx:plotAreaRegion>
      <cx:axis id="0">
        <cx:catScaling gapWidth="0"/>
        <cx:title>
          <cx:tx>
            <cx:txData>
              <cx:v>kg</cx:v>
            </cx:txData>
          </cx:tx>
          <cx:txPr>
            <a:bodyPr spcFirstLastPara="1" vertOverflow="ellipsis" horzOverflow="overflow" wrap="square" lIns="0" tIns="0" rIns="0" bIns="0" anchor="ctr" anchorCtr="1"/>
            <a:lstStyle/>
            <a:p>
              <a:pPr algn="ctr" rtl="0">
                <a:defRPr/>
              </a:pPr>
              <a:r>
                <a:rPr lang="en-US" sz="900" b="0" i="0" u="none" strike="noStrike" baseline="0" dirty="0">
                  <a:solidFill>
                    <a:sysClr val="windowText" lastClr="000000">
                      <a:lumMod val="65000"/>
                      <a:lumOff val="35000"/>
                    </a:sysClr>
                  </a:solidFill>
                  <a:latin typeface="Calibri" panose="020F0502020204030204"/>
                </a:rPr>
                <a:t>kg</a:t>
              </a:r>
            </a:p>
          </cx:txPr>
        </cx:title>
        <cx:tickLabels/>
      </cx:axis>
      <cx:axis id="1">
        <cx:valScaling/>
        <cx:title>
          <cx:tx>
            <cx:txData>
              <cx:v>Frekuensi</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Frekuensi</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DED61-ED00-4E57-A04D-C9A5E06CFCBF}" type="datetimeFigureOut">
              <a:rPr lang="en-ID" smtClean="0"/>
              <a:t>06/06/2023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82697B-08A1-4431-BE0E-C49B8A053238}" type="slidenum">
              <a:rPr lang="en-ID" smtClean="0"/>
              <a:t>‹#›</a:t>
            </a:fld>
            <a:endParaRPr lang="en-ID"/>
          </a:p>
        </p:txBody>
      </p:sp>
    </p:spTree>
    <p:extLst>
      <p:ext uri="{BB962C8B-B14F-4D97-AF65-F5344CB8AC3E}">
        <p14:creationId xmlns:p14="http://schemas.microsoft.com/office/powerpoint/2010/main" val="411778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1</a:t>
            </a:fld>
            <a:endParaRPr lang="en-ID"/>
          </a:p>
        </p:txBody>
      </p:sp>
    </p:spTree>
    <p:extLst>
      <p:ext uri="{BB962C8B-B14F-4D97-AF65-F5344CB8AC3E}">
        <p14:creationId xmlns:p14="http://schemas.microsoft.com/office/powerpoint/2010/main" val="359049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11</a:t>
            </a:fld>
            <a:endParaRPr lang="en-ID"/>
          </a:p>
        </p:txBody>
      </p:sp>
    </p:spTree>
    <p:extLst>
      <p:ext uri="{BB962C8B-B14F-4D97-AF65-F5344CB8AC3E}">
        <p14:creationId xmlns:p14="http://schemas.microsoft.com/office/powerpoint/2010/main" val="205322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12</a:t>
            </a:fld>
            <a:endParaRPr lang="en-ID"/>
          </a:p>
        </p:txBody>
      </p:sp>
    </p:spTree>
    <p:extLst>
      <p:ext uri="{BB962C8B-B14F-4D97-AF65-F5344CB8AC3E}">
        <p14:creationId xmlns:p14="http://schemas.microsoft.com/office/powerpoint/2010/main" val="1807697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13</a:t>
            </a:fld>
            <a:endParaRPr lang="en-ID"/>
          </a:p>
        </p:txBody>
      </p:sp>
    </p:spTree>
    <p:extLst>
      <p:ext uri="{BB962C8B-B14F-4D97-AF65-F5344CB8AC3E}">
        <p14:creationId xmlns:p14="http://schemas.microsoft.com/office/powerpoint/2010/main" val="158481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dirty="0"/>
              <a:t>(Waters, 2003)</a:t>
            </a:r>
          </a:p>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14</a:t>
            </a:fld>
            <a:endParaRPr lang="en-ID"/>
          </a:p>
        </p:txBody>
      </p:sp>
    </p:spTree>
    <p:extLst>
      <p:ext uri="{BB962C8B-B14F-4D97-AF65-F5344CB8AC3E}">
        <p14:creationId xmlns:p14="http://schemas.microsoft.com/office/powerpoint/2010/main" val="1931005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15</a:t>
            </a:fld>
            <a:endParaRPr lang="en-ID"/>
          </a:p>
        </p:txBody>
      </p:sp>
    </p:spTree>
    <p:extLst>
      <p:ext uri="{BB962C8B-B14F-4D97-AF65-F5344CB8AC3E}">
        <p14:creationId xmlns:p14="http://schemas.microsoft.com/office/powerpoint/2010/main" val="1968397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16</a:t>
            </a:fld>
            <a:endParaRPr lang="en-ID"/>
          </a:p>
        </p:txBody>
      </p:sp>
    </p:spTree>
    <p:extLst>
      <p:ext uri="{BB962C8B-B14F-4D97-AF65-F5344CB8AC3E}">
        <p14:creationId xmlns:p14="http://schemas.microsoft.com/office/powerpoint/2010/main" val="1215830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17</a:t>
            </a:fld>
            <a:endParaRPr lang="en-ID"/>
          </a:p>
        </p:txBody>
      </p:sp>
    </p:spTree>
    <p:extLst>
      <p:ext uri="{BB962C8B-B14F-4D97-AF65-F5344CB8AC3E}">
        <p14:creationId xmlns:p14="http://schemas.microsoft.com/office/powerpoint/2010/main" val="2393007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18</a:t>
            </a:fld>
            <a:endParaRPr lang="en-ID"/>
          </a:p>
        </p:txBody>
      </p:sp>
    </p:spTree>
    <p:extLst>
      <p:ext uri="{BB962C8B-B14F-4D97-AF65-F5344CB8AC3E}">
        <p14:creationId xmlns:p14="http://schemas.microsoft.com/office/powerpoint/2010/main" val="3363072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19</a:t>
            </a:fld>
            <a:endParaRPr lang="en-ID"/>
          </a:p>
        </p:txBody>
      </p:sp>
    </p:spTree>
    <p:extLst>
      <p:ext uri="{BB962C8B-B14F-4D97-AF65-F5344CB8AC3E}">
        <p14:creationId xmlns:p14="http://schemas.microsoft.com/office/powerpoint/2010/main" val="4203247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20</a:t>
            </a:fld>
            <a:endParaRPr lang="en-ID"/>
          </a:p>
        </p:txBody>
      </p:sp>
    </p:spTree>
    <p:extLst>
      <p:ext uri="{BB962C8B-B14F-4D97-AF65-F5344CB8AC3E}">
        <p14:creationId xmlns:p14="http://schemas.microsoft.com/office/powerpoint/2010/main" val="177359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3</a:t>
            </a:fld>
            <a:endParaRPr lang="en-ID"/>
          </a:p>
        </p:txBody>
      </p:sp>
    </p:spTree>
    <p:extLst>
      <p:ext uri="{BB962C8B-B14F-4D97-AF65-F5344CB8AC3E}">
        <p14:creationId xmlns:p14="http://schemas.microsoft.com/office/powerpoint/2010/main" val="4074366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21</a:t>
            </a:fld>
            <a:endParaRPr lang="en-ID"/>
          </a:p>
        </p:txBody>
      </p:sp>
    </p:spTree>
    <p:extLst>
      <p:ext uri="{BB962C8B-B14F-4D97-AF65-F5344CB8AC3E}">
        <p14:creationId xmlns:p14="http://schemas.microsoft.com/office/powerpoint/2010/main" val="2661899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22</a:t>
            </a:fld>
            <a:endParaRPr lang="en-ID"/>
          </a:p>
        </p:txBody>
      </p:sp>
    </p:spTree>
    <p:extLst>
      <p:ext uri="{BB962C8B-B14F-4D97-AF65-F5344CB8AC3E}">
        <p14:creationId xmlns:p14="http://schemas.microsoft.com/office/powerpoint/2010/main" val="1915212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23</a:t>
            </a:fld>
            <a:endParaRPr lang="en-ID"/>
          </a:p>
        </p:txBody>
      </p:sp>
    </p:spTree>
    <p:extLst>
      <p:ext uri="{BB962C8B-B14F-4D97-AF65-F5344CB8AC3E}">
        <p14:creationId xmlns:p14="http://schemas.microsoft.com/office/powerpoint/2010/main" val="2511698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24</a:t>
            </a:fld>
            <a:endParaRPr lang="en-ID"/>
          </a:p>
        </p:txBody>
      </p:sp>
    </p:spTree>
    <p:extLst>
      <p:ext uri="{BB962C8B-B14F-4D97-AF65-F5344CB8AC3E}">
        <p14:creationId xmlns:p14="http://schemas.microsoft.com/office/powerpoint/2010/main" val="2475481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25</a:t>
            </a:fld>
            <a:endParaRPr lang="en-ID"/>
          </a:p>
        </p:txBody>
      </p:sp>
    </p:spTree>
    <p:extLst>
      <p:ext uri="{BB962C8B-B14F-4D97-AF65-F5344CB8AC3E}">
        <p14:creationId xmlns:p14="http://schemas.microsoft.com/office/powerpoint/2010/main" val="1362617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26</a:t>
            </a:fld>
            <a:endParaRPr lang="en-ID"/>
          </a:p>
        </p:txBody>
      </p:sp>
    </p:spTree>
    <p:extLst>
      <p:ext uri="{BB962C8B-B14F-4D97-AF65-F5344CB8AC3E}">
        <p14:creationId xmlns:p14="http://schemas.microsoft.com/office/powerpoint/2010/main" val="2429708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27</a:t>
            </a:fld>
            <a:endParaRPr lang="en-ID"/>
          </a:p>
        </p:txBody>
      </p:sp>
    </p:spTree>
    <p:extLst>
      <p:ext uri="{BB962C8B-B14F-4D97-AF65-F5344CB8AC3E}">
        <p14:creationId xmlns:p14="http://schemas.microsoft.com/office/powerpoint/2010/main" val="1595929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28</a:t>
            </a:fld>
            <a:endParaRPr lang="en-ID"/>
          </a:p>
        </p:txBody>
      </p:sp>
    </p:spTree>
    <p:extLst>
      <p:ext uri="{BB962C8B-B14F-4D97-AF65-F5344CB8AC3E}">
        <p14:creationId xmlns:p14="http://schemas.microsoft.com/office/powerpoint/2010/main" val="3175725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29</a:t>
            </a:fld>
            <a:endParaRPr lang="en-ID"/>
          </a:p>
        </p:txBody>
      </p:sp>
    </p:spTree>
    <p:extLst>
      <p:ext uri="{BB962C8B-B14F-4D97-AF65-F5344CB8AC3E}">
        <p14:creationId xmlns:p14="http://schemas.microsoft.com/office/powerpoint/2010/main" val="3903041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dirty="0"/>
              <a:t>(Waters, 2003)</a:t>
            </a:r>
          </a:p>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30</a:t>
            </a:fld>
            <a:endParaRPr lang="en-ID"/>
          </a:p>
        </p:txBody>
      </p:sp>
    </p:spTree>
    <p:extLst>
      <p:ext uri="{BB962C8B-B14F-4D97-AF65-F5344CB8AC3E}">
        <p14:creationId xmlns:p14="http://schemas.microsoft.com/office/powerpoint/2010/main" val="2658912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4</a:t>
            </a:fld>
            <a:endParaRPr lang="en-ID"/>
          </a:p>
        </p:txBody>
      </p:sp>
    </p:spTree>
    <p:extLst>
      <p:ext uri="{BB962C8B-B14F-4D97-AF65-F5344CB8AC3E}">
        <p14:creationId xmlns:p14="http://schemas.microsoft.com/office/powerpoint/2010/main" val="113692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Berapa</a:t>
            </a:r>
            <a:r>
              <a:rPr lang="en-US" dirty="0"/>
              <a:t> % </a:t>
            </a:r>
            <a:r>
              <a:rPr lang="en-US" dirty="0" err="1"/>
              <a:t>tingginya</a:t>
            </a:r>
            <a:r>
              <a:rPr lang="en-US" dirty="0"/>
              <a:t> </a:t>
            </a:r>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31</a:t>
            </a:fld>
            <a:endParaRPr lang="en-ID"/>
          </a:p>
        </p:txBody>
      </p:sp>
    </p:spTree>
    <p:extLst>
      <p:ext uri="{BB962C8B-B14F-4D97-AF65-F5344CB8AC3E}">
        <p14:creationId xmlns:p14="http://schemas.microsoft.com/office/powerpoint/2010/main" val="3156979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dirty="0"/>
              <a:t>(Waters, 2003)</a:t>
            </a:r>
          </a:p>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32</a:t>
            </a:fld>
            <a:endParaRPr lang="en-ID"/>
          </a:p>
        </p:txBody>
      </p:sp>
    </p:spTree>
    <p:extLst>
      <p:ext uri="{BB962C8B-B14F-4D97-AF65-F5344CB8AC3E}">
        <p14:creationId xmlns:p14="http://schemas.microsoft.com/office/powerpoint/2010/main" val="2855637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dirty="0"/>
              <a:t>(Waters, 2003)</a:t>
            </a:r>
          </a:p>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33</a:t>
            </a:fld>
            <a:endParaRPr lang="en-ID"/>
          </a:p>
        </p:txBody>
      </p:sp>
    </p:spTree>
    <p:extLst>
      <p:ext uri="{BB962C8B-B14F-4D97-AF65-F5344CB8AC3E}">
        <p14:creationId xmlns:p14="http://schemas.microsoft.com/office/powerpoint/2010/main" val="4214411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dirty="0"/>
              <a:t>(Waters, 2003)</a:t>
            </a:r>
          </a:p>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34</a:t>
            </a:fld>
            <a:endParaRPr lang="en-ID"/>
          </a:p>
        </p:txBody>
      </p:sp>
    </p:spTree>
    <p:extLst>
      <p:ext uri="{BB962C8B-B14F-4D97-AF65-F5344CB8AC3E}">
        <p14:creationId xmlns:p14="http://schemas.microsoft.com/office/powerpoint/2010/main" val="1512391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37</a:t>
            </a:fld>
            <a:endParaRPr lang="en-ID"/>
          </a:p>
        </p:txBody>
      </p:sp>
    </p:spTree>
    <p:extLst>
      <p:ext uri="{BB962C8B-B14F-4D97-AF65-F5344CB8AC3E}">
        <p14:creationId xmlns:p14="http://schemas.microsoft.com/office/powerpoint/2010/main" val="2093277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5</a:t>
            </a:fld>
            <a:endParaRPr lang="en-ID"/>
          </a:p>
        </p:txBody>
      </p:sp>
    </p:spTree>
    <p:extLst>
      <p:ext uri="{BB962C8B-B14F-4D97-AF65-F5344CB8AC3E}">
        <p14:creationId xmlns:p14="http://schemas.microsoft.com/office/powerpoint/2010/main" val="4010692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6</a:t>
            </a:fld>
            <a:endParaRPr lang="en-ID"/>
          </a:p>
        </p:txBody>
      </p:sp>
    </p:spTree>
    <p:extLst>
      <p:ext uri="{BB962C8B-B14F-4D97-AF65-F5344CB8AC3E}">
        <p14:creationId xmlns:p14="http://schemas.microsoft.com/office/powerpoint/2010/main" val="3765688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7</a:t>
            </a:fld>
            <a:endParaRPr lang="en-ID"/>
          </a:p>
        </p:txBody>
      </p:sp>
    </p:spTree>
    <p:extLst>
      <p:ext uri="{BB962C8B-B14F-4D97-AF65-F5344CB8AC3E}">
        <p14:creationId xmlns:p14="http://schemas.microsoft.com/office/powerpoint/2010/main" val="231885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8</a:t>
            </a:fld>
            <a:endParaRPr lang="en-ID"/>
          </a:p>
        </p:txBody>
      </p:sp>
    </p:spTree>
    <p:extLst>
      <p:ext uri="{BB962C8B-B14F-4D97-AF65-F5344CB8AC3E}">
        <p14:creationId xmlns:p14="http://schemas.microsoft.com/office/powerpoint/2010/main" val="174959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9</a:t>
            </a:fld>
            <a:endParaRPr lang="en-ID"/>
          </a:p>
        </p:txBody>
      </p:sp>
    </p:spTree>
    <p:extLst>
      <p:ext uri="{BB962C8B-B14F-4D97-AF65-F5344CB8AC3E}">
        <p14:creationId xmlns:p14="http://schemas.microsoft.com/office/powerpoint/2010/main" val="4155305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C82697B-08A1-4431-BE0E-C49B8A053238}" type="slidenum">
              <a:rPr lang="en-ID" smtClean="0"/>
              <a:t>10</a:t>
            </a:fld>
            <a:endParaRPr lang="en-ID"/>
          </a:p>
        </p:txBody>
      </p:sp>
    </p:spTree>
    <p:extLst>
      <p:ext uri="{BB962C8B-B14F-4D97-AF65-F5344CB8AC3E}">
        <p14:creationId xmlns:p14="http://schemas.microsoft.com/office/powerpoint/2010/main" val="1913566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4432-6C5F-FA09-3C72-2E668AE3BB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84502E01-AB32-7C95-84DF-5773F5CAE1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9981C3B3-D748-2581-AEBA-F916088CFFFD}"/>
              </a:ext>
            </a:extLst>
          </p:cNvPr>
          <p:cNvSpPr>
            <a:spLocks noGrp="1"/>
          </p:cNvSpPr>
          <p:nvPr>
            <p:ph type="dt" sz="half" idx="10"/>
          </p:nvPr>
        </p:nvSpPr>
        <p:spPr/>
        <p:txBody>
          <a:bodyPr/>
          <a:lstStyle/>
          <a:p>
            <a:fld id="{FF85FB4E-C0AA-49B0-9822-C297C69C56C0}" type="datetimeFigureOut">
              <a:rPr lang="en-ID" smtClean="0"/>
              <a:t>06/06/2023</a:t>
            </a:fld>
            <a:endParaRPr lang="en-ID"/>
          </a:p>
        </p:txBody>
      </p:sp>
      <p:sp>
        <p:nvSpPr>
          <p:cNvPr id="5" name="Footer Placeholder 4">
            <a:extLst>
              <a:ext uri="{FF2B5EF4-FFF2-40B4-BE49-F238E27FC236}">
                <a16:creationId xmlns:a16="http://schemas.microsoft.com/office/drawing/2014/main" id="{5034597A-420A-2F08-3F28-05CBCA33F4E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D1F8969-6D6D-6105-E1A8-86BE98F0349C}"/>
              </a:ext>
            </a:extLst>
          </p:cNvPr>
          <p:cNvSpPr>
            <a:spLocks noGrp="1"/>
          </p:cNvSpPr>
          <p:nvPr>
            <p:ph type="sldNum" sz="quarter" idx="12"/>
          </p:nvPr>
        </p:nvSpPr>
        <p:spPr/>
        <p:txBody>
          <a:bodyPr/>
          <a:lstStyle/>
          <a:p>
            <a:fld id="{93087C7F-3692-4576-AA92-ED9208E387CA}" type="slidenum">
              <a:rPr lang="en-ID" smtClean="0"/>
              <a:t>‹#›</a:t>
            </a:fld>
            <a:endParaRPr lang="en-ID"/>
          </a:p>
        </p:txBody>
      </p:sp>
    </p:spTree>
    <p:extLst>
      <p:ext uri="{BB962C8B-B14F-4D97-AF65-F5344CB8AC3E}">
        <p14:creationId xmlns:p14="http://schemas.microsoft.com/office/powerpoint/2010/main" val="940105417"/>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2F64F-500A-3ADC-F435-82C483BEFE38}"/>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AB337A7E-E141-13A4-C68C-2392E727EC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E2B1EC5-936B-28FA-72AC-4D1B6F14F6FF}"/>
              </a:ext>
            </a:extLst>
          </p:cNvPr>
          <p:cNvSpPr>
            <a:spLocks noGrp="1"/>
          </p:cNvSpPr>
          <p:nvPr>
            <p:ph type="dt" sz="half" idx="10"/>
          </p:nvPr>
        </p:nvSpPr>
        <p:spPr/>
        <p:txBody>
          <a:bodyPr/>
          <a:lstStyle/>
          <a:p>
            <a:fld id="{FF85FB4E-C0AA-49B0-9822-C297C69C56C0}" type="datetimeFigureOut">
              <a:rPr lang="en-ID" smtClean="0"/>
              <a:t>06/06/2023</a:t>
            </a:fld>
            <a:endParaRPr lang="en-ID"/>
          </a:p>
        </p:txBody>
      </p:sp>
      <p:sp>
        <p:nvSpPr>
          <p:cNvPr id="5" name="Footer Placeholder 4">
            <a:extLst>
              <a:ext uri="{FF2B5EF4-FFF2-40B4-BE49-F238E27FC236}">
                <a16:creationId xmlns:a16="http://schemas.microsoft.com/office/drawing/2014/main" id="{EA9A80FF-5838-A564-F277-758F6686C20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2915029-912A-2FAD-1482-BCA4196CF474}"/>
              </a:ext>
            </a:extLst>
          </p:cNvPr>
          <p:cNvSpPr>
            <a:spLocks noGrp="1"/>
          </p:cNvSpPr>
          <p:nvPr>
            <p:ph type="sldNum" sz="quarter" idx="12"/>
          </p:nvPr>
        </p:nvSpPr>
        <p:spPr/>
        <p:txBody>
          <a:bodyPr/>
          <a:lstStyle/>
          <a:p>
            <a:fld id="{93087C7F-3692-4576-AA92-ED9208E387CA}" type="slidenum">
              <a:rPr lang="en-ID" smtClean="0"/>
              <a:t>‹#›</a:t>
            </a:fld>
            <a:endParaRPr lang="en-ID"/>
          </a:p>
        </p:txBody>
      </p:sp>
    </p:spTree>
    <p:extLst>
      <p:ext uri="{BB962C8B-B14F-4D97-AF65-F5344CB8AC3E}">
        <p14:creationId xmlns:p14="http://schemas.microsoft.com/office/powerpoint/2010/main" val="1834718208"/>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8CC602-A28F-4446-A6BD-ED30CA7F8A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1441727-D9F5-A1BE-C29F-7BE0AC66B7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0B1F985-ED59-C338-0E09-EDB80387126E}"/>
              </a:ext>
            </a:extLst>
          </p:cNvPr>
          <p:cNvSpPr>
            <a:spLocks noGrp="1"/>
          </p:cNvSpPr>
          <p:nvPr>
            <p:ph type="dt" sz="half" idx="10"/>
          </p:nvPr>
        </p:nvSpPr>
        <p:spPr/>
        <p:txBody>
          <a:bodyPr/>
          <a:lstStyle/>
          <a:p>
            <a:fld id="{FF85FB4E-C0AA-49B0-9822-C297C69C56C0}" type="datetimeFigureOut">
              <a:rPr lang="en-ID" smtClean="0"/>
              <a:t>06/06/2023</a:t>
            </a:fld>
            <a:endParaRPr lang="en-ID"/>
          </a:p>
        </p:txBody>
      </p:sp>
      <p:sp>
        <p:nvSpPr>
          <p:cNvPr id="5" name="Footer Placeholder 4">
            <a:extLst>
              <a:ext uri="{FF2B5EF4-FFF2-40B4-BE49-F238E27FC236}">
                <a16:creationId xmlns:a16="http://schemas.microsoft.com/office/drawing/2014/main" id="{262AE3AA-41D3-1220-F915-4EE0BEA6CAF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A09BA1B-68A7-6B2A-A8A4-08F2F206978A}"/>
              </a:ext>
            </a:extLst>
          </p:cNvPr>
          <p:cNvSpPr>
            <a:spLocks noGrp="1"/>
          </p:cNvSpPr>
          <p:nvPr>
            <p:ph type="sldNum" sz="quarter" idx="12"/>
          </p:nvPr>
        </p:nvSpPr>
        <p:spPr/>
        <p:txBody>
          <a:bodyPr/>
          <a:lstStyle/>
          <a:p>
            <a:fld id="{93087C7F-3692-4576-AA92-ED9208E387CA}" type="slidenum">
              <a:rPr lang="en-ID" smtClean="0"/>
              <a:t>‹#›</a:t>
            </a:fld>
            <a:endParaRPr lang="en-ID"/>
          </a:p>
        </p:txBody>
      </p:sp>
    </p:spTree>
    <p:extLst>
      <p:ext uri="{BB962C8B-B14F-4D97-AF65-F5344CB8AC3E}">
        <p14:creationId xmlns:p14="http://schemas.microsoft.com/office/powerpoint/2010/main" val="2741440182"/>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D472-3CA3-FA40-9897-4794D4F38D81}"/>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373822D-01EE-D189-42AA-D31609F4EE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6088AC8-C9DB-5DA1-1566-EB4B9C3B3C18}"/>
              </a:ext>
            </a:extLst>
          </p:cNvPr>
          <p:cNvSpPr>
            <a:spLocks noGrp="1"/>
          </p:cNvSpPr>
          <p:nvPr>
            <p:ph type="dt" sz="half" idx="10"/>
          </p:nvPr>
        </p:nvSpPr>
        <p:spPr/>
        <p:txBody>
          <a:bodyPr/>
          <a:lstStyle/>
          <a:p>
            <a:fld id="{FF85FB4E-C0AA-49B0-9822-C297C69C56C0}" type="datetimeFigureOut">
              <a:rPr lang="en-ID" smtClean="0"/>
              <a:t>06/06/2023</a:t>
            </a:fld>
            <a:endParaRPr lang="en-ID"/>
          </a:p>
        </p:txBody>
      </p:sp>
      <p:sp>
        <p:nvSpPr>
          <p:cNvPr id="5" name="Footer Placeholder 4">
            <a:extLst>
              <a:ext uri="{FF2B5EF4-FFF2-40B4-BE49-F238E27FC236}">
                <a16:creationId xmlns:a16="http://schemas.microsoft.com/office/drawing/2014/main" id="{FEF9BF0C-76DF-984E-7947-034667B99F5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20D36FB-E080-A540-F612-2F039D826DCA}"/>
              </a:ext>
            </a:extLst>
          </p:cNvPr>
          <p:cNvSpPr>
            <a:spLocks noGrp="1"/>
          </p:cNvSpPr>
          <p:nvPr>
            <p:ph type="sldNum" sz="quarter" idx="12"/>
          </p:nvPr>
        </p:nvSpPr>
        <p:spPr/>
        <p:txBody>
          <a:bodyPr/>
          <a:lstStyle/>
          <a:p>
            <a:fld id="{93087C7F-3692-4576-AA92-ED9208E387CA}" type="slidenum">
              <a:rPr lang="en-ID" smtClean="0"/>
              <a:t>‹#›</a:t>
            </a:fld>
            <a:endParaRPr lang="en-ID"/>
          </a:p>
        </p:txBody>
      </p:sp>
    </p:spTree>
    <p:extLst>
      <p:ext uri="{BB962C8B-B14F-4D97-AF65-F5344CB8AC3E}">
        <p14:creationId xmlns:p14="http://schemas.microsoft.com/office/powerpoint/2010/main" val="441932194"/>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1B9AE-FBF7-DFEC-FD27-838E7C169D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8504164B-9F2B-6125-57F7-90B8E63FFA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05D68C-BF12-681C-FFE0-79098BC3D834}"/>
              </a:ext>
            </a:extLst>
          </p:cNvPr>
          <p:cNvSpPr>
            <a:spLocks noGrp="1"/>
          </p:cNvSpPr>
          <p:nvPr>
            <p:ph type="dt" sz="half" idx="10"/>
          </p:nvPr>
        </p:nvSpPr>
        <p:spPr/>
        <p:txBody>
          <a:bodyPr/>
          <a:lstStyle/>
          <a:p>
            <a:fld id="{FF85FB4E-C0AA-49B0-9822-C297C69C56C0}" type="datetimeFigureOut">
              <a:rPr lang="en-ID" smtClean="0"/>
              <a:t>06/06/2023</a:t>
            </a:fld>
            <a:endParaRPr lang="en-ID"/>
          </a:p>
        </p:txBody>
      </p:sp>
      <p:sp>
        <p:nvSpPr>
          <p:cNvPr id="5" name="Footer Placeholder 4">
            <a:extLst>
              <a:ext uri="{FF2B5EF4-FFF2-40B4-BE49-F238E27FC236}">
                <a16:creationId xmlns:a16="http://schemas.microsoft.com/office/drawing/2014/main" id="{5D8B561A-5786-F926-E98B-318BACF190B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D8F57B7-4E53-EA53-1485-C608A9C963BF}"/>
              </a:ext>
            </a:extLst>
          </p:cNvPr>
          <p:cNvSpPr>
            <a:spLocks noGrp="1"/>
          </p:cNvSpPr>
          <p:nvPr>
            <p:ph type="sldNum" sz="quarter" idx="12"/>
          </p:nvPr>
        </p:nvSpPr>
        <p:spPr/>
        <p:txBody>
          <a:bodyPr/>
          <a:lstStyle/>
          <a:p>
            <a:fld id="{93087C7F-3692-4576-AA92-ED9208E387CA}" type="slidenum">
              <a:rPr lang="en-ID" smtClean="0"/>
              <a:t>‹#›</a:t>
            </a:fld>
            <a:endParaRPr lang="en-ID"/>
          </a:p>
        </p:txBody>
      </p:sp>
    </p:spTree>
    <p:extLst>
      <p:ext uri="{BB962C8B-B14F-4D97-AF65-F5344CB8AC3E}">
        <p14:creationId xmlns:p14="http://schemas.microsoft.com/office/powerpoint/2010/main" val="2102755915"/>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C318-4B14-2232-E6E6-5211EB8548C5}"/>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CA9AE85C-3557-B765-8D97-55D6BF9C02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CD6A201-AD39-BE48-4622-C1F19E938F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6F186ED3-4ADA-0873-759C-9377D98C3987}"/>
              </a:ext>
            </a:extLst>
          </p:cNvPr>
          <p:cNvSpPr>
            <a:spLocks noGrp="1"/>
          </p:cNvSpPr>
          <p:nvPr>
            <p:ph type="dt" sz="half" idx="10"/>
          </p:nvPr>
        </p:nvSpPr>
        <p:spPr/>
        <p:txBody>
          <a:bodyPr/>
          <a:lstStyle/>
          <a:p>
            <a:fld id="{FF85FB4E-C0AA-49B0-9822-C297C69C56C0}" type="datetimeFigureOut">
              <a:rPr lang="en-ID" smtClean="0"/>
              <a:t>06/06/2023</a:t>
            </a:fld>
            <a:endParaRPr lang="en-ID"/>
          </a:p>
        </p:txBody>
      </p:sp>
      <p:sp>
        <p:nvSpPr>
          <p:cNvPr id="6" name="Footer Placeholder 5">
            <a:extLst>
              <a:ext uri="{FF2B5EF4-FFF2-40B4-BE49-F238E27FC236}">
                <a16:creationId xmlns:a16="http://schemas.microsoft.com/office/drawing/2014/main" id="{1C1DFDB5-0BD8-706C-02CA-E577C5C6C7C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6DB7699B-5995-0F7C-3FCE-075FA7076BB7}"/>
              </a:ext>
            </a:extLst>
          </p:cNvPr>
          <p:cNvSpPr>
            <a:spLocks noGrp="1"/>
          </p:cNvSpPr>
          <p:nvPr>
            <p:ph type="sldNum" sz="quarter" idx="12"/>
          </p:nvPr>
        </p:nvSpPr>
        <p:spPr/>
        <p:txBody>
          <a:bodyPr/>
          <a:lstStyle/>
          <a:p>
            <a:fld id="{93087C7F-3692-4576-AA92-ED9208E387CA}" type="slidenum">
              <a:rPr lang="en-ID" smtClean="0"/>
              <a:t>‹#›</a:t>
            </a:fld>
            <a:endParaRPr lang="en-ID"/>
          </a:p>
        </p:txBody>
      </p:sp>
    </p:spTree>
    <p:extLst>
      <p:ext uri="{BB962C8B-B14F-4D97-AF65-F5344CB8AC3E}">
        <p14:creationId xmlns:p14="http://schemas.microsoft.com/office/powerpoint/2010/main" val="3824421130"/>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58A5-03D3-F2E9-2205-123C42DE5BAF}"/>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49E240D-D10A-97C2-212F-DE3D42FA01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776419-97FA-DFDF-437F-57AE683FF6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43109CB9-B678-AA6F-C451-00F7E52FC9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6B80EB-0C81-F704-0785-ACF10A5D92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74E52E54-24F6-7D01-CA1F-262529A7BB69}"/>
              </a:ext>
            </a:extLst>
          </p:cNvPr>
          <p:cNvSpPr>
            <a:spLocks noGrp="1"/>
          </p:cNvSpPr>
          <p:nvPr>
            <p:ph type="dt" sz="half" idx="10"/>
          </p:nvPr>
        </p:nvSpPr>
        <p:spPr/>
        <p:txBody>
          <a:bodyPr/>
          <a:lstStyle/>
          <a:p>
            <a:fld id="{FF85FB4E-C0AA-49B0-9822-C297C69C56C0}" type="datetimeFigureOut">
              <a:rPr lang="en-ID" smtClean="0"/>
              <a:t>06/06/2023</a:t>
            </a:fld>
            <a:endParaRPr lang="en-ID"/>
          </a:p>
        </p:txBody>
      </p:sp>
      <p:sp>
        <p:nvSpPr>
          <p:cNvPr id="8" name="Footer Placeholder 7">
            <a:extLst>
              <a:ext uri="{FF2B5EF4-FFF2-40B4-BE49-F238E27FC236}">
                <a16:creationId xmlns:a16="http://schemas.microsoft.com/office/drawing/2014/main" id="{A5DEC7A4-DE87-70D7-A735-F919EA288FAA}"/>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4F830F9D-719D-51D6-1FC6-54771477B544}"/>
              </a:ext>
            </a:extLst>
          </p:cNvPr>
          <p:cNvSpPr>
            <a:spLocks noGrp="1"/>
          </p:cNvSpPr>
          <p:nvPr>
            <p:ph type="sldNum" sz="quarter" idx="12"/>
          </p:nvPr>
        </p:nvSpPr>
        <p:spPr/>
        <p:txBody>
          <a:bodyPr/>
          <a:lstStyle/>
          <a:p>
            <a:fld id="{93087C7F-3692-4576-AA92-ED9208E387CA}" type="slidenum">
              <a:rPr lang="en-ID" smtClean="0"/>
              <a:t>‹#›</a:t>
            </a:fld>
            <a:endParaRPr lang="en-ID"/>
          </a:p>
        </p:txBody>
      </p:sp>
    </p:spTree>
    <p:extLst>
      <p:ext uri="{BB962C8B-B14F-4D97-AF65-F5344CB8AC3E}">
        <p14:creationId xmlns:p14="http://schemas.microsoft.com/office/powerpoint/2010/main" val="3675235796"/>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44BF-7DEA-F829-55C6-168E1B5A156B}"/>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65B85582-5B95-083E-0A04-A519C7B3AC67}"/>
              </a:ext>
            </a:extLst>
          </p:cNvPr>
          <p:cNvSpPr>
            <a:spLocks noGrp="1"/>
          </p:cNvSpPr>
          <p:nvPr>
            <p:ph type="dt" sz="half" idx="10"/>
          </p:nvPr>
        </p:nvSpPr>
        <p:spPr/>
        <p:txBody>
          <a:bodyPr/>
          <a:lstStyle/>
          <a:p>
            <a:fld id="{FF85FB4E-C0AA-49B0-9822-C297C69C56C0}" type="datetimeFigureOut">
              <a:rPr lang="en-ID" smtClean="0"/>
              <a:t>06/06/2023</a:t>
            </a:fld>
            <a:endParaRPr lang="en-ID"/>
          </a:p>
        </p:txBody>
      </p:sp>
      <p:sp>
        <p:nvSpPr>
          <p:cNvPr id="4" name="Footer Placeholder 3">
            <a:extLst>
              <a:ext uri="{FF2B5EF4-FFF2-40B4-BE49-F238E27FC236}">
                <a16:creationId xmlns:a16="http://schemas.microsoft.com/office/drawing/2014/main" id="{9E5CEFB2-FB48-A70F-0ECF-55839A9B9B8E}"/>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59795C3C-41F8-FFDE-E651-17AB9664A456}"/>
              </a:ext>
            </a:extLst>
          </p:cNvPr>
          <p:cNvSpPr>
            <a:spLocks noGrp="1"/>
          </p:cNvSpPr>
          <p:nvPr>
            <p:ph type="sldNum" sz="quarter" idx="12"/>
          </p:nvPr>
        </p:nvSpPr>
        <p:spPr/>
        <p:txBody>
          <a:bodyPr/>
          <a:lstStyle/>
          <a:p>
            <a:fld id="{93087C7F-3692-4576-AA92-ED9208E387CA}" type="slidenum">
              <a:rPr lang="en-ID" smtClean="0"/>
              <a:t>‹#›</a:t>
            </a:fld>
            <a:endParaRPr lang="en-ID"/>
          </a:p>
        </p:txBody>
      </p:sp>
    </p:spTree>
    <p:extLst>
      <p:ext uri="{BB962C8B-B14F-4D97-AF65-F5344CB8AC3E}">
        <p14:creationId xmlns:p14="http://schemas.microsoft.com/office/powerpoint/2010/main" val="371616512"/>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DDEC97-5BBC-C587-944F-8EB7166D5E32}"/>
              </a:ext>
            </a:extLst>
          </p:cNvPr>
          <p:cNvSpPr>
            <a:spLocks noGrp="1"/>
          </p:cNvSpPr>
          <p:nvPr>
            <p:ph type="dt" sz="half" idx="10"/>
          </p:nvPr>
        </p:nvSpPr>
        <p:spPr/>
        <p:txBody>
          <a:bodyPr/>
          <a:lstStyle/>
          <a:p>
            <a:fld id="{FF85FB4E-C0AA-49B0-9822-C297C69C56C0}" type="datetimeFigureOut">
              <a:rPr lang="en-ID" smtClean="0"/>
              <a:t>06/06/2023</a:t>
            </a:fld>
            <a:endParaRPr lang="en-ID"/>
          </a:p>
        </p:txBody>
      </p:sp>
      <p:sp>
        <p:nvSpPr>
          <p:cNvPr id="3" name="Footer Placeholder 2">
            <a:extLst>
              <a:ext uri="{FF2B5EF4-FFF2-40B4-BE49-F238E27FC236}">
                <a16:creationId xmlns:a16="http://schemas.microsoft.com/office/drawing/2014/main" id="{65DEE731-8177-EBC1-8D35-6326F132EDA3}"/>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4C9D139B-3497-3CBF-34A1-73B3636041C5}"/>
              </a:ext>
            </a:extLst>
          </p:cNvPr>
          <p:cNvSpPr>
            <a:spLocks noGrp="1"/>
          </p:cNvSpPr>
          <p:nvPr>
            <p:ph type="sldNum" sz="quarter" idx="12"/>
          </p:nvPr>
        </p:nvSpPr>
        <p:spPr/>
        <p:txBody>
          <a:bodyPr/>
          <a:lstStyle/>
          <a:p>
            <a:fld id="{93087C7F-3692-4576-AA92-ED9208E387CA}" type="slidenum">
              <a:rPr lang="en-ID" smtClean="0"/>
              <a:t>‹#›</a:t>
            </a:fld>
            <a:endParaRPr lang="en-ID"/>
          </a:p>
        </p:txBody>
      </p:sp>
    </p:spTree>
    <p:extLst>
      <p:ext uri="{BB962C8B-B14F-4D97-AF65-F5344CB8AC3E}">
        <p14:creationId xmlns:p14="http://schemas.microsoft.com/office/powerpoint/2010/main" val="1365716261"/>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1717-ABCB-6BE1-7FD4-124953A50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A3EDA4A0-1510-D328-650F-F9DE37B3A8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6D53222A-569D-D341-9B72-3CBC77B84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7D9E61-5C13-4306-BE8B-FF3F5E00D5BE}"/>
              </a:ext>
            </a:extLst>
          </p:cNvPr>
          <p:cNvSpPr>
            <a:spLocks noGrp="1"/>
          </p:cNvSpPr>
          <p:nvPr>
            <p:ph type="dt" sz="half" idx="10"/>
          </p:nvPr>
        </p:nvSpPr>
        <p:spPr/>
        <p:txBody>
          <a:bodyPr/>
          <a:lstStyle/>
          <a:p>
            <a:fld id="{FF85FB4E-C0AA-49B0-9822-C297C69C56C0}" type="datetimeFigureOut">
              <a:rPr lang="en-ID" smtClean="0"/>
              <a:t>06/06/2023</a:t>
            </a:fld>
            <a:endParaRPr lang="en-ID"/>
          </a:p>
        </p:txBody>
      </p:sp>
      <p:sp>
        <p:nvSpPr>
          <p:cNvPr id="6" name="Footer Placeholder 5">
            <a:extLst>
              <a:ext uri="{FF2B5EF4-FFF2-40B4-BE49-F238E27FC236}">
                <a16:creationId xmlns:a16="http://schemas.microsoft.com/office/drawing/2014/main" id="{0E3F02CC-EAEC-462C-7BFB-697EDEB4A47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0ED1475-E58E-EE01-126E-80C993748723}"/>
              </a:ext>
            </a:extLst>
          </p:cNvPr>
          <p:cNvSpPr>
            <a:spLocks noGrp="1"/>
          </p:cNvSpPr>
          <p:nvPr>
            <p:ph type="sldNum" sz="quarter" idx="12"/>
          </p:nvPr>
        </p:nvSpPr>
        <p:spPr/>
        <p:txBody>
          <a:bodyPr/>
          <a:lstStyle/>
          <a:p>
            <a:fld id="{93087C7F-3692-4576-AA92-ED9208E387CA}" type="slidenum">
              <a:rPr lang="en-ID" smtClean="0"/>
              <a:t>‹#›</a:t>
            </a:fld>
            <a:endParaRPr lang="en-ID"/>
          </a:p>
        </p:txBody>
      </p:sp>
    </p:spTree>
    <p:extLst>
      <p:ext uri="{BB962C8B-B14F-4D97-AF65-F5344CB8AC3E}">
        <p14:creationId xmlns:p14="http://schemas.microsoft.com/office/powerpoint/2010/main" val="4240466680"/>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DAC0-8FB2-11F8-CD92-EFACF505DD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BB142B4F-4BF5-3A52-4A9B-712FC0E2F7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3F4F2D35-9CDB-2D61-C73F-93595F587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A7A2D8-86F5-CB12-E66B-B0B16895A532}"/>
              </a:ext>
            </a:extLst>
          </p:cNvPr>
          <p:cNvSpPr>
            <a:spLocks noGrp="1"/>
          </p:cNvSpPr>
          <p:nvPr>
            <p:ph type="dt" sz="half" idx="10"/>
          </p:nvPr>
        </p:nvSpPr>
        <p:spPr/>
        <p:txBody>
          <a:bodyPr/>
          <a:lstStyle/>
          <a:p>
            <a:fld id="{FF85FB4E-C0AA-49B0-9822-C297C69C56C0}" type="datetimeFigureOut">
              <a:rPr lang="en-ID" smtClean="0"/>
              <a:t>06/06/2023</a:t>
            </a:fld>
            <a:endParaRPr lang="en-ID"/>
          </a:p>
        </p:txBody>
      </p:sp>
      <p:sp>
        <p:nvSpPr>
          <p:cNvPr id="6" name="Footer Placeholder 5">
            <a:extLst>
              <a:ext uri="{FF2B5EF4-FFF2-40B4-BE49-F238E27FC236}">
                <a16:creationId xmlns:a16="http://schemas.microsoft.com/office/drawing/2014/main" id="{66E58020-4800-5FB0-B462-831DF2E1980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7B92AD-62E5-5E48-AE65-674882538BE4}"/>
              </a:ext>
            </a:extLst>
          </p:cNvPr>
          <p:cNvSpPr>
            <a:spLocks noGrp="1"/>
          </p:cNvSpPr>
          <p:nvPr>
            <p:ph type="sldNum" sz="quarter" idx="12"/>
          </p:nvPr>
        </p:nvSpPr>
        <p:spPr/>
        <p:txBody>
          <a:bodyPr/>
          <a:lstStyle/>
          <a:p>
            <a:fld id="{93087C7F-3692-4576-AA92-ED9208E387CA}" type="slidenum">
              <a:rPr lang="en-ID" smtClean="0"/>
              <a:t>‹#›</a:t>
            </a:fld>
            <a:endParaRPr lang="en-ID"/>
          </a:p>
        </p:txBody>
      </p:sp>
    </p:spTree>
    <p:extLst>
      <p:ext uri="{BB962C8B-B14F-4D97-AF65-F5344CB8AC3E}">
        <p14:creationId xmlns:p14="http://schemas.microsoft.com/office/powerpoint/2010/main" val="3005940681"/>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72ADE4-352F-3E01-5D89-DEAF402363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78B7504-667A-CC00-6016-1736EC2B57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B2F8E86-1E04-7451-79A1-CFD972EF36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85FB4E-C0AA-49B0-9822-C297C69C56C0}" type="datetimeFigureOut">
              <a:rPr lang="en-ID" smtClean="0"/>
              <a:t>06/06/2023</a:t>
            </a:fld>
            <a:endParaRPr lang="en-ID"/>
          </a:p>
        </p:txBody>
      </p:sp>
      <p:sp>
        <p:nvSpPr>
          <p:cNvPr id="5" name="Footer Placeholder 4">
            <a:extLst>
              <a:ext uri="{FF2B5EF4-FFF2-40B4-BE49-F238E27FC236}">
                <a16:creationId xmlns:a16="http://schemas.microsoft.com/office/drawing/2014/main" id="{F35490E1-AD6C-132B-4359-3820DA0CB5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49AACF54-7364-0F6A-9936-B5061E9C26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087C7F-3692-4576-AA92-ED9208E387CA}" type="slidenum">
              <a:rPr lang="en-ID" smtClean="0"/>
              <a:t>‹#›</a:t>
            </a:fld>
            <a:endParaRPr lang="en-ID"/>
          </a:p>
        </p:txBody>
      </p:sp>
    </p:spTree>
    <p:extLst>
      <p:ext uri="{BB962C8B-B14F-4D97-AF65-F5344CB8AC3E}">
        <p14:creationId xmlns:p14="http://schemas.microsoft.com/office/powerpoint/2010/main" val="990715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0.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jpeg"/><Relationship Id="rId21" Type="http://schemas.openxmlformats.org/officeDocument/2006/relationships/image" Target="../media/image590.png"/><Relationship Id="rId7" Type="http://schemas.openxmlformats.org/officeDocument/2006/relationships/image" Target="../media/image57.png"/><Relationship Id="rId2" Type="http://schemas.openxmlformats.org/officeDocument/2006/relationships/notesSlide" Target="../notesSlides/notesSlide11.xml"/><Relationship Id="rId20" Type="http://schemas.openxmlformats.org/officeDocument/2006/relationships/image" Target="../media/image580.png"/><Relationship Id="rId1" Type="http://schemas.openxmlformats.org/officeDocument/2006/relationships/slideLayout" Target="../slideLayouts/slideLayout7.xml"/><Relationship Id="rId6" Type="http://schemas.openxmlformats.org/officeDocument/2006/relationships/image" Target="../media/image561.png"/><Relationship Id="rId11" Type="http://schemas.openxmlformats.org/officeDocument/2006/relationships/image" Target="../media/image62.png"/><Relationship Id="rId5" Type="http://schemas.openxmlformats.org/officeDocument/2006/relationships/image" Target="../media/image560.png"/><Relationship Id="rId10" Type="http://schemas.openxmlformats.org/officeDocument/2006/relationships/image" Target="../media/image61.png"/><Relationship Id="rId4" Type="http://schemas.openxmlformats.org/officeDocument/2006/relationships/image" Target="../media/image59.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26" Type="http://schemas.openxmlformats.org/officeDocument/2006/relationships/image" Target="../media/image68.png"/><Relationship Id="rId3" Type="http://schemas.openxmlformats.org/officeDocument/2006/relationships/image" Target="../media/image2.jpeg"/><Relationship Id="rId7" Type="http://schemas.openxmlformats.org/officeDocument/2006/relationships/image" Target="../media/image660.png"/><Relationship Id="rId12" Type="http://schemas.openxmlformats.org/officeDocument/2006/relationships/image" Target="../media/image71.png"/><Relationship Id="rId25"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 Id="rId24" Type="http://schemas.openxmlformats.org/officeDocument/2006/relationships/image" Target="../media/image66.png"/><Relationship Id="rId5" Type="http://schemas.openxmlformats.org/officeDocument/2006/relationships/image" Target="../media/image63.png"/><Relationship Id="rId23" Type="http://schemas.openxmlformats.org/officeDocument/2006/relationships/image" Target="../media/image65.png"/><Relationship Id="rId28" Type="http://schemas.openxmlformats.org/officeDocument/2006/relationships/image" Target="../media/image70.png"/><Relationship Id="rId4" Type="http://schemas.openxmlformats.org/officeDocument/2006/relationships/image" Target="../media/image630.png"/><Relationship Id="rId22" Type="http://schemas.openxmlformats.org/officeDocument/2006/relationships/image" Target="../media/image610.png"/><Relationship Id="rId27"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chart" Target="../charts/chart7.xml"/><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10.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1120.png"/><Relationship Id="rId4" Type="http://schemas.microsoft.com/office/2014/relationships/chartEx" Target="../charts/chartEx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2.jpe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2.wdp"/><Relationship Id="rId18" Type="http://schemas.openxmlformats.org/officeDocument/2006/relationships/image" Target="../media/image24.png"/><Relationship Id="rId26" Type="http://schemas.openxmlformats.org/officeDocument/2006/relationships/image" Target="../media/image30.svg"/><Relationship Id="rId3" Type="http://schemas.openxmlformats.org/officeDocument/2006/relationships/image" Target="../media/image2.jpeg"/><Relationship Id="rId21" Type="http://schemas.openxmlformats.org/officeDocument/2006/relationships/image" Target="../media/image26.png"/><Relationship Id="rId7" Type="http://schemas.openxmlformats.org/officeDocument/2006/relationships/image" Target="../media/image16.jpeg"/><Relationship Id="rId12" Type="http://schemas.openxmlformats.org/officeDocument/2006/relationships/image" Target="../media/image20.png"/><Relationship Id="rId17" Type="http://schemas.openxmlformats.org/officeDocument/2006/relationships/image" Target="../media/image23.png"/><Relationship Id="rId25"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2.jpeg"/><Relationship Id="rId20" Type="http://schemas.openxmlformats.org/officeDocument/2006/relationships/chart" Target="../charts/chart2.xml"/><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5.jpeg"/><Relationship Id="rId11" Type="http://schemas.microsoft.com/office/2007/relationships/hdphoto" Target="../media/hdphoto1.wdp"/><Relationship Id="rId24" Type="http://schemas.openxmlformats.org/officeDocument/2006/relationships/image" Target="../media/image28.png"/><Relationship Id="rId5" Type="http://schemas.openxmlformats.org/officeDocument/2006/relationships/image" Target="../media/image14.jpeg"/><Relationship Id="rId15" Type="http://schemas.microsoft.com/office/2007/relationships/hdphoto" Target="../media/hdphoto3.wdp"/><Relationship Id="rId23" Type="http://schemas.openxmlformats.org/officeDocument/2006/relationships/chart" Target="../charts/chart3.xml"/><Relationship Id="rId28" Type="http://schemas.openxmlformats.org/officeDocument/2006/relationships/image" Target="../media/image32.svg"/><Relationship Id="rId10" Type="http://schemas.openxmlformats.org/officeDocument/2006/relationships/image" Target="../media/image19.png"/><Relationship Id="rId19" Type="http://schemas.openxmlformats.org/officeDocument/2006/relationships/image" Target="../media/image25.png"/><Relationship Id="rId31" Type="http://schemas.openxmlformats.org/officeDocument/2006/relationships/chart" Target="../charts/chart4.xml"/><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1.png"/><Relationship Id="rId22" Type="http://schemas.openxmlformats.org/officeDocument/2006/relationships/image" Target="../media/image27.svg"/><Relationship Id="rId27" Type="http://schemas.openxmlformats.org/officeDocument/2006/relationships/image" Target="../media/image31.png"/><Relationship Id="rId30" Type="http://schemas.openxmlformats.org/officeDocument/2006/relationships/image" Target="../media/image34.sv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jpe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52.png"/><Relationship Id="rId3" Type="http://schemas.openxmlformats.org/officeDocument/2006/relationships/image" Target="../media/image2.jpeg"/><Relationship Id="rId21" Type="http://schemas.openxmlformats.org/officeDocument/2006/relationships/image" Target="../media/image55.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1.svg"/><Relationship Id="rId2" Type="http://schemas.openxmlformats.org/officeDocument/2006/relationships/notesSlide" Target="../notesSlides/notesSlide7.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32.svg"/><Relationship Id="rId23" Type="http://schemas.openxmlformats.org/officeDocument/2006/relationships/image" Target="../media/image57.svg"/><Relationship Id="rId10" Type="http://schemas.openxmlformats.org/officeDocument/2006/relationships/image" Target="../media/image46.png"/><Relationship Id="rId19" Type="http://schemas.openxmlformats.org/officeDocument/2006/relationships/image" Target="../media/image53.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31.png"/><Relationship Id="rId22"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rima Dana Hibah dari DBS, Tridi Oasis Bidik Produksi 400 Palet Hasil Daur  Ulang Sampah Plastik">
            <a:extLst>
              <a:ext uri="{FF2B5EF4-FFF2-40B4-BE49-F238E27FC236}">
                <a16:creationId xmlns:a16="http://schemas.microsoft.com/office/drawing/2014/main" id="{9C3F5A70-EB3F-A577-9579-3E61F9248D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5" b="897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76F7D795-DB43-D6AF-E7AE-459CCF84E207}"/>
              </a:ext>
            </a:extLst>
          </p:cNvPr>
          <p:cNvSpPr/>
          <p:nvPr/>
        </p:nvSpPr>
        <p:spPr>
          <a:xfrm>
            <a:off x="-31259" y="116387"/>
            <a:ext cx="9762982" cy="369331"/>
          </a:xfrm>
          <a:prstGeom prst="rect">
            <a:avLst/>
          </a:prstGeom>
          <a:solidFill>
            <a:srgbClr val="BADFD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0" name="Rectangle 9">
            <a:extLst>
              <a:ext uri="{FF2B5EF4-FFF2-40B4-BE49-F238E27FC236}">
                <a16:creationId xmlns:a16="http://schemas.microsoft.com/office/drawing/2014/main" id="{12002CD4-D1AA-0851-C213-789614C85502}"/>
              </a:ext>
            </a:extLst>
          </p:cNvPr>
          <p:cNvSpPr/>
          <p:nvPr/>
        </p:nvSpPr>
        <p:spPr>
          <a:xfrm>
            <a:off x="2" y="1153064"/>
            <a:ext cx="9731722" cy="2654285"/>
          </a:xfrm>
          <a:prstGeom prst="rect">
            <a:avLst/>
          </a:prstGeom>
          <a:solidFill>
            <a:srgbClr val="BADF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Rectangle 11">
            <a:extLst>
              <a:ext uri="{FF2B5EF4-FFF2-40B4-BE49-F238E27FC236}">
                <a16:creationId xmlns:a16="http://schemas.microsoft.com/office/drawing/2014/main" id="{6A721AAA-2F09-EB0A-8C40-ED28DE4BD9D4}"/>
              </a:ext>
            </a:extLst>
          </p:cNvPr>
          <p:cNvSpPr/>
          <p:nvPr/>
        </p:nvSpPr>
        <p:spPr>
          <a:xfrm>
            <a:off x="-31259" y="1153064"/>
            <a:ext cx="9784195" cy="2634709"/>
          </a:xfrm>
          <a:prstGeom prst="rect">
            <a:avLst/>
          </a:prstGeom>
          <a:solidFill>
            <a:srgbClr val="BADFD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Subtitle 2">
            <a:extLst>
              <a:ext uri="{FF2B5EF4-FFF2-40B4-BE49-F238E27FC236}">
                <a16:creationId xmlns:a16="http://schemas.microsoft.com/office/drawing/2014/main" id="{2BAF828C-657E-E1A1-A156-03728CC0E13B}"/>
              </a:ext>
            </a:extLst>
          </p:cNvPr>
          <p:cNvSpPr>
            <a:spLocks noGrp="1"/>
          </p:cNvSpPr>
          <p:nvPr>
            <p:ph type="subTitle" idx="1"/>
          </p:nvPr>
        </p:nvSpPr>
        <p:spPr>
          <a:xfrm>
            <a:off x="432088" y="2946236"/>
            <a:ext cx="2597391" cy="830997"/>
          </a:xfrm>
        </p:spPr>
        <p:txBody>
          <a:bodyPr>
            <a:noAutofit/>
          </a:bodyPr>
          <a:lstStyle/>
          <a:p>
            <a:pPr algn="just"/>
            <a:r>
              <a:rPr lang="en-US" sz="2000" b="1" dirty="0">
                <a:ln w="0"/>
                <a:latin typeface="Arial" panose="020B0604020202020204" pitchFamily="34" charset="0"/>
                <a:cs typeface="Arial" panose="020B0604020202020204" pitchFamily="34" charset="0"/>
              </a:rPr>
              <a:t>Julio Febrian</a:t>
            </a:r>
          </a:p>
          <a:p>
            <a:pPr algn="just"/>
            <a:r>
              <a:rPr lang="en-US" sz="2000" dirty="0">
                <a:ln w="0"/>
                <a:latin typeface="Arial" panose="020B0604020202020204" pitchFamily="34" charset="0"/>
                <a:cs typeface="Arial" panose="020B0604020202020204" pitchFamily="34" charset="0"/>
              </a:rPr>
              <a:t>1906354702</a:t>
            </a:r>
          </a:p>
        </p:txBody>
      </p:sp>
      <p:sp>
        <p:nvSpPr>
          <p:cNvPr id="8" name="Rectangle: Rounded Corners 7">
            <a:extLst>
              <a:ext uri="{FF2B5EF4-FFF2-40B4-BE49-F238E27FC236}">
                <a16:creationId xmlns:a16="http://schemas.microsoft.com/office/drawing/2014/main" id="{81909879-3C04-5D79-CD61-B581DCB73D4A}"/>
              </a:ext>
            </a:extLst>
          </p:cNvPr>
          <p:cNvSpPr/>
          <p:nvPr/>
        </p:nvSpPr>
        <p:spPr>
          <a:xfrm>
            <a:off x="389204" y="29947"/>
            <a:ext cx="1986539" cy="526147"/>
          </a:xfrm>
          <a:prstGeom prst="round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endParaRPr lang="en-ID" sz="1600" b="1"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B24333E1-BEA7-06D4-DF07-284BDED13405}"/>
              </a:ext>
            </a:extLst>
          </p:cNvPr>
          <p:cNvSpPr>
            <a:spLocks noGrp="1"/>
          </p:cNvSpPr>
          <p:nvPr>
            <p:ph type="ctrTitle"/>
          </p:nvPr>
        </p:nvSpPr>
        <p:spPr>
          <a:xfrm>
            <a:off x="403274" y="1519602"/>
            <a:ext cx="9258109" cy="1106513"/>
          </a:xfrm>
          <a:noFill/>
        </p:spPr>
        <p:txBody>
          <a:bodyPr>
            <a:noAutofit/>
          </a:bodyPr>
          <a:lstStyle/>
          <a:p>
            <a:pPr algn="just"/>
            <a:r>
              <a:rPr lang="en-US" sz="2400" dirty="0" err="1">
                <a:ln w="0"/>
                <a:latin typeface="Arial Black" panose="020B0A04020102020204" pitchFamily="34" charset="0"/>
                <a:cs typeface="Times New Roman" panose="02020603050405020304" pitchFamily="18" charset="0"/>
              </a:rPr>
              <a:t>Pengembangan</a:t>
            </a:r>
            <a:r>
              <a:rPr lang="en-US" sz="2400" dirty="0">
                <a:ln w="0"/>
                <a:latin typeface="Arial Black" panose="020B0A04020102020204" pitchFamily="34" charset="0"/>
                <a:cs typeface="Times New Roman" panose="02020603050405020304" pitchFamily="18" charset="0"/>
              </a:rPr>
              <a:t> Model </a:t>
            </a:r>
            <a:r>
              <a:rPr lang="en-US" sz="2400" dirty="0" err="1">
                <a:ln w="0"/>
                <a:latin typeface="Arial Black" panose="020B0A04020102020204" pitchFamily="34" charset="0"/>
                <a:cs typeface="Times New Roman" panose="02020603050405020304" pitchFamily="18" charset="0"/>
              </a:rPr>
              <a:t>Optimasi</a:t>
            </a:r>
            <a:r>
              <a:rPr lang="en-US" sz="2400" dirty="0">
                <a:ln w="0"/>
                <a:latin typeface="Arial Black" panose="020B0A04020102020204" pitchFamily="34" charset="0"/>
                <a:cs typeface="Times New Roman" panose="02020603050405020304" pitchFamily="18" charset="0"/>
              </a:rPr>
              <a:t> </a:t>
            </a:r>
            <a:r>
              <a:rPr lang="en-US" sz="2400" dirty="0" err="1">
                <a:ln w="0"/>
                <a:latin typeface="Arial Black" panose="020B0A04020102020204" pitchFamily="34" charset="0"/>
                <a:cs typeface="Times New Roman" panose="02020603050405020304" pitchFamily="18" charset="0"/>
              </a:rPr>
              <a:t>untuk</a:t>
            </a:r>
            <a:r>
              <a:rPr lang="en-US" sz="2400" dirty="0">
                <a:ln w="0"/>
                <a:latin typeface="Arial Black" panose="020B0A04020102020204" pitchFamily="34" charset="0"/>
                <a:cs typeface="Times New Roman" panose="02020603050405020304" pitchFamily="18" charset="0"/>
              </a:rPr>
              <a:t> </a:t>
            </a:r>
            <a:r>
              <a:rPr lang="en-US" sz="2400" dirty="0" err="1">
                <a:ln w="0"/>
                <a:latin typeface="Arial Black" panose="020B0A04020102020204" pitchFamily="34" charset="0"/>
                <a:cs typeface="Times New Roman" panose="02020603050405020304" pitchFamily="18" charset="0"/>
              </a:rPr>
              <a:t>Meminimalkan</a:t>
            </a:r>
            <a:r>
              <a:rPr lang="en-US" sz="2400" dirty="0">
                <a:ln w="0"/>
                <a:latin typeface="Arial Black" panose="020B0A04020102020204" pitchFamily="34" charset="0"/>
                <a:cs typeface="Times New Roman" panose="02020603050405020304" pitchFamily="18" charset="0"/>
              </a:rPr>
              <a:t> Total </a:t>
            </a:r>
            <a:r>
              <a:rPr lang="en-US" sz="2400" dirty="0" err="1">
                <a:ln w="0"/>
                <a:latin typeface="Arial Black" panose="020B0A04020102020204" pitchFamily="34" charset="0"/>
                <a:cs typeface="Times New Roman" panose="02020603050405020304" pitchFamily="18" charset="0"/>
              </a:rPr>
              <a:t>Biaya</a:t>
            </a:r>
            <a:r>
              <a:rPr lang="en-US" sz="2400" dirty="0">
                <a:ln w="0"/>
                <a:latin typeface="Arial Black" panose="020B0A04020102020204" pitchFamily="34" charset="0"/>
                <a:cs typeface="Times New Roman" panose="02020603050405020304" pitchFamily="18" charset="0"/>
              </a:rPr>
              <a:t> </a:t>
            </a:r>
            <a:r>
              <a:rPr lang="en-US" sz="2400" dirty="0" err="1">
                <a:ln w="0"/>
                <a:latin typeface="Arial Black" panose="020B0A04020102020204" pitchFamily="34" charset="0"/>
                <a:cs typeface="Times New Roman" panose="02020603050405020304" pitchFamily="18" charset="0"/>
              </a:rPr>
              <a:t>Persediaan</a:t>
            </a:r>
            <a:r>
              <a:rPr lang="en-US" sz="2400" dirty="0">
                <a:ln w="0"/>
                <a:latin typeface="Arial Black" panose="020B0A04020102020204" pitchFamily="34" charset="0"/>
                <a:cs typeface="Times New Roman" panose="02020603050405020304" pitchFamily="18" charset="0"/>
              </a:rPr>
              <a:t> pada Gudang </a:t>
            </a:r>
            <a:r>
              <a:rPr lang="en-US" sz="2400" dirty="0" err="1">
                <a:ln w="0"/>
                <a:latin typeface="Arial Black" panose="020B0A04020102020204" pitchFamily="34" charset="0"/>
                <a:cs typeface="Times New Roman" panose="02020603050405020304" pitchFamily="18" charset="0"/>
              </a:rPr>
              <a:t>Bahan</a:t>
            </a:r>
            <a:r>
              <a:rPr lang="en-US" sz="2400" dirty="0">
                <a:ln w="0"/>
                <a:latin typeface="Arial Black" panose="020B0A04020102020204" pitchFamily="34" charset="0"/>
                <a:cs typeface="Times New Roman" panose="02020603050405020304" pitchFamily="18" charset="0"/>
              </a:rPr>
              <a:t> Baku </a:t>
            </a:r>
            <a:r>
              <a:rPr lang="en-US" sz="2400" dirty="0" err="1">
                <a:ln w="0"/>
                <a:latin typeface="Arial Black" panose="020B0A04020102020204" pitchFamily="34" charset="0"/>
                <a:cs typeface="Times New Roman" panose="02020603050405020304" pitchFamily="18" charset="0"/>
              </a:rPr>
              <a:t>Daur</a:t>
            </a:r>
            <a:r>
              <a:rPr lang="en-US" sz="2400" dirty="0">
                <a:ln w="0"/>
                <a:latin typeface="Arial Black" panose="020B0A04020102020204" pitchFamily="34" charset="0"/>
                <a:cs typeface="Times New Roman" panose="02020603050405020304" pitchFamily="18" charset="0"/>
              </a:rPr>
              <a:t> </a:t>
            </a:r>
            <a:r>
              <a:rPr lang="en-US" sz="2400" dirty="0" err="1">
                <a:ln w="0"/>
                <a:latin typeface="Arial Black" panose="020B0A04020102020204" pitchFamily="34" charset="0"/>
                <a:cs typeface="Times New Roman" panose="02020603050405020304" pitchFamily="18" charset="0"/>
              </a:rPr>
              <a:t>Ulang</a:t>
            </a:r>
            <a:r>
              <a:rPr lang="en-US" sz="2400" dirty="0">
                <a:ln w="0"/>
                <a:latin typeface="Arial Black" panose="020B0A04020102020204" pitchFamily="34" charset="0"/>
                <a:cs typeface="Times New Roman" panose="02020603050405020304" pitchFamily="18" charset="0"/>
              </a:rPr>
              <a:t> </a:t>
            </a:r>
            <a:r>
              <a:rPr lang="en-US" sz="2400" dirty="0" err="1">
                <a:ln w="0"/>
                <a:latin typeface="Arial Black" panose="020B0A04020102020204" pitchFamily="34" charset="0"/>
                <a:cs typeface="Times New Roman" panose="02020603050405020304" pitchFamily="18" charset="0"/>
              </a:rPr>
              <a:t>Plastik</a:t>
            </a:r>
            <a:r>
              <a:rPr lang="en-US" sz="2400" dirty="0">
                <a:ln w="0"/>
                <a:latin typeface="Arial Black" panose="020B0A04020102020204" pitchFamily="34" charset="0"/>
                <a:cs typeface="Times New Roman" panose="02020603050405020304" pitchFamily="18" charset="0"/>
              </a:rPr>
              <a:t> </a:t>
            </a:r>
            <a:r>
              <a:rPr lang="en-US" sz="2400" dirty="0" err="1">
                <a:ln w="0"/>
                <a:latin typeface="Arial Black" panose="020B0A04020102020204" pitchFamily="34" charset="0"/>
                <a:cs typeface="Times New Roman" panose="02020603050405020304" pitchFamily="18" charset="0"/>
              </a:rPr>
              <a:t>dengan</a:t>
            </a:r>
            <a:r>
              <a:rPr lang="en-US" sz="2400" dirty="0">
                <a:ln w="0"/>
                <a:latin typeface="Arial Black" panose="020B0A04020102020204" pitchFamily="34" charset="0"/>
                <a:cs typeface="Times New Roman" panose="02020603050405020304" pitchFamily="18" charset="0"/>
              </a:rPr>
              <a:t> </a:t>
            </a:r>
            <a:r>
              <a:rPr lang="en-US" sz="2400" dirty="0" err="1">
                <a:ln w="0"/>
                <a:latin typeface="Arial Black" panose="020B0A04020102020204" pitchFamily="34" charset="0"/>
                <a:cs typeface="Times New Roman" panose="02020603050405020304" pitchFamily="18" charset="0"/>
              </a:rPr>
              <a:t>Metode</a:t>
            </a:r>
            <a:r>
              <a:rPr lang="en-US" sz="2400" dirty="0">
                <a:ln w="0"/>
                <a:latin typeface="Arial Black" panose="020B0A04020102020204" pitchFamily="34" charset="0"/>
                <a:cs typeface="Times New Roman" panose="02020603050405020304" pitchFamily="18" charset="0"/>
              </a:rPr>
              <a:t> </a:t>
            </a:r>
            <a:r>
              <a:rPr lang="en-US" sz="2400" i="1" dirty="0">
                <a:ln w="0"/>
                <a:latin typeface="Arial Black" panose="020B0A04020102020204" pitchFamily="34" charset="0"/>
                <a:cs typeface="Times New Roman" panose="02020603050405020304" pitchFamily="18" charset="0"/>
              </a:rPr>
              <a:t>Mixed Integer Linear Programming </a:t>
            </a:r>
            <a:r>
              <a:rPr lang="en-US" sz="2400" dirty="0">
                <a:ln w="0"/>
                <a:latin typeface="Arial Black" panose="020B0A04020102020204" pitchFamily="34" charset="0"/>
                <a:cs typeface="Times New Roman" panose="02020603050405020304" pitchFamily="18" charset="0"/>
              </a:rPr>
              <a:t>(MILP)</a:t>
            </a:r>
            <a:endParaRPr lang="en-ID" sz="2400" i="1" dirty="0">
              <a:ln w="0"/>
              <a:latin typeface="Arial Black" panose="020B0A04020102020204" pitchFamily="34" charset="0"/>
              <a:cs typeface="Times New Roman" panose="02020603050405020304" pitchFamily="18" charset="0"/>
            </a:endParaRPr>
          </a:p>
        </p:txBody>
      </p:sp>
      <p:pic>
        <p:nvPicPr>
          <p:cNvPr id="22" name="Picture 21" descr="Teknik Industri UI added a new photo. - Teknik Industri UI">
            <a:extLst>
              <a:ext uri="{FF2B5EF4-FFF2-40B4-BE49-F238E27FC236}">
                <a16:creationId xmlns:a16="http://schemas.microsoft.com/office/drawing/2014/main" id="{32DA8A5A-F346-DB04-E727-DB1009449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2229" y="0"/>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F978860-4028-7392-7018-7E75B134C931}"/>
              </a:ext>
            </a:extLst>
          </p:cNvPr>
          <p:cNvSpPr txBox="1"/>
          <p:nvPr/>
        </p:nvSpPr>
        <p:spPr>
          <a:xfrm>
            <a:off x="431408" y="128481"/>
            <a:ext cx="4028050" cy="369332"/>
          </a:xfrm>
          <a:prstGeom prst="rect">
            <a:avLst/>
          </a:prstGeom>
          <a:noFill/>
        </p:spPr>
        <p:txBody>
          <a:bodyPr wrap="square">
            <a:spAutoFit/>
          </a:bodyPr>
          <a:lstStyle/>
          <a:p>
            <a:r>
              <a:rPr lang="en-US" sz="1800" b="1" dirty="0" err="1">
                <a:solidFill>
                  <a:schemeClr val="tx1"/>
                </a:solidFill>
                <a:latin typeface="Arial" panose="020B0604020202020204" pitchFamily="34" charset="0"/>
                <a:cs typeface="Arial" panose="020B0604020202020204" pitchFamily="34" charset="0"/>
              </a:rPr>
              <a:t>Sidang</a:t>
            </a:r>
            <a:r>
              <a:rPr lang="en-US" sz="1800" b="1" dirty="0">
                <a:solidFill>
                  <a:schemeClr val="tx1"/>
                </a:solidFill>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Skripsi</a:t>
            </a:r>
            <a:endParaRPr lang="en-ID" dirty="0"/>
          </a:p>
        </p:txBody>
      </p:sp>
      <p:sp>
        <p:nvSpPr>
          <p:cNvPr id="23" name="Rectangle 22">
            <a:extLst>
              <a:ext uri="{FF2B5EF4-FFF2-40B4-BE49-F238E27FC236}">
                <a16:creationId xmlns:a16="http://schemas.microsoft.com/office/drawing/2014/main" id="{F1C8072A-6DE4-CC0D-844F-757CB41CA895}"/>
              </a:ext>
            </a:extLst>
          </p:cNvPr>
          <p:cNvSpPr/>
          <p:nvPr/>
        </p:nvSpPr>
        <p:spPr>
          <a:xfrm rot="16200000" flipH="1">
            <a:off x="5010596" y="-1736396"/>
            <a:ext cx="45719" cy="901750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5">
            <a:extLst>
              <a:ext uri="{FF2B5EF4-FFF2-40B4-BE49-F238E27FC236}">
                <a16:creationId xmlns:a16="http://schemas.microsoft.com/office/drawing/2014/main" id="{EC66D90C-6F0B-049F-AEF7-23FDCB13823E}"/>
              </a:ext>
            </a:extLst>
          </p:cNvPr>
          <p:cNvSpPr/>
          <p:nvPr/>
        </p:nvSpPr>
        <p:spPr>
          <a:xfrm>
            <a:off x="10559" y="4615581"/>
            <a:ext cx="5532111" cy="2113938"/>
          </a:xfrm>
          <a:prstGeom prst="rect">
            <a:avLst/>
          </a:prstGeom>
          <a:solidFill>
            <a:srgbClr val="BADFD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TextBox 6">
            <a:extLst>
              <a:ext uri="{FF2B5EF4-FFF2-40B4-BE49-F238E27FC236}">
                <a16:creationId xmlns:a16="http://schemas.microsoft.com/office/drawing/2014/main" id="{4E6859F7-B30B-8470-3FDC-7D8693868DF2}"/>
              </a:ext>
            </a:extLst>
          </p:cNvPr>
          <p:cNvSpPr txBox="1"/>
          <p:nvPr/>
        </p:nvSpPr>
        <p:spPr>
          <a:xfrm>
            <a:off x="432088" y="4783216"/>
            <a:ext cx="5110582" cy="175432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just"/>
            <a:r>
              <a:rPr lang="en-US" b="1"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Dosen</a:t>
            </a:r>
            <a:r>
              <a:rPr lang="en-US" b="1"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b="1"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Pembimbing</a:t>
            </a:r>
            <a:r>
              <a:rPr lang="en-US" b="1"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 </a:t>
            </a:r>
          </a:p>
          <a:p>
            <a:pPr algn="just"/>
            <a:r>
              <a:rPr lang="en-US" dirty="0" err="1">
                <a:ln w="0"/>
                <a:solidFill>
                  <a:schemeClr val="tx1"/>
                </a:solidFill>
                <a:latin typeface="Arial" panose="020B0604020202020204" pitchFamily="34" charset="0"/>
                <a:cs typeface="Arial" panose="020B0604020202020204" pitchFamily="34" charset="0"/>
              </a:rPr>
              <a:t>Inaki</a:t>
            </a:r>
            <a:r>
              <a:rPr lang="en-US" dirty="0">
                <a:ln w="0"/>
                <a:solidFill>
                  <a:schemeClr val="tx1"/>
                </a:solidFill>
                <a:latin typeface="Arial" panose="020B0604020202020204" pitchFamily="34" charset="0"/>
                <a:cs typeface="Arial" panose="020B0604020202020204" pitchFamily="34" charset="0"/>
              </a:rPr>
              <a:t> </a:t>
            </a:r>
            <a:r>
              <a:rPr lang="en-US" dirty="0" err="1">
                <a:ln w="0"/>
                <a:solidFill>
                  <a:schemeClr val="tx1"/>
                </a:solidFill>
                <a:latin typeface="Arial" panose="020B0604020202020204" pitchFamily="34" charset="0"/>
                <a:cs typeface="Arial" panose="020B0604020202020204" pitchFamily="34" charset="0"/>
              </a:rPr>
              <a:t>Maulida</a:t>
            </a:r>
            <a:r>
              <a:rPr lang="en-US" dirty="0">
                <a:ln w="0"/>
                <a:solidFill>
                  <a:schemeClr val="tx1"/>
                </a:solidFill>
                <a:latin typeface="Arial" panose="020B0604020202020204" pitchFamily="34" charset="0"/>
                <a:cs typeface="Arial" panose="020B0604020202020204" pitchFamily="34" charset="0"/>
              </a:rPr>
              <a:t> Hakim, S.T., M.T.</a:t>
            </a:r>
          </a:p>
          <a:p>
            <a:pPr algn="just"/>
            <a:endParaRPr lang="en-US" dirty="0">
              <a:ln w="0"/>
              <a:solidFill>
                <a:schemeClr val="tx1"/>
              </a:solidFill>
              <a:latin typeface="Arial" panose="020B0604020202020204" pitchFamily="34" charset="0"/>
              <a:cs typeface="Arial" panose="020B0604020202020204" pitchFamily="34" charset="0"/>
            </a:endParaRPr>
          </a:p>
          <a:p>
            <a:pPr algn="just"/>
            <a:r>
              <a:rPr lang="en-US" b="1"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Dosen</a:t>
            </a:r>
            <a:r>
              <a:rPr lang="en-US" b="1"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b="1"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Penguji</a:t>
            </a:r>
            <a:r>
              <a:rPr lang="en-US" b="1"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 </a:t>
            </a:r>
          </a:p>
          <a:p>
            <a:pPr algn="just"/>
            <a:r>
              <a:rPr lang="en-US" dirty="0">
                <a:ln w="0"/>
                <a:solidFill>
                  <a:schemeClr val="tx1"/>
                </a:solidFill>
                <a:latin typeface="Arial" panose="020B0604020202020204" pitchFamily="34" charset="0"/>
                <a:cs typeface="Arial" panose="020B0604020202020204" pitchFamily="34" charset="0"/>
              </a:rPr>
              <a:t>Ir. Fauzia </a:t>
            </a:r>
            <a:r>
              <a:rPr lang="en-US" dirty="0" err="1">
                <a:ln w="0"/>
                <a:solidFill>
                  <a:schemeClr val="tx1"/>
                </a:solidFill>
                <a:latin typeface="Arial" panose="020B0604020202020204" pitchFamily="34" charset="0"/>
                <a:cs typeface="Arial" panose="020B0604020202020204" pitchFamily="34" charset="0"/>
              </a:rPr>
              <a:t>Dianawati</a:t>
            </a:r>
            <a:r>
              <a:rPr lang="en-US" dirty="0">
                <a:ln w="0"/>
                <a:solidFill>
                  <a:schemeClr val="tx1"/>
                </a:solidFill>
                <a:latin typeface="Arial" panose="020B0604020202020204" pitchFamily="34" charset="0"/>
                <a:cs typeface="Arial" panose="020B0604020202020204" pitchFamily="34" charset="0"/>
              </a:rPr>
              <a:t>, </a:t>
            </a:r>
            <a:r>
              <a:rPr lang="en-US" dirty="0" err="1">
                <a:ln w="0"/>
                <a:solidFill>
                  <a:schemeClr val="tx1"/>
                </a:solidFill>
                <a:latin typeface="Arial" panose="020B0604020202020204" pitchFamily="34" charset="0"/>
                <a:cs typeface="Arial" panose="020B0604020202020204" pitchFamily="34" charset="0"/>
              </a:rPr>
              <a:t>M.Si</a:t>
            </a:r>
            <a:r>
              <a:rPr lang="en-US" dirty="0">
                <a:ln w="0"/>
                <a:solidFill>
                  <a:schemeClr val="tx1"/>
                </a:solidFill>
                <a:latin typeface="Arial" panose="020B0604020202020204" pitchFamily="34" charset="0"/>
                <a:cs typeface="Arial" panose="020B0604020202020204" pitchFamily="34" charset="0"/>
              </a:rPr>
              <a:t>.</a:t>
            </a:r>
          </a:p>
          <a:p>
            <a:pPr algn="just"/>
            <a:r>
              <a:rPr lang="en-US" dirty="0" err="1">
                <a:ln w="0"/>
                <a:solidFill>
                  <a:schemeClr val="tx1"/>
                </a:solidFill>
                <a:latin typeface="Arial" panose="020B0604020202020204" pitchFamily="34" charset="0"/>
                <a:cs typeface="Arial" panose="020B0604020202020204" pitchFamily="34" charset="0"/>
              </a:rPr>
              <a:t>Dr.rer.pol</a:t>
            </a:r>
            <a:r>
              <a:rPr lang="en-US" dirty="0">
                <a:ln w="0"/>
                <a:solidFill>
                  <a:schemeClr val="tx1"/>
                </a:solidFill>
                <a:latin typeface="Arial" panose="020B0604020202020204" pitchFamily="34" charset="0"/>
                <a:cs typeface="Arial" panose="020B0604020202020204" pitchFamily="34" charset="0"/>
              </a:rPr>
              <a:t>. </a:t>
            </a:r>
            <a:r>
              <a:rPr lang="en-US" dirty="0" err="1">
                <a:ln w="0"/>
                <a:solidFill>
                  <a:schemeClr val="tx1"/>
                </a:solidFill>
                <a:latin typeface="Arial" panose="020B0604020202020204" pitchFamily="34" charset="0"/>
                <a:cs typeface="Arial" panose="020B0604020202020204" pitchFamily="34" charset="0"/>
              </a:rPr>
              <a:t>Romadhani</a:t>
            </a:r>
            <a:r>
              <a:rPr lang="en-US" dirty="0">
                <a:ln w="0"/>
                <a:solidFill>
                  <a:schemeClr val="tx1"/>
                </a:solidFill>
                <a:latin typeface="Arial" panose="020B0604020202020204" pitchFamily="34" charset="0"/>
                <a:cs typeface="Arial" panose="020B0604020202020204" pitchFamily="34" charset="0"/>
              </a:rPr>
              <a:t> </a:t>
            </a:r>
            <a:r>
              <a:rPr lang="en-US" dirty="0" err="1">
                <a:ln w="0"/>
                <a:solidFill>
                  <a:schemeClr val="tx1"/>
                </a:solidFill>
                <a:latin typeface="Arial" panose="020B0604020202020204" pitchFamily="34" charset="0"/>
                <a:cs typeface="Arial" panose="020B0604020202020204" pitchFamily="34" charset="0"/>
              </a:rPr>
              <a:t>Ardi</a:t>
            </a:r>
            <a:r>
              <a:rPr lang="en-US" dirty="0">
                <a:ln w="0"/>
                <a:solidFill>
                  <a:schemeClr val="tx1"/>
                </a:solidFill>
                <a:latin typeface="Arial" panose="020B0604020202020204" pitchFamily="34" charset="0"/>
                <a:cs typeface="Arial" panose="020B0604020202020204" pitchFamily="34" charset="0"/>
              </a:rPr>
              <a:t>, S.T., M.T.</a:t>
            </a:r>
          </a:p>
        </p:txBody>
      </p:sp>
    </p:spTree>
    <p:extLst>
      <p:ext uri="{BB962C8B-B14F-4D97-AF65-F5344CB8AC3E}">
        <p14:creationId xmlns:p14="http://schemas.microsoft.com/office/powerpoint/2010/main" val="3004078100"/>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Pengumpulan</a:t>
            </a:r>
            <a:r>
              <a:rPr lang="en-US" b="1" dirty="0">
                <a:solidFill>
                  <a:schemeClr val="tx1"/>
                </a:solidFill>
                <a:latin typeface="Book Antiqua" panose="02040602050305030304" pitchFamily="18" charset="0"/>
              </a:rPr>
              <a:t> Data</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Rangkuman data yang digunakan dalam mengembangkan model optimasi persediaan bahan baku</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8</a:t>
            </a:r>
            <a:endParaRPr lang="en-ID" sz="1600" b="1" dirty="0">
              <a:solidFill>
                <a:srgbClr val="002060"/>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26A247AE-2479-E93A-510A-53F1EC60643C}"/>
              </a:ext>
            </a:extLst>
          </p:cNvPr>
          <p:cNvSpPr/>
          <p:nvPr/>
        </p:nvSpPr>
        <p:spPr>
          <a:xfrm flipH="1">
            <a:off x="2533" y="0"/>
            <a:ext cx="149456" cy="6858000"/>
          </a:xfrm>
          <a:prstGeom prst="roundRect">
            <a:avLst/>
          </a:prstGeom>
          <a:gradFill flip="none" rotWithShape="1">
            <a:gsLst>
              <a:gs pos="87000">
                <a:schemeClr val="accent5">
                  <a:lumMod val="40000"/>
                  <a:lumOff val="60000"/>
                </a:schemeClr>
              </a:gs>
              <a:gs pos="100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extBox 20">
            <a:extLst>
              <a:ext uri="{FF2B5EF4-FFF2-40B4-BE49-F238E27FC236}">
                <a16:creationId xmlns:a16="http://schemas.microsoft.com/office/drawing/2014/main" id="{86BB5816-2FEE-5FC2-3CDA-BD9A5A6C7552}"/>
              </a:ext>
            </a:extLst>
          </p:cNvPr>
          <p:cNvSpPr txBox="1"/>
          <p:nvPr/>
        </p:nvSpPr>
        <p:spPr>
          <a:xfrm flipH="1">
            <a:off x="6035035" y="4769228"/>
            <a:ext cx="5528599" cy="338554"/>
          </a:xfrm>
          <a:prstGeom prst="rect">
            <a:avLst/>
          </a:prstGeom>
          <a:solidFill>
            <a:srgbClr val="BADFD7"/>
          </a:solidFill>
          <a:ln>
            <a:solidFill>
              <a:srgbClr val="00B0F0"/>
            </a:solidFill>
          </a:ln>
        </p:spPr>
        <p:txBody>
          <a:bodyPr wrap="square">
            <a:spAutoFit/>
          </a:bodyPr>
          <a:lstStyle/>
          <a:p>
            <a:pPr algn="ctr"/>
            <a:r>
              <a:rPr lang="en-US" sz="1600" dirty="0" err="1"/>
              <a:t>Biaya</a:t>
            </a:r>
            <a:r>
              <a:rPr lang="en-US" sz="1600" dirty="0"/>
              <a:t> </a:t>
            </a:r>
            <a:r>
              <a:rPr lang="en-US" sz="1600" dirty="0" err="1"/>
              <a:t>Simpan</a:t>
            </a:r>
            <a:endParaRPr lang="en-US" sz="1600" dirty="0"/>
          </a:p>
        </p:txBody>
      </p:sp>
      <p:sp>
        <p:nvSpPr>
          <p:cNvPr id="23" name="TextBox 22">
            <a:extLst>
              <a:ext uri="{FF2B5EF4-FFF2-40B4-BE49-F238E27FC236}">
                <a16:creationId xmlns:a16="http://schemas.microsoft.com/office/drawing/2014/main" id="{164B5363-26C9-B3A0-C47F-08DF6828636F}"/>
              </a:ext>
            </a:extLst>
          </p:cNvPr>
          <p:cNvSpPr txBox="1"/>
          <p:nvPr/>
        </p:nvSpPr>
        <p:spPr>
          <a:xfrm flipH="1">
            <a:off x="6050277" y="3134771"/>
            <a:ext cx="5477949" cy="338554"/>
          </a:xfrm>
          <a:prstGeom prst="rect">
            <a:avLst/>
          </a:prstGeom>
          <a:solidFill>
            <a:srgbClr val="BADFD7"/>
          </a:solidFill>
          <a:ln>
            <a:solidFill>
              <a:srgbClr val="00B0F0"/>
            </a:solidFill>
          </a:ln>
        </p:spPr>
        <p:txBody>
          <a:bodyPr wrap="square">
            <a:spAutoFit/>
          </a:bodyPr>
          <a:lstStyle/>
          <a:p>
            <a:pPr algn="ctr"/>
            <a:r>
              <a:rPr lang="en-US" sz="1600" dirty="0" err="1"/>
              <a:t>Biaya</a:t>
            </a:r>
            <a:r>
              <a:rPr lang="en-US" sz="1600" dirty="0"/>
              <a:t> </a:t>
            </a:r>
            <a:r>
              <a:rPr lang="en-US" sz="1600" dirty="0" err="1"/>
              <a:t>Pesan</a:t>
            </a:r>
            <a:endParaRPr lang="en-ID" sz="1600" dirty="0"/>
          </a:p>
        </p:txBody>
      </p:sp>
      <p:sp>
        <p:nvSpPr>
          <p:cNvPr id="10" name="TextBox 9">
            <a:extLst>
              <a:ext uri="{FF2B5EF4-FFF2-40B4-BE49-F238E27FC236}">
                <a16:creationId xmlns:a16="http://schemas.microsoft.com/office/drawing/2014/main" id="{7E2E34B1-9AA4-BF80-FAB3-B15363992808}"/>
              </a:ext>
            </a:extLst>
          </p:cNvPr>
          <p:cNvSpPr txBox="1"/>
          <p:nvPr/>
        </p:nvSpPr>
        <p:spPr>
          <a:xfrm>
            <a:off x="509459" y="1178569"/>
            <a:ext cx="11084663" cy="1323439"/>
          </a:xfrm>
          <a:prstGeom prst="rect">
            <a:avLst/>
          </a:prstGeom>
          <a:noFill/>
          <a:ln>
            <a:solidFill>
              <a:srgbClr val="00B0F0"/>
            </a:solidFill>
          </a:ln>
        </p:spPr>
        <p:txBody>
          <a:bodyPr wrap="square">
            <a:spAutoFit/>
          </a:bodyPr>
          <a:lstStyle/>
          <a:p>
            <a:pPr algn="just"/>
            <a:r>
              <a:rPr lang="en-US" sz="1600" dirty="0">
                <a:cs typeface="Arial" panose="020B0604020202020204" pitchFamily="34" charset="0"/>
              </a:rPr>
              <a:t>Data yang </a:t>
            </a:r>
            <a:r>
              <a:rPr lang="en-US" sz="1600" dirty="0" err="1">
                <a:cs typeface="Arial" panose="020B0604020202020204" pitchFamily="34" charset="0"/>
              </a:rPr>
              <a:t>diambil</a:t>
            </a:r>
            <a:r>
              <a:rPr lang="en-US" sz="1600" dirty="0">
                <a:cs typeface="Arial" panose="020B0604020202020204" pitchFamily="34" charset="0"/>
              </a:rPr>
              <a:t> </a:t>
            </a:r>
            <a:r>
              <a:rPr lang="en-US" sz="1600" dirty="0" err="1">
                <a:cs typeface="Arial" panose="020B0604020202020204" pitchFamily="34" charset="0"/>
              </a:rPr>
              <a:t>terbagi</a:t>
            </a:r>
            <a:r>
              <a:rPr lang="en-US" sz="1600" dirty="0">
                <a:cs typeface="Arial" panose="020B0604020202020204" pitchFamily="34" charset="0"/>
              </a:rPr>
              <a:t> </a:t>
            </a:r>
            <a:r>
              <a:rPr lang="en-US" sz="1600" dirty="0" err="1">
                <a:cs typeface="Arial" panose="020B0604020202020204" pitchFamily="34" charset="0"/>
              </a:rPr>
              <a:t>menjadi</a:t>
            </a:r>
            <a:r>
              <a:rPr lang="en-US" sz="1600" dirty="0">
                <a:cs typeface="Arial" panose="020B0604020202020204" pitchFamily="34" charset="0"/>
              </a:rPr>
              <a:t> data primer dan data </a:t>
            </a:r>
            <a:r>
              <a:rPr lang="en-US" sz="1600" dirty="0" err="1">
                <a:cs typeface="Arial" panose="020B0604020202020204" pitchFamily="34" charset="0"/>
              </a:rPr>
              <a:t>sekunder</a:t>
            </a:r>
            <a:r>
              <a:rPr lang="en-US" sz="1600" dirty="0">
                <a:cs typeface="Arial" panose="020B0604020202020204" pitchFamily="34" charset="0"/>
              </a:rPr>
              <a:t>: </a:t>
            </a:r>
          </a:p>
          <a:p>
            <a:pPr algn="just"/>
            <a:endParaRPr lang="en-US" sz="1600" dirty="0">
              <a:cs typeface="Arial" panose="020B0604020202020204" pitchFamily="34" charset="0"/>
            </a:endParaRPr>
          </a:p>
          <a:p>
            <a:pPr marL="285750" indent="-285750" algn="just">
              <a:buFont typeface="Wingdings" panose="05000000000000000000" pitchFamily="2" charset="2"/>
              <a:buChar char="ü"/>
            </a:pPr>
            <a:r>
              <a:rPr lang="en-US" sz="1600" dirty="0">
                <a:cs typeface="Arial" panose="020B0604020202020204" pitchFamily="34" charset="0"/>
              </a:rPr>
              <a:t>Data primer </a:t>
            </a:r>
            <a:r>
              <a:rPr lang="en-US" sz="1600" dirty="0" err="1">
                <a:cs typeface="Arial" panose="020B0604020202020204" pitchFamily="34" charset="0"/>
              </a:rPr>
              <a:t>didapatkan</a:t>
            </a:r>
            <a:r>
              <a:rPr lang="en-US" sz="1600" dirty="0">
                <a:cs typeface="Arial" panose="020B0604020202020204" pitchFamily="34" charset="0"/>
              </a:rPr>
              <a:t> </a:t>
            </a:r>
            <a:r>
              <a:rPr lang="en-US" sz="1600" dirty="0" err="1">
                <a:cs typeface="Arial" panose="020B0604020202020204" pitchFamily="34" charset="0"/>
              </a:rPr>
              <a:t>melalui</a:t>
            </a:r>
            <a:r>
              <a:rPr lang="en-US" sz="1600" dirty="0">
                <a:cs typeface="Arial" panose="020B0604020202020204" pitchFamily="34" charset="0"/>
              </a:rPr>
              <a:t> </a:t>
            </a:r>
            <a:r>
              <a:rPr lang="en-US" sz="1600" dirty="0" err="1">
                <a:cs typeface="Arial" panose="020B0604020202020204" pitchFamily="34" charset="0"/>
              </a:rPr>
              <a:t>pengamatan</a:t>
            </a:r>
            <a:r>
              <a:rPr lang="en-US" sz="1600" dirty="0">
                <a:cs typeface="Arial" panose="020B0604020202020204" pitchFamily="34" charset="0"/>
              </a:rPr>
              <a:t> dan </a:t>
            </a:r>
            <a:r>
              <a:rPr lang="en-US" sz="1600" dirty="0" err="1">
                <a:cs typeface="Arial" panose="020B0604020202020204" pitchFamily="34" charset="0"/>
              </a:rPr>
              <a:t>wawancara</a:t>
            </a:r>
            <a:r>
              <a:rPr lang="en-US" sz="1600" dirty="0">
                <a:cs typeface="Arial" panose="020B0604020202020204" pitchFamily="34" charset="0"/>
              </a:rPr>
              <a:t> </a:t>
            </a:r>
            <a:r>
              <a:rPr lang="en-US" sz="1600" dirty="0" err="1">
                <a:cs typeface="Arial" panose="020B0604020202020204" pitchFamily="34" charset="0"/>
              </a:rPr>
              <a:t>langsung</a:t>
            </a:r>
            <a:r>
              <a:rPr lang="en-US" sz="1600" dirty="0">
                <a:cs typeface="Arial" panose="020B0604020202020204" pitchFamily="34" charset="0"/>
              </a:rPr>
              <a:t> </a:t>
            </a:r>
            <a:r>
              <a:rPr lang="en-US" sz="1600" dirty="0" err="1">
                <a:cs typeface="Arial" panose="020B0604020202020204" pitchFamily="34" charset="0"/>
              </a:rPr>
              <a:t>dengan</a:t>
            </a:r>
            <a:r>
              <a:rPr lang="en-US" sz="1600" dirty="0">
                <a:cs typeface="Arial" panose="020B0604020202020204" pitchFamily="34" charset="0"/>
              </a:rPr>
              <a:t> </a:t>
            </a:r>
            <a:r>
              <a:rPr lang="en-US" sz="1600" dirty="0" err="1">
                <a:cs typeface="Arial" panose="020B0604020202020204" pitchFamily="34" charset="0"/>
              </a:rPr>
              <a:t>penanggung</a:t>
            </a:r>
            <a:r>
              <a:rPr lang="en-US" sz="1600" dirty="0">
                <a:cs typeface="Arial" panose="020B0604020202020204" pitchFamily="34" charset="0"/>
              </a:rPr>
              <a:t> </a:t>
            </a:r>
            <a:r>
              <a:rPr lang="en-US" sz="1600" dirty="0" err="1">
                <a:cs typeface="Arial" panose="020B0604020202020204" pitchFamily="34" charset="0"/>
              </a:rPr>
              <a:t>jawab</a:t>
            </a:r>
            <a:r>
              <a:rPr lang="en-US" sz="1600" dirty="0">
                <a:cs typeface="Arial" panose="020B0604020202020204" pitchFamily="34" charset="0"/>
              </a:rPr>
              <a:t> </a:t>
            </a:r>
            <a:r>
              <a:rPr lang="en-US" sz="1600" dirty="0" err="1">
                <a:cs typeface="Arial" panose="020B0604020202020204" pitchFamily="34" charset="0"/>
              </a:rPr>
              <a:t>gudang</a:t>
            </a:r>
            <a:r>
              <a:rPr lang="en-US" sz="1600" dirty="0">
                <a:cs typeface="Arial" panose="020B0604020202020204" pitchFamily="34" charset="0"/>
              </a:rPr>
              <a:t> dan </a:t>
            </a:r>
            <a:r>
              <a:rPr lang="en-US" sz="1600" dirty="0" err="1">
                <a:cs typeface="Arial" panose="020B0604020202020204" pitchFamily="34" charset="0"/>
              </a:rPr>
              <a:t>pihak</a:t>
            </a:r>
            <a:r>
              <a:rPr lang="en-US" sz="1600" dirty="0">
                <a:cs typeface="Arial" panose="020B0604020202020204" pitchFamily="34" charset="0"/>
              </a:rPr>
              <a:t> </a:t>
            </a:r>
            <a:r>
              <a:rPr lang="en-US" sz="1600" dirty="0" err="1">
                <a:cs typeface="Arial" panose="020B0604020202020204" pitchFamily="34" charset="0"/>
              </a:rPr>
              <a:t>terkait</a:t>
            </a:r>
            <a:r>
              <a:rPr lang="en-US" sz="1600" dirty="0">
                <a:cs typeface="Arial" panose="020B0604020202020204" pitchFamily="34" charset="0"/>
              </a:rPr>
              <a:t> </a:t>
            </a:r>
          </a:p>
          <a:p>
            <a:pPr marL="285750" indent="-285750" algn="just">
              <a:buFont typeface="Wingdings" panose="05000000000000000000" pitchFamily="2" charset="2"/>
              <a:buChar char="ü"/>
            </a:pPr>
            <a:endParaRPr lang="en-US" sz="1600" dirty="0">
              <a:cs typeface="Arial" panose="020B0604020202020204" pitchFamily="34" charset="0"/>
            </a:endParaRPr>
          </a:p>
          <a:p>
            <a:pPr marL="285750" indent="-285750" algn="just">
              <a:buFont typeface="Wingdings" panose="05000000000000000000" pitchFamily="2" charset="2"/>
              <a:buChar char="ü"/>
            </a:pPr>
            <a:r>
              <a:rPr lang="en-US" sz="1600" dirty="0">
                <a:cs typeface="Arial" panose="020B0604020202020204" pitchFamily="34" charset="0"/>
              </a:rPr>
              <a:t>Data </a:t>
            </a:r>
            <a:r>
              <a:rPr lang="en-US" sz="1600" dirty="0" err="1">
                <a:cs typeface="Arial" panose="020B0604020202020204" pitchFamily="34" charset="0"/>
              </a:rPr>
              <a:t>sekunder</a:t>
            </a:r>
            <a:r>
              <a:rPr lang="en-US" sz="1600" dirty="0">
                <a:cs typeface="Arial" panose="020B0604020202020204" pitchFamily="34" charset="0"/>
              </a:rPr>
              <a:t> </a:t>
            </a:r>
            <a:r>
              <a:rPr lang="en-US" sz="1600" dirty="0" err="1">
                <a:cs typeface="Arial" panose="020B0604020202020204" pitchFamily="34" charset="0"/>
              </a:rPr>
              <a:t>didapatkan</a:t>
            </a:r>
            <a:r>
              <a:rPr lang="en-US" sz="1600" dirty="0">
                <a:cs typeface="Arial" panose="020B0604020202020204" pitchFamily="34" charset="0"/>
              </a:rPr>
              <a:t> </a:t>
            </a:r>
            <a:r>
              <a:rPr lang="en-US" sz="1600" dirty="0" err="1">
                <a:cs typeface="Arial" panose="020B0604020202020204" pitchFamily="34" charset="0"/>
              </a:rPr>
              <a:t>dari</a:t>
            </a:r>
            <a:r>
              <a:rPr lang="en-US" sz="1600" dirty="0">
                <a:cs typeface="Arial" panose="020B0604020202020204" pitchFamily="34" charset="0"/>
              </a:rPr>
              <a:t> data </a:t>
            </a:r>
            <a:r>
              <a:rPr lang="en-US" sz="1600" dirty="0" err="1">
                <a:cs typeface="Arial" panose="020B0604020202020204" pitchFamily="34" charset="0"/>
              </a:rPr>
              <a:t>historis</a:t>
            </a:r>
            <a:r>
              <a:rPr lang="en-US" sz="1600" dirty="0">
                <a:cs typeface="Arial" panose="020B0604020202020204" pitchFamily="34" charset="0"/>
              </a:rPr>
              <a:t> </a:t>
            </a:r>
            <a:r>
              <a:rPr lang="en-US" sz="1600" dirty="0" err="1">
                <a:cs typeface="Arial" panose="020B0604020202020204" pitchFamily="34" charset="0"/>
              </a:rPr>
              <a:t>perusahaan</a:t>
            </a:r>
            <a:r>
              <a:rPr lang="en-US" sz="1600" dirty="0">
                <a:cs typeface="Arial" panose="020B0604020202020204" pitchFamily="34" charset="0"/>
              </a:rPr>
              <a:t> pada </a:t>
            </a:r>
            <a:r>
              <a:rPr lang="en-US" sz="1600" dirty="0" err="1">
                <a:cs typeface="Arial" panose="020B0604020202020204" pitchFamily="34" charset="0"/>
              </a:rPr>
              <a:t>bulan</a:t>
            </a:r>
            <a:r>
              <a:rPr lang="en-US" sz="1600" dirty="0">
                <a:cs typeface="Arial" panose="020B0604020202020204" pitchFamily="34" charset="0"/>
              </a:rPr>
              <a:t> </a:t>
            </a:r>
            <a:r>
              <a:rPr lang="en-US" sz="1600" dirty="0" err="1">
                <a:cs typeface="Arial" panose="020B0604020202020204" pitchFamily="34" charset="0"/>
              </a:rPr>
              <a:t>Januari</a:t>
            </a:r>
            <a:r>
              <a:rPr lang="en-US" sz="1600" dirty="0">
                <a:cs typeface="Arial" panose="020B0604020202020204" pitchFamily="34" charset="0"/>
              </a:rPr>
              <a:t> </a:t>
            </a:r>
            <a:r>
              <a:rPr lang="en-US" sz="1600" dirty="0" err="1">
                <a:cs typeface="Arial" panose="020B0604020202020204" pitchFamily="34" charset="0"/>
              </a:rPr>
              <a:t>sampai</a:t>
            </a:r>
            <a:r>
              <a:rPr lang="en-US" sz="1600" dirty="0">
                <a:cs typeface="Arial" panose="020B0604020202020204" pitchFamily="34" charset="0"/>
              </a:rPr>
              <a:t> </a:t>
            </a:r>
            <a:r>
              <a:rPr lang="en-US" sz="1600" dirty="0" err="1">
                <a:cs typeface="Arial" panose="020B0604020202020204" pitchFamily="34" charset="0"/>
              </a:rPr>
              <a:t>dengan</a:t>
            </a:r>
            <a:r>
              <a:rPr lang="en-US" sz="1600" dirty="0">
                <a:cs typeface="Arial" panose="020B0604020202020204" pitchFamily="34" charset="0"/>
              </a:rPr>
              <a:t> </a:t>
            </a:r>
            <a:r>
              <a:rPr lang="en-US" sz="1600" dirty="0" err="1">
                <a:cs typeface="Arial" panose="020B0604020202020204" pitchFamily="34" charset="0"/>
              </a:rPr>
              <a:t>Desember</a:t>
            </a:r>
            <a:r>
              <a:rPr lang="en-US" sz="1600" dirty="0">
                <a:cs typeface="Arial" panose="020B0604020202020204" pitchFamily="34" charset="0"/>
              </a:rPr>
              <a:t> </a:t>
            </a:r>
            <a:r>
              <a:rPr lang="en-US" sz="1600" dirty="0" err="1">
                <a:cs typeface="Arial" panose="020B0604020202020204" pitchFamily="34" charset="0"/>
              </a:rPr>
              <a:t>tahun</a:t>
            </a:r>
            <a:r>
              <a:rPr lang="en-US" sz="1600" dirty="0">
                <a:cs typeface="Arial" panose="020B0604020202020204" pitchFamily="34" charset="0"/>
              </a:rPr>
              <a:t> 2022</a:t>
            </a:r>
          </a:p>
        </p:txBody>
      </p:sp>
      <p:sp>
        <p:nvSpPr>
          <p:cNvPr id="38" name="Rectangle 37">
            <a:extLst>
              <a:ext uri="{FF2B5EF4-FFF2-40B4-BE49-F238E27FC236}">
                <a16:creationId xmlns:a16="http://schemas.microsoft.com/office/drawing/2014/main" id="{C0445BE6-FCB8-1B81-C2F4-ABEE8D9C79AA}"/>
              </a:ext>
            </a:extLst>
          </p:cNvPr>
          <p:cNvSpPr/>
          <p:nvPr/>
        </p:nvSpPr>
        <p:spPr>
          <a:xfrm>
            <a:off x="7879418" y="6062533"/>
            <a:ext cx="329208" cy="99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9" name="TextBox 78">
            <a:extLst>
              <a:ext uri="{FF2B5EF4-FFF2-40B4-BE49-F238E27FC236}">
                <a16:creationId xmlns:a16="http://schemas.microsoft.com/office/drawing/2014/main" id="{1EC57874-6E96-03B7-B9FC-229B363F6005}"/>
              </a:ext>
            </a:extLst>
          </p:cNvPr>
          <p:cNvSpPr txBox="1"/>
          <p:nvPr/>
        </p:nvSpPr>
        <p:spPr>
          <a:xfrm flipH="1">
            <a:off x="506433" y="2615979"/>
            <a:ext cx="11057207" cy="338554"/>
          </a:xfrm>
          <a:prstGeom prst="rect">
            <a:avLst/>
          </a:prstGeom>
          <a:solidFill>
            <a:srgbClr val="BADFD7"/>
          </a:solidFill>
        </p:spPr>
        <p:txBody>
          <a:bodyPr wrap="square">
            <a:spAutoFit/>
          </a:bodyPr>
          <a:lstStyle/>
          <a:p>
            <a:pPr algn="ctr"/>
            <a:r>
              <a:rPr lang="en-US" sz="1600" dirty="0">
                <a:cs typeface="Arial" panose="020B0604020202020204" pitchFamily="34" charset="0"/>
              </a:rPr>
              <a:t>Data </a:t>
            </a:r>
            <a:r>
              <a:rPr lang="en-US" sz="1600" dirty="0" err="1">
                <a:cs typeface="Arial" panose="020B0604020202020204" pitchFamily="34" charset="0"/>
              </a:rPr>
              <a:t>Sekunder</a:t>
            </a:r>
            <a:r>
              <a:rPr lang="en-US" sz="1600" dirty="0">
                <a:cs typeface="Arial" panose="020B0604020202020204" pitchFamily="34" charset="0"/>
              </a:rPr>
              <a:t> </a:t>
            </a:r>
            <a:endParaRPr lang="en-ID" sz="1600" dirty="0">
              <a:cs typeface="Arial" panose="020B0604020202020204" pitchFamily="34" charset="0"/>
            </a:endParaRPr>
          </a:p>
        </p:txBody>
      </p:sp>
      <p:graphicFrame>
        <p:nvGraphicFramePr>
          <p:cNvPr id="2" name="Table 1">
            <a:extLst>
              <a:ext uri="{FF2B5EF4-FFF2-40B4-BE49-F238E27FC236}">
                <a16:creationId xmlns:a16="http://schemas.microsoft.com/office/drawing/2014/main" id="{92858B04-B1DC-998D-8545-AF99384A3427}"/>
              </a:ext>
            </a:extLst>
          </p:cNvPr>
          <p:cNvGraphicFramePr>
            <a:graphicFrameLocks noGrp="1"/>
          </p:cNvGraphicFramePr>
          <p:nvPr>
            <p:extLst>
              <p:ext uri="{D42A27DB-BD31-4B8C-83A1-F6EECF244321}">
                <p14:modId xmlns:p14="http://schemas.microsoft.com/office/powerpoint/2010/main" val="484241978"/>
              </p:ext>
            </p:extLst>
          </p:nvPr>
        </p:nvGraphicFramePr>
        <p:xfrm>
          <a:off x="2120013" y="3115111"/>
          <a:ext cx="3509605" cy="1225235"/>
        </p:xfrm>
        <a:graphic>
          <a:graphicData uri="http://schemas.openxmlformats.org/drawingml/2006/table">
            <a:tbl>
              <a:tblPr firstRow="1" firstCol="1" bandRow="1">
                <a:tableStyleId>{5C22544A-7EE6-4342-B048-85BDC9FD1C3A}</a:tableStyleId>
              </a:tblPr>
              <a:tblGrid>
                <a:gridCol w="833210">
                  <a:extLst>
                    <a:ext uri="{9D8B030D-6E8A-4147-A177-3AD203B41FA5}">
                      <a16:colId xmlns:a16="http://schemas.microsoft.com/office/drawing/2014/main" val="429987734"/>
                    </a:ext>
                  </a:extLst>
                </a:gridCol>
                <a:gridCol w="781495">
                  <a:extLst>
                    <a:ext uri="{9D8B030D-6E8A-4147-A177-3AD203B41FA5}">
                      <a16:colId xmlns:a16="http://schemas.microsoft.com/office/drawing/2014/main" val="3710345296"/>
                    </a:ext>
                  </a:extLst>
                </a:gridCol>
                <a:gridCol w="1134737">
                  <a:extLst>
                    <a:ext uri="{9D8B030D-6E8A-4147-A177-3AD203B41FA5}">
                      <a16:colId xmlns:a16="http://schemas.microsoft.com/office/drawing/2014/main" val="1236426379"/>
                    </a:ext>
                  </a:extLst>
                </a:gridCol>
                <a:gridCol w="760163">
                  <a:extLst>
                    <a:ext uri="{9D8B030D-6E8A-4147-A177-3AD203B41FA5}">
                      <a16:colId xmlns:a16="http://schemas.microsoft.com/office/drawing/2014/main" val="3565909415"/>
                    </a:ext>
                  </a:extLst>
                </a:gridCol>
              </a:tblGrid>
              <a:tr h="0">
                <a:tc rowSpan="2">
                  <a:txBody>
                    <a:bodyPr/>
                    <a:lstStyle/>
                    <a:p>
                      <a:pPr algn="ctr">
                        <a:lnSpc>
                          <a:spcPct val="150000"/>
                        </a:lnSpc>
                        <a:spcAft>
                          <a:spcPts val="600"/>
                        </a:spcAft>
                      </a:pPr>
                      <a:r>
                        <a:rPr lang="en-US" sz="1200">
                          <a:effectLst/>
                        </a:rPr>
                        <a:t>Periode</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ctr">
                        <a:lnSpc>
                          <a:spcPct val="150000"/>
                        </a:lnSpc>
                        <a:spcAft>
                          <a:spcPts val="600"/>
                        </a:spcAft>
                      </a:pPr>
                      <a:r>
                        <a:rPr lang="en-US" sz="1200">
                          <a:effectLst/>
                        </a:rPr>
                        <a:t>Nama Bahan Baku</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1730680666"/>
                  </a:ext>
                </a:extLst>
              </a:tr>
              <a:tr h="0">
                <a:tc vMerge="1">
                  <a:txBody>
                    <a:bodyPr/>
                    <a:lstStyle/>
                    <a:p>
                      <a:endParaRPr lang="en-ID"/>
                    </a:p>
                  </a:txBody>
                  <a:tcPr/>
                </a:tc>
                <a:tc>
                  <a:txBody>
                    <a:bodyPr/>
                    <a:lstStyle/>
                    <a:p>
                      <a:pPr algn="ctr">
                        <a:lnSpc>
                          <a:spcPct val="150000"/>
                        </a:lnSpc>
                        <a:spcAft>
                          <a:spcPts val="600"/>
                        </a:spcAft>
                      </a:pPr>
                      <a:r>
                        <a:rPr lang="en-US" sz="1200" i="1" dirty="0">
                          <a:effectLst/>
                        </a:rPr>
                        <a:t>Clear </a:t>
                      </a:r>
                      <a:r>
                        <a:rPr lang="en-US" sz="1200" i="0" dirty="0">
                          <a:effectLst/>
                        </a:rPr>
                        <a:t>(kg)</a:t>
                      </a:r>
                      <a:endParaRPr lang="en-ID" sz="1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pPr>
                      <a:r>
                        <a:rPr lang="en-US" sz="1200" i="1" dirty="0">
                          <a:effectLst/>
                        </a:rPr>
                        <a:t>Light Blue </a:t>
                      </a:r>
                      <a:r>
                        <a:rPr lang="en-US" sz="1200" i="0" dirty="0">
                          <a:effectLst/>
                        </a:rPr>
                        <a:t>(kg)</a:t>
                      </a:r>
                      <a:endParaRPr lang="en-ID" sz="1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pPr>
                      <a:r>
                        <a:rPr lang="en-US" sz="1200" i="1" dirty="0">
                          <a:effectLst/>
                        </a:rPr>
                        <a:t>Mix </a:t>
                      </a:r>
                      <a:r>
                        <a:rPr lang="en-US" sz="1200" i="0" dirty="0">
                          <a:effectLst/>
                        </a:rPr>
                        <a:t>(kg)</a:t>
                      </a:r>
                      <a:endParaRPr lang="en-ID" sz="1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7670223"/>
                  </a:ext>
                </a:extLst>
              </a:tr>
              <a:tr h="0">
                <a:tc>
                  <a:txBody>
                    <a:bodyPr/>
                    <a:lstStyle/>
                    <a:p>
                      <a:pPr algn="ctr">
                        <a:lnSpc>
                          <a:spcPct val="150000"/>
                        </a:lnSpc>
                        <a:spcAft>
                          <a:spcPts val="600"/>
                        </a:spcAft>
                      </a:pPr>
                      <a:r>
                        <a:rPr lang="en-US" sz="1200">
                          <a:effectLst/>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pPr>
                      <a:r>
                        <a:rPr lang="en-US" sz="1200">
                          <a:effectLst/>
                        </a:rPr>
                        <a:t>65838</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600"/>
                        </a:spcAft>
                      </a:pPr>
                      <a:r>
                        <a:rPr lang="en-US" sz="1200">
                          <a:effectLst/>
                        </a:rPr>
                        <a:t>40674</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600"/>
                        </a:spcAft>
                      </a:pPr>
                      <a:r>
                        <a:rPr lang="en-US" sz="1200" dirty="0">
                          <a:effectLst/>
                        </a:rPr>
                        <a:t>55097</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18499369"/>
                  </a:ext>
                </a:extLst>
              </a:tr>
              <a:tr h="0">
                <a:tc>
                  <a:txBody>
                    <a:bodyPr/>
                    <a:lstStyle/>
                    <a:p>
                      <a:pPr algn="ctr">
                        <a:lnSpc>
                          <a:spcPct val="150000"/>
                        </a:lnSpc>
                        <a:spcAft>
                          <a:spcPts val="600"/>
                        </a:spcAft>
                      </a:pPr>
                      <a:r>
                        <a:rPr lang="en-US" sz="1200" dirty="0">
                          <a:effectLst/>
                        </a:rPr>
                        <a:t>…</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130831749"/>
                  </a:ext>
                </a:extLst>
              </a:tr>
              <a:tr h="0">
                <a:tc>
                  <a:txBody>
                    <a:bodyPr/>
                    <a:lstStyle/>
                    <a:p>
                      <a:pPr algn="ctr">
                        <a:lnSpc>
                          <a:spcPct val="150000"/>
                        </a:lnSpc>
                        <a:spcAft>
                          <a:spcPts val="600"/>
                        </a:spcAft>
                      </a:pPr>
                      <a:r>
                        <a:rPr lang="en-US" sz="1200" dirty="0">
                          <a:effectLst/>
                        </a:rPr>
                        <a:t>52</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600"/>
                        </a:spcAft>
                      </a:pPr>
                      <a:r>
                        <a:rPr lang="en-US" sz="1200">
                          <a:effectLst/>
                        </a:rPr>
                        <a:t>76124</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600"/>
                        </a:spcAft>
                      </a:pPr>
                      <a:r>
                        <a:rPr lang="en-US" sz="1200">
                          <a:effectLst/>
                        </a:rPr>
                        <a:t>50891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50000"/>
                        </a:lnSpc>
                        <a:spcAft>
                          <a:spcPts val="600"/>
                        </a:spcAft>
                      </a:pPr>
                      <a:r>
                        <a:rPr lang="en-US" sz="1200" dirty="0">
                          <a:effectLst/>
                        </a:rPr>
                        <a:t>63460</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24029486"/>
                  </a:ext>
                </a:extLst>
              </a:tr>
            </a:tbl>
          </a:graphicData>
        </a:graphic>
      </p:graphicFrame>
      <p:cxnSp>
        <p:nvCxnSpPr>
          <p:cNvPr id="11" name="Straight Connector 10">
            <a:extLst>
              <a:ext uri="{FF2B5EF4-FFF2-40B4-BE49-F238E27FC236}">
                <a16:creationId xmlns:a16="http://schemas.microsoft.com/office/drawing/2014/main" id="{7E42D0AE-C1BD-1965-40ED-D60B4F7D2C6C}"/>
              </a:ext>
            </a:extLst>
          </p:cNvPr>
          <p:cNvCxnSpPr>
            <a:cxnSpLocks/>
          </p:cNvCxnSpPr>
          <p:nvPr/>
        </p:nvCxnSpPr>
        <p:spPr>
          <a:xfrm>
            <a:off x="5841639" y="3010179"/>
            <a:ext cx="0" cy="379531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A5293E49-0D76-6713-F5FE-649A840F216B}"/>
              </a:ext>
            </a:extLst>
          </p:cNvPr>
          <p:cNvGraphicFramePr>
            <a:graphicFrameLocks noGrp="1"/>
          </p:cNvGraphicFramePr>
          <p:nvPr>
            <p:extLst>
              <p:ext uri="{D42A27DB-BD31-4B8C-83A1-F6EECF244321}">
                <p14:modId xmlns:p14="http://schemas.microsoft.com/office/powerpoint/2010/main" val="2737491749"/>
              </p:ext>
            </p:extLst>
          </p:nvPr>
        </p:nvGraphicFramePr>
        <p:xfrm>
          <a:off x="2120013" y="4521359"/>
          <a:ext cx="3498589" cy="980188"/>
        </p:xfrm>
        <a:graphic>
          <a:graphicData uri="http://schemas.openxmlformats.org/drawingml/2006/table">
            <a:tbl>
              <a:tblPr firstRow="1" firstCol="1" bandRow="1">
                <a:tableStyleId>{5C22544A-7EE6-4342-B048-85BDC9FD1C3A}</a:tableStyleId>
              </a:tblPr>
              <a:tblGrid>
                <a:gridCol w="473921">
                  <a:extLst>
                    <a:ext uri="{9D8B030D-6E8A-4147-A177-3AD203B41FA5}">
                      <a16:colId xmlns:a16="http://schemas.microsoft.com/office/drawing/2014/main" val="2110739842"/>
                    </a:ext>
                  </a:extLst>
                </a:gridCol>
                <a:gridCol w="1697679">
                  <a:extLst>
                    <a:ext uri="{9D8B030D-6E8A-4147-A177-3AD203B41FA5}">
                      <a16:colId xmlns:a16="http://schemas.microsoft.com/office/drawing/2014/main" val="3381190106"/>
                    </a:ext>
                  </a:extLst>
                </a:gridCol>
                <a:gridCol w="1326989">
                  <a:extLst>
                    <a:ext uri="{9D8B030D-6E8A-4147-A177-3AD203B41FA5}">
                      <a16:colId xmlns:a16="http://schemas.microsoft.com/office/drawing/2014/main" val="880534386"/>
                    </a:ext>
                  </a:extLst>
                </a:gridCol>
              </a:tblGrid>
              <a:tr h="0">
                <a:tc>
                  <a:txBody>
                    <a:bodyPr/>
                    <a:lstStyle/>
                    <a:p>
                      <a:pPr algn="ctr">
                        <a:lnSpc>
                          <a:spcPct val="150000"/>
                        </a:lnSpc>
                      </a:pPr>
                      <a:r>
                        <a:rPr lang="en-US" sz="1200">
                          <a:effectLst/>
                        </a:rPr>
                        <a:t>No.</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a:effectLst/>
                        </a:rPr>
                        <a:t>Nama Bahan Baku</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a:effectLst/>
                        </a:rPr>
                        <a:t>Harga Beli (Rp)</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9484527"/>
                  </a:ext>
                </a:extLst>
              </a:tr>
              <a:tr h="0">
                <a:tc>
                  <a:txBody>
                    <a:bodyPr/>
                    <a:lstStyle/>
                    <a:p>
                      <a:pPr algn="ctr">
                        <a:lnSpc>
                          <a:spcPct val="150000"/>
                        </a:lnSpc>
                      </a:pPr>
                      <a:r>
                        <a:rPr lang="en-US" sz="1200">
                          <a:effectLst/>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i="1" dirty="0">
                          <a:effectLst/>
                        </a:rPr>
                        <a:t>Clear </a:t>
                      </a:r>
                      <a:endParaRPr lang="en-ID" sz="1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a:effectLst/>
                        </a:rPr>
                        <a:t>8.000</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2117609"/>
                  </a:ext>
                </a:extLst>
              </a:tr>
              <a:tr h="0">
                <a:tc>
                  <a:txBody>
                    <a:bodyPr/>
                    <a:lstStyle/>
                    <a:p>
                      <a:pPr algn="ctr">
                        <a:lnSpc>
                          <a:spcPct val="150000"/>
                        </a:lnSpc>
                      </a:pPr>
                      <a:r>
                        <a:rPr lang="en-US" sz="1200">
                          <a:effectLst/>
                        </a:rPr>
                        <a:t>2</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i="1" dirty="0">
                          <a:effectLst/>
                        </a:rPr>
                        <a:t>Light Blue</a:t>
                      </a:r>
                      <a:endParaRPr lang="en-ID" sz="1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a:effectLst/>
                        </a:rPr>
                        <a:t>7.000</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6978912"/>
                  </a:ext>
                </a:extLst>
              </a:tr>
              <a:tr h="0">
                <a:tc>
                  <a:txBody>
                    <a:bodyPr/>
                    <a:lstStyle/>
                    <a:p>
                      <a:pPr algn="ctr">
                        <a:lnSpc>
                          <a:spcPct val="150000"/>
                        </a:lnSpc>
                      </a:pPr>
                      <a:r>
                        <a:rPr lang="en-US" sz="1200">
                          <a:effectLst/>
                        </a:rPr>
                        <a:t>3</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i="1" dirty="0">
                          <a:effectLst/>
                        </a:rPr>
                        <a:t>Mix</a:t>
                      </a:r>
                      <a:endParaRPr lang="en-ID" sz="1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a:effectLst/>
                        </a:rPr>
                        <a:t>7.300</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1828154"/>
                  </a:ext>
                </a:extLst>
              </a:tr>
            </a:tbl>
          </a:graphicData>
        </a:graphic>
      </p:graphicFrame>
      <p:graphicFrame>
        <p:nvGraphicFramePr>
          <p:cNvPr id="20" name="Table 19">
            <a:extLst>
              <a:ext uri="{FF2B5EF4-FFF2-40B4-BE49-F238E27FC236}">
                <a16:creationId xmlns:a16="http://schemas.microsoft.com/office/drawing/2014/main" id="{F979BDC0-A77A-B9A0-70CA-7614ABAF3BD1}"/>
              </a:ext>
            </a:extLst>
          </p:cNvPr>
          <p:cNvGraphicFramePr>
            <a:graphicFrameLocks noGrp="1"/>
          </p:cNvGraphicFramePr>
          <p:nvPr>
            <p:extLst>
              <p:ext uri="{D42A27DB-BD31-4B8C-83A1-F6EECF244321}">
                <p14:modId xmlns:p14="http://schemas.microsoft.com/office/powerpoint/2010/main" val="2251674753"/>
              </p:ext>
            </p:extLst>
          </p:nvPr>
        </p:nvGraphicFramePr>
        <p:xfrm>
          <a:off x="2120013" y="5726677"/>
          <a:ext cx="3498590" cy="980188"/>
        </p:xfrm>
        <a:graphic>
          <a:graphicData uri="http://schemas.openxmlformats.org/drawingml/2006/table">
            <a:tbl>
              <a:tblPr firstRow="1" firstCol="1" bandRow="1">
                <a:tableStyleId>{5C22544A-7EE6-4342-B048-85BDC9FD1C3A}</a:tableStyleId>
              </a:tblPr>
              <a:tblGrid>
                <a:gridCol w="456933">
                  <a:extLst>
                    <a:ext uri="{9D8B030D-6E8A-4147-A177-3AD203B41FA5}">
                      <a16:colId xmlns:a16="http://schemas.microsoft.com/office/drawing/2014/main" val="3459688939"/>
                    </a:ext>
                  </a:extLst>
                </a:gridCol>
                <a:gridCol w="1686678">
                  <a:extLst>
                    <a:ext uri="{9D8B030D-6E8A-4147-A177-3AD203B41FA5}">
                      <a16:colId xmlns:a16="http://schemas.microsoft.com/office/drawing/2014/main" val="1356558064"/>
                    </a:ext>
                  </a:extLst>
                </a:gridCol>
                <a:gridCol w="1354979">
                  <a:extLst>
                    <a:ext uri="{9D8B030D-6E8A-4147-A177-3AD203B41FA5}">
                      <a16:colId xmlns:a16="http://schemas.microsoft.com/office/drawing/2014/main" val="3547868767"/>
                    </a:ext>
                  </a:extLst>
                </a:gridCol>
              </a:tblGrid>
              <a:tr h="0">
                <a:tc>
                  <a:txBody>
                    <a:bodyPr/>
                    <a:lstStyle/>
                    <a:p>
                      <a:pPr algn="ctr">
                        <a:lnSpc>
                          <a:spcPct val="150000"/>
                        </a:lnSpc>
                      </a:pPr>
                      <a:r>
                        <a:rPr lang="en-US" sz="1200">
                          <a:effectLst/>
                        </a:rPr>
                        <a:t>No.</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a:effectLst/>
                        </a:rPr>
                        <a:t>Nama </a:t>
                      </a:r>
                      <a:r>
                        <a:rPr lang="en-US" sz="1200" dirty="0" err="1">
                          <a:effectLst/>
                        </a:rPr>
                        <a:t>Bahan</a:t>
                      </a:r>
                      <a:r>
                        <a:rPr lang="en-US" sz="1200" dirty="0">
                          <a:effectLst/>
                        </a:rPr>
                        <a:t> Baku</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a:effectLst/>
                        </a:rPr>
                        <a:t>Lead Time (hari)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6736503"/>
                  </a:ext>
                </a:extLst>
              </a:tr>
              <a:tr h="0">
                <a:tc>
                  <a:txBody>
                    <a:bodyPr/>
                    <a:lstStyle/>
                    <a:p>
                      <a:pPr algn="ctr">
                        <a:lnSpc>
                          <a:spcPct val="150000"/>
                        </a:lnSpc>
                      </a:pPr>
                      <a:r>
                        <a:rPr lang="en-US" sz="1200">
                          <a:effectLst/>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i="1" dirty="0">
                          <a:effectLst/>
                        </a:rPr>
                        <a:t>Clear</a:t>
                      </a:r>
                      <a:endParaRPr lang="en-ID" sz="1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a:effectLst/>
                        </a:rPr>
                        <a:t>1, 2, 3</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8707234"/>
                  </a:ext>
                </a:extLst>
              </a:tr>
              <a:tr h="0">
                <a:tc>
                  <a:txBody>
                    <a:bodyPr/>
                    <a:lstStyle/>
                    <a:p>
                      <a:pPr algn="ctr">
                        <a:lnSpc>
                          <a:spcPct val="150000"/>
                        </a:lnSpc>
                      </a:pPr>
                      <a:r>
                        <a:rPr lang="en-US" sz="1200">
                          <a:effectLst/>
                        </a:rPr>
                        <a:t>2</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i="1" dirty="0">
                          <a:effectLst/>
                        </a:rPr>
                        <a:t>Light Blue</a:t>
                      </a:r>
                      <a:endParaRPr lang="en-ID" sz="1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a:effectLst/>
                        </a:rPr>
                        <a:t>1, 2, 3</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8768727"/>
                  </a:ext>
                </a:extLst>
              </a:tr>
              <a:tr h="0">
                <a:tc>
                  <a:txBody>
                    <a:bodyPr/>
                    <a:lstStyle/>
                    <a:p>
                      <a:pPr algn="ctr">
                        <a:lnSpc>
                          <a:spcPct val="150000"/>
                        </a:lnSpc>
                      </a:pPr>
                      <a:r>
                        <a:rPr lang="en-US" sz="1200">
                          <a:effectLst/>
                        </a:rPr>
                        <a:t>3</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i="1" dirty="0">
                          <a:effectLst/>
                        </a:rPr>
                        <a:t>Mix</a:t>
                      </a:r>
                      <a:endParaRPr lang="en-ID" sz="12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a:effectLst/>
                        </a:rPr>
                        <a:t>1, 2, 3</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8576795"/>
                  </a:ext>
                </a:extLst>
              </a:tr>
            </a:tbl>
          </a:graphicData>
        </a:graphic>
      </p:graphicFrame>
      <p:graphicFrame>
        <p:nvGraphicFramePr>
          <p:cNvPr id="22" name="Table 21">
            <a:extLst>
              <a:ext uri="{FF2B5EF4-FFF2-40B4-BE49-F238E27FC236}">
                <a16:creationId xmlns:a16="http://schemas.microsoft.com/office/drawing/2014/main" id="{CDBCCB0A-5DBE-1A2C-90B5-A167E66E9DE3}"/>
              </a:ext>
            </a:extLst>
          </p:cNvPr>
          <p:cNvGraphicFramePr>
            <a:graphicFrameLocks noGrp="1"/>
          </p:cNvGraphicFramePr>
          <p:nvPr>
            <p:extLst>
              <p:ext uri="{D42A27DB-BD31-4B8C-83A1-F6EECF244321}">
                <p14:modId xmlns:p14="http://schemas.microsoft.com/office/powerpoint/2010/main" val="3360388828"/>
              </p:ext>
            </p:extLst>
          </p:nvPr>
        </p:nvGraphicFramePr>
        <p:xfrm>
          <a:off x="6035035" y="5224705"/>
          <a:ext cx="5528603" cy="1470282"/>
        </p:xfrm>
        <a:graphic>
          <a:graphicData uri="http://schemas.openxmlformats.org/drawingml/2006/table">
            <a:tbl>
              <a:tblPr firstRow="1" firstCol="1" bandRow="1">
                <a:tableStyleId>{5C22544A-7EE6-4342-B048-85BDC9FD1C3A}</a:tableStyleId>
              </a:tblPr>
              <a:tblGrid>
                <a:gridCol w="432870">
                  <a:extLst>
                    <a:ext uri="{9D8B030D-6E8A-4147-A177-3AD203B41FA5}">
                      <a16:colId xmlns:a16="http://schemas.microsoft.com/office/drawing/2014/main" val="2088998150"/>
                    </a:ext>
                  </a:extLst>
                </a:gridCol>
                <a:gridCol w="1365088">
                  <a:extLst>
                    <a:ext uri="{9D8B030D-6E8A-4147-A177-3AD203B41FA5}">
                      <a16:colId xmlns:a16="http://schemas.microsoft.com/office/drawing/2014/main" val="2646757589"/>
                    </a:ext>
                  </a:extLst>
                </a:gridCol>
                <a:gridCol w="2350551">
                  <a:extLst>
                    <a:ext uri="{9D8B030D-6E8A-4147-A177-3AD203B41FA5}">
                      <a16:colId xmlns:a16="http://schemas.microsoft.com/office/drawing/2014/main" val="2601762581"/>
                    </a:ext>
                  </a:extLst>
                </a:gridCol>
                <a:gridCol w="1380094">
                  <a:extLst>
                    <a:ext uri="{9D8B030D-6E8A-4147-A177-3AD203B41FA5}">
                      <a16:colId xmlns:a16="http://schemas.microsoft.com/office/drawing/2014/main" val="955314189"/>
                    </a:ext>
                  </a:extLst>
                </a:gridCol>
              </a:tblGrid>
              <a:tr h="0">
                <a:tc>
                  <a:txBody>
                    <a:bodyPr/>
                    <a:lstStyle/>
                    <a:p>
                      <a:pPr algn="ctr">
                        <a:lnSpc>
                          <a:spcPct val="150000"/>
                        </a:lnSpc>
                      </a:pPr>
                      <a:r>
                        <a:rPr lang="en-US" sz="1200">
                          <a:effectLst/>
                        </a:rPr>
                        <a:t>No.</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a:effectLst/>
                        </a:rPr>
                        <a:t>Nama </a:t>
                      </a:r>
                      <a:r>
                        <a:rPr lang="en-US" sz="1200" dirty="0" err="1">
                          <a:effectLst/>
                        </a:rPr>
                        <a:t>Bahan</a:t>
                      </a:r>
                      <a:r>
                        <a:rPr lang="en-US" sz="1200" dirty="0">
                          <a:effectLst/>
                        </a:rPr>
                        <a:t> Baku</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a:effectLst/>
                        </a:rPr>
                        <a:t>Komponen Biaya Penyimpanan</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err="1">
                          <a:effectLst/>
                        </a:rPr>
                        <a:t>Biaya</a:t>
                      </a:r>
                      <a:r>
                        <a:rPr lang="en-US" sz="1200" dirty="0">
                          <a:effectLst/>
                        </a:rPr>
                        <a:t> </a:t>
                      </a:r>
                      <a:r>
                        <a:rPr lang="en-US" sz="1200" dirty="0" err="1">
                          <a:effectLst/>
                        </a:rPr>
                        <a:t>Simpan</a:t>
                      </a:r>
                      <a:r>
                        <a:rPr lang="en-US" sz="1200" dirty="0">
                          <a:effectLst/>
                        </a:rPr>
                        <a:t> (Rp)</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4235442"/>
                  </a:ext>
                </a:extLst>
              </a:tr>
              <a:tr h="0">
                <a:tc rowSpan="2">
                  <a:txBody>
                    <a:bodyPr/>
                    <a:lstStyle/>
                    <a:p>
                      <a:pPr algn="ctr">
                        <a:lnSpc>
                          <a:spcPct val="150000"/>
                        </a:lnSpc>
                      </a:pPr>
                      <a:r>
                        <a:rPr lang="en-US" sz="1200">
                          <a:effectLst/>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50000"/>
                        </a:lnSpc>
                      </a:pPr>
                      <a:r>
                        <a:rPr lang="en-US" sz="1200">
                          <a:effectLst/>
                        </a:rPr>
                        <a:t>Clear</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200">
                          <a:effectLst/>
                        </a:rPr>
                        <a:t>Operasional penyimpanan</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50000"/>
                        </a:lnSpc>
                      </a:pPr>
                      <a:r>
                        <a:rPr lang="en-US" sz="1200">
                          <a:effectLst/>
                        </a:rPr>
                        <a:t>84</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9613178"/>
                  </a:ext>
                </a:extLst>
              </a:tr>
              <a:tr h="0">
                <a:tc vMerge="1">
                  <a:txBody>
                    <a:bodyPr/>
                    <a:lstStyle/>
                    <a:p>
                      <a:endParaRPr lang="en-ID"/>
                    </a:p>
                  </a:txBody>
                  <a:tcPr/>
                </a:tc>
                <a:tc vMerge="1">
                  <a:txBody>
                    <a:bodyPr/>
                    <a:lstStyle/>
                    <a:p>
                      <a:endParaRPr lang="en-ID"/>
                    </a:p>
                  </a:txBody>
                  <a:tcPr/>
                </a:tc>
                <a:tc>
                  <a:txBody>
                    <a:bodyPr/>
                    <a:lstStyle/>
                    <a:p>
                      <a:pPr algn="ctr">
                        <a:lnSpc>
                          <a:spcPct val="150000"/>
                        </a:lnSpc>
                      </a:pPr>
                      <a:r>
                        <a:rPr lang="en-US" sz="1200">
                          <a:effectLst/>
                        </a:rPr>
                        <a:t>Faktor harga bahan baku</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ID"/>
                    </a:p>
                  </a:txBody>
                  <a:tcPr/>
                </a:tc>
                <a:extLst>
                  <a:ext uri="{0D108BD9-81ED-4DB2-BD59-A6C34878D82A}">
                    <a16:rowId xmlns:a16="http://schemas.microsoft.com/office/drawing/2014/main" val="2206032015"/>
                  </a:ext>
                </a:extLst>
              </a:tr>
              <a:tr h="0">
                <a:tc rowSpan="2">
                  <a:txBody>
                    <a:bodyPr/>
                    <a:lstStyle/>
                    <a:p>
                      <a:pPr algn="ctr">
                        <a:lnSpc>
                          <a:spcPct val="150000"/>
                        </a:lnSpc>
                      </a:pPr>
                      <a:r>
                        <a:rPr lang="en-US" sz="1200">
                          <a:effectLst/>
                        </a:rPr>
                        <a:t>2</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algn="ctr">
                        <a:lnSpc>
                          <a:spcPct val="150000"/>
                        </a:lnSpc>
                      </a:pPr>
                      <a:r>
                        <a:rPr lang="en-US" sz="1200" dirty="0">
                          <a:effectLst/>
                        </a:rPr>
                        <a:t>Light Blue</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200">
                          <a:effectLst/>
                        </a:rPr>
                        <a:t>Operasional penyimpanan</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50000"/>
                        </a:lnSpc>
                      </a:pPr>
                      <a:r>
                        <a:rPr lang="en-US" sz="1200">
                          <a:effectLst/>
                        </a:rPr>
                        <a:t>70</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15274168"/>
                  </a:ext>
                </a:extLst>
              </a:tr>
              <a:tr h="0">
                <a:tc vMerge="1">
                  <a:txBody>
                    <a:bodyPr/>
                    <a:lstStyle/>
                    <a:p>
                      <a:endParaRPr lang="en-ID"/>
                    </a:p>
                  </a:txBody>
                  <a:tcPr/>
                </a:tc>
                <a:tc vMerge="1">
                  <a:txBody>
                    <a:bodyPr/>
                    <a:lstStyle/>
                    <a:p>
                      <a:endParaRPr lang="en-ID"/>
                    </a:p>
                  </a:txBody>
                  <a:tcPr/>
                </a:tc>
                <a:tc>
                  <a:txBody>
                    <a:bodyPr/>
                    <a:lstStyle/>
                    <a:p>
                      <a:pPr algn="ctr">
                        <a:lnSpc>
                          <a:spcPct val="150000"/>
                        </a:lnSpc>
                      </a:pPr>
                      <a:r>
                        <a:rPr lang="en-US" sz="1200" dirty="0" err="1">
                          <a:effectLst/>
                        </a:rPr>
                        <a:t>Faktor</a:t>
                      </a:r>
                      <a:r>
                        <a:rPr lang="en-US" sz="1200" dirty="0">
                          <a:effectLst/>
                        </a:rPr>
                        <a:t> </a:t>
                      </a:r>
                      <a:r>
                        <a:rPr lang="en-US" sz="1200" dirty="0" err="1">
                          <a:effectLst/>
                        </a:rPr>
                        <a:t>harga</a:t>
                      </a:r>
                      <a:r>
                        <a:rPr lang="en-US" sz="1200" dirty="0">
                          <a:effectLst/>
                        </a:rPr>
                        <a:t> </a:t>
                      </a:r>
                      <a:r>
                        <a:rPr lang="en-US" sz="1200" dirty="0" err="1">
                          <a:effectLst/>
                        </a:rPr>
                        <a:t>bahan</a:t>
                      </a:r>
                      <a:r>
                        <a:rPr lang="en-US" sz="1200" dirty="0">
                          <a:effectLst/>
                        </a:rPr>
                        <a:t> </a:t>
                      </a:r>
                      <a:r>
                        <a:rPr lang="en-US" sz="1200" dirty="0" err="1">
                          <a:effectLst/>
                        </a:rPr>
                        <a:t>baku</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ID"/>
                    </a:p>
                  </a:txBody>
                  <a:tcPr/>
                </a:tc>
                <a:extLst>
                  <a:ext uri="{0D108BD9-81ED-4DB2-BD59-A6C34878D82A}">
                    <a16:rowId xmlns:a16="http://schemas.microsoft.com/office/drawing/2014/main" val="2860175738"/>
                  </a:ext>
                </a:extLst>
              </a:tr>
              <a:tr h="0">
                <a:tc>
                  <a:txBody>
                    <a:bodyPr/>
                    <a:lstStyle/>
                    <a:p>
                      <a:pPr algn="ctr">
                        <a:lnSpc>
                          <a:spcPct val="150000"/>
                        </a:lnSpc>
                      </a:pPr>
                      <a:r>
                        <a:rPr lang="en-US" sz="1200">
                          <a:effectLst/>
                        </a:rPr>
                        <a:t>3</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200">
                          <a:effectLst/>
                        </a:rPr>
                        <a:t>Mix</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200" dirty="0" err="1">
                          <a:effectLst/>
                        </a:rPr>
                        <a:t>Operasional</a:t>
                      </a:r>
                      <a:r>
                        <a:rPr lang="en-US" sz="1200" dirty="0">
                          <a:effectLst/>
                        </a:rPr>
                        <a:t> </a:t>
                      </a:r>
                      <a:r>
                        <a:rPr lang="en-US" sz="1200" dirty="0" err="1">
                          <a:effectLst/>
                        </a:rPr>
                        <a:t>penyimpanan</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a:effectLst/>
                        </a:rPr>
                        <a:t>77</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38917855"/>
                  </a:ext>
                </a:extLst>
              </a:tr>
            </a:tbl>
          </a:graphicData>
        </a:graphic>
      </p:graphicFrame>
      <p:graphicFrame>
        <p:nvGraphicFramePr>
          <p:cNvPr id="24" name="Table 23">
            <a:extLst>
              <a:ext uri="{FF2B5EF4-FFF2-40B4-BE49-F238E27FC236}">
                <a16:creationId xmlns:a16="http://schemas.microsoft.com/office/drawing/2014/main" id="{21F42BB4-31A1-3441-0F75-F3959616BF67}"/>
              </a:ext>
            </a:extLst>
          </p:cNvPr>
          <p:cNvGraphicFramePr>
            <a:graphicFrameLocks noGrp="1"/>
          </p:cNvGraphicFramePr>
          <p:nvPr>
            <p:extLst>
              <p:ext uri="{D42A27DB-BD31-4B8C-83A1-F6EECF244321}">
                <p14:modId xmlns:p14="http://schemas.microsoft.com/office/powerpoint/2010/main" val="4141891656"/>
              </p:ext>
            </p:extLst>
          </p:nvPr>
        </p:nvGraphicFramePr>
        <p:xfrm>
          <a:off x="6050278" y="3609148"/>
          <a:ext cx="5513360" cy="980188"/>
        </p:xfrm>
        <a:graphic>
          <a:graphicData uri="http://schemas.openxmlformats.org/drawingml/2006/table">
            <a:tbl>
              <a:tblPr firstRow="1" firstCol="1" bandRow="1">
                <a:tableStyleId>{5C22544A-7EE6-4342-B048-85BDC9FD1C3A}</a:tableStyleId>
              </a:tblPr>
              <a:tblGrid>
                <a:gridCol w="461716">
                  <a:extLst>
                    <a:ext uri="{9D8B030D-6E8A-4147-A177-3AD203B41FA5}">
                      <a16:colId xmlns:a16="http://schemas.microsoft.com/office/drawing/2014/main" val="189256601"/>
                    </a:ext>
                  </a:extLst>
                </a:gridCol>
                <a:gridCol w="2937606">
                  <a:extLst>
                    <a:ext uri="{9D8B030D-6E8A-4147-A177-3AD203B41FA5}">
                      <a16:colId xmlns:a16="http://schemas.microsoft.com/office/drawing/2014/main" val="2093474096"/>
                    </a:ext>
                  </a:extLst>
                </a:gridCol>
                <a:gridCol w="2114038">
                  <a:extLst>
                    <a:ext uri="{9D8B030D-6E8A-4147-A177-3AD203B41FA5}">
                      <a16:colId xmlns:a16="http://schemas.microsoft.com/office/drawing/2014/main" val="3109236023"/>
                    </a:ext>
                  </a:extLst>
                </a:gridCol>
              </a:tblGrid>
              <a:tr h="0">
                <a:tc>
                  <a:txBody>
                    <a:bodyPr/>
                    <a:lstStyle/>
                    <a:p>
                      <a:pPr algn="ctr">
                        <a:lnSpc>
                          <a:spcPct val="150000"/>
                        </a:lnSpc>
                      </a:pPr>
                      <a:r>
                        <a:rPr lang="en-US" sz="1200">
                          <a:effectLst/>
                        </a:rPr>
                        <a:t>No.</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err="1">
                          <a:effectLst/>
                        </a:rPr>
                        <a:t>Komponen</a:t>
                      </a:r>
                      <a:r>
                        <a:rPr lang="en-US" sz="1200" dirty="0">
                          <a:effectLst/>
                        </a:rPr>
                        <a:t> </a:t>
                      </a:r>
                      <a:r>
                        <a:rPr lang="en-US" sz="1200" dirty="0" err="1">
                          <a:effectLst/>
                        </a:rPr>
                        <a:t>Biaya</a:t>
                      </a:r>
                      <a:r>
                        <a:rPr lang="en-US" sz="1200" dirty="0">
                          <a:effectLst/>
                        </a:rPr>
                        <a:t> </a:t>
                      </a:r>
                      <a:r>
                        <a:rPr lang="en-US" sz="1200" dirty="0" err="1">
                          <a:effectLst/>
                        </a:rPr>
                        <a:t>Pemesanan</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err="1">
                          <a:effectLst/>
                        </a:rPr>
                        <a:t>Biaya</a:t>
                      </a:r>
                      <a:r>
                        <a:rPr lang="en-US" sz="1200" dirty="0">
                          <a:effectLst/>
                        </a:rPr>
                        <a:t> </a:t>
                      </a:r>
                      <a:r>
                        <a:rPr lang="en-US" sz="1200" dirty="0" err="1">
                          <a:effectLst/>
                        </a:rPr>
                        <a:t>Pesan</a:t>
                      </a:r>
                      <a:r>
                        <a:rPr lang="en-US" sz="1200" dirty="0">
                          <a:effectLst/>
                        </a:rPr>
                        <a:t> (Rp) </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7451854"/>
                  </a:ext>
                </a:extLst>
              </a:tr>
              <a:tr h="0">
                <a:tc>
                  <a:txBody>
                    <a:bodyPr/>
                    <a:lstStyle/>
                    <a:p>
                      <a:pPr algn="ctr">
                        <a:lnSpc>
                          <a:spcPct val="150000"/>
                        </a:lnSpc>
                      </a:pPr>
                      <a:r>
                        <a:rPr lang="en-US" sz="1200">
                          <a:effectLst/>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err="1">
                          <a:effectLst/>
                        </a:rPr>
                        <a:t>Pengiriman</a:t>
                      </a:r>
                      <a:r>
                        <a:rPr lang="en-US" sz="1200" dirty="0">
                          <a:effectLst/>
                        </a:rPr>
                        <a:t> </a:t>
                      </a:r>
                      <a:r>
                        <a:rPr lang="en-US" sz="1200" dirty="0" err="1">
                          <a:effectLst/>
                        </a:rPr>
                        <a:t>truk</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200" dirty="0">
                          <a:effectLst/>
                        </a:rPr>
                        <a:t>100.000</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00071686"/>
                  </a:ext>
                </a:extLst>
              </a:tr>
              <a:tr h="0">
                <a:tc>
                  <a:txBody>
                    <a:bodyPr/>
                    <a:lstStyle/>
                    <a:p>
                      <a:pPr algn="ctr">
                        <a:lnSpc>
                          <a:spcPct val="150000"/>
                        </a:lnSpc>
                      </a:pPr>
                      <a:r>
                        <a:rPr lang="en-US" sz="1200">
                          <a:effectLst/>
                        </a:rPr>
                        <a:t>2</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200" dirty="0" err="1">
                          <a:effectLst/>
                        </a:rPr>
                        <a:t>Administrasi</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200" dirty="0">
                          <a:effectLst/>
                        </a:rPr>
                        <a:t>24.000</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52240780"/>
                  </a:ext>
                </a:extLst>
              </a:tr>
              <a:tr h="0">
                <a:tc>
                  <a:txBody>
                    <a:bodyPr/>
                    <a:lstStyle/>
                    <a:p>
                      <a:pPr algn="ctr">
                        <a:lnSpc>
                          <a:spcPct val="150000"/>
                        </a:lnSpc>
                      </a:pPr>
                      <a:r>
                        <a:rPr lang="en-US" sz="1200" dirty="0">
                          <a:effectLst/>
                        </a:rPr>
                        <a:t>-</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200" dirty="0"/>
                        <a:t>Total</a:t>
                      </a:r>
                      <a:endParaRPr lang="en-ID" sz="1200" dirty="0"/>
                    </a:p>
                  </a:txBody>
                  <a:tcPr marL="68580" marR="68580" marT="0" marB="0" anchor="ctr"/>
                </a:tc>
                <a:tc>
                  <a:txBody>
                    <a:bodyPr/>
                    <a:lstStyle/>
                    <a:p>
                      <a:pPr algn="ctr">
                        <a:lnSpc>
                          <a:spcPct val="150000"/>
                        </a:lnSpc>
                      </a:pPr>
                      <a:r>
                        <a:rPr lang="en-US" sz="1200" dirty="0">
                          <a:effectLst/>
                        </a:rPr>
                        <a:t>124.000</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08479084"/>
                  </a:ext>
                </a:extLst>
              </a:tr>
            </a:tbl>
          </a:graphicData>
        </a:graphic>
      </p:graphicFrame>
      <p:sp>
        <p:nvSpPr>
          <p:cNvPr id="27" name="Rectangle 26">
            <a:extLst>
              <a:ext uri="{FF2B5EF4-FFF2-40B4-BE49-F238E27FC236}">
                <a16:creationId xmlns:a16="http://schemas.microsoft.com/office/drawing/2014/main" id="{E0B98D21-41A7-384F-D280-7A9700A1C697}"/>
              </a:ext>
            </a:extLst>
          </p:cNvPr>
          <p:cNvSpPr/>
          <p:nvPr/>
        </p:nvSpPr>
        <p:spPr>
          <a:xfrm>
            <a:off x="507101" y="3112736"/>
            <a:ext cx="1462775" cy="1225235"/>
          </a:xfrm>
          <a:prstGeom prst="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cs typeface="Arial" panose="020B0604020202020204" pitchFamily="34" charset="0"/>
              </a:rPr>
              <a:t>Permintaan</a:t>
            </a:r>
            <a:r>
              <a:rPr lang="en-US" sz="1600" dirty="0">
                <a:solidFill>
                  <a:sysClr val="windowText" lastClr="000000"/>
                </a:solidFill>
                <a:cs typeface="Arial" panose="020B0604020202020204" pitchFamily="34" charset="0"/>
              </a:rPr>
              <a:t> </a:t>
            </a:r>
            <a:r>
              <a:rPr lang="en-US" sz="1600" dirty="0" err="1">
                <a:solidFill>
                  <a:sysClr val="windowText" lastClr="000000"/>
                </a:solidFill>
                <a:cs typeface="Arial" panose="020B0604020202020204" pitchFamily="34" charset="0"/>
              </a:rPr>
              <a:t>Historis</a:t>
            </a:r>
            <a:endParaRPr lang="en-ID" sz="1600" dirty="0">
              <a:solidFill>
                <a:sysClr val="windowText" lastClr="000000"/>
              </a:solidFill>
              <a:cs typeface="Arial" panose="020B0604020202020204" pitchFamily="34" charset="0"/>
            </a:endParaRPr>
          </a:p>
        </p:txBody>
      </p:sp>
      <p:sp>
        <p:nvSpPr>
          <p:cNvPr id="28" name="Rectangle 27">
            <a:extLst>
              <a:ext uri="{FF2B5EF4-FFF2-40B4-BE49-F238E27FC236}">
                <a16:creationId xmlns:a16="http://schemas.microsoft.com/office/drawing/2014/main" id="{5509477C-72B5-F4F5-E118-54B4D06052FC}"/>
              </a:ext>
            </a:extLst>
          </p:cNvPr>
          <p:cNvSpPr/>
          <p:nvPr/>
        </p:nvSpPr>
        <p:spPr>
          <a:xfrm>
            <a:off x="507101" y="4532323"/>
            <a:ext cx="1462775" cy="980188"/>
          </a:xfrm>
          <a:prstGeom prst="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cs typeface="Arial" panose="020B0604020202020204" pitchFamily="34" charset="0"/>
              </a:rPr>
              <a:t>Harga</a:t>
            </a:r>
            <a:endParaRPr lang="en-ID" sz="1600" dirty="0">
              <a:solidFill>
                <a:sysClr val="windowText" lastClr="000000"/>
              </a:solidFill>
              <a:cs typeface="Arial" panose="020B0604020202020204" pitchFamily="34" charset="0"/>
            </a:endParaRPr>
          </a:p>
        </p:txBody>
      </p:sp>
      <p:sp>
        <p:nvSpPr>
          <p:cNvPr id="29" name="Rectangle 28">
            <a:extLst>
              <a:ext uri="{FF2B5EF4-FFF2-40B4-BE49-F238E27FC236}">
                <a16:creationId xmlns:a16="http://schemas.microsoft.com/office/drawing/2014/main" id="{0FD3BACD-7129-D326-6329-4C89207B3AA9}"/>
              </a:ext>
            </a:extLst>
          </p:cNvPr>
          <p:cNvSpPr/>
          <p:nvPr/>
        </p:nvSpPr>
        <p:spPr>
          <a:xfrm>
            <a:off x="506433" y="5734056"/>
            <a:ext cx="1462775" cy="980188"/>
          </a:xfrm>
          <a:prstGeom prst="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cs typeface="Arial" panose="020B0604020202020204" pitchFamily="34" charset="0"/>
              </a:rPr>
              <a:t>Lead Time</a:t>
            </a:r>
            <a:endParaRPr lang="en-ID" sz="1600" i="1" dirty="0">
              <a:solidFill>
                <a:sysClr val="windowText" lastClr="000000"/>
              </a:solidFill>
              <a:cs typeface="Arial" panose="020B0604020202020204" pitchFamily="34" charset="0"/>
            </a:endParaRPr>
          </a:p>
        </p:txBody>
      </p:sp>
    </p:spTree>
    <p:extLst>
      <p:ext uri="{BB962C8B-B14F-4D97-AF65-F5344CB8AC3E}">
        <p14:creationId xmlns:p14="http://schemas.microsoft.com/office/powerpoint/2010/main" val="24127725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10" grpId="0" animBg="1"/>
      <p:bldP spid="38" grpId="0"/>
      <p:bldP spid="79" grpId="0" animBg="1"/>
      <p:bldP spid="27"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9E7BE73-DCCA-83C0-FB41-C12D83A9DC91}"/>
                  </a:ext>
                </a:extLst>
              </p:cNvPr>
              <p:cNvSpPr txBox="1"/>
              <p:nvPr/>
            </p:nvSpPr>
            <p:spPr>
              <a:xfrm>
                <a:off x="5925623" y="3074474"/>
                <a:ext cx="5602605" cy="2554545"/>
              </a:xfrm>
              <a:prstGeom prst="rect">
                <a:avLst/>
              </a:prstGeom>
              <a:noFill/>
            </p:spPr>
            <p:txBody>
              <a:bodyPr wrap="square">
                <a:spAutoFit/>
              </a:bodyPr>
              <a:lstStyle/>
              <a:p>
                <a:endParaRPr lang="en-US" sz="1600" dirty="0">
                  <a:latin typeface="Arial" panose="020B0604020202020204" pitchFamily="34" charset="0"/>
                  <a:cs typeface="Arial" panose="020B0604020202020204" pitchFamily="34" charset="0"/>
                </a:endParaRPr>
              </a:p>
              <a:p>
                <a14:m>
                  <m:oMath xmlns:m="http://schemas.openxmlformats.org/officeDocument/2006/math">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𝑌</m:t>
                        </m:r>
                      </m:e>
                      <m:sub>
                        <m:r>
                          <a:rPr lang="en-US" sz="1600" b="0" i="1" smtClean="0">
                            <a:latin typeface="Cambria Math" panose="02040503050406030204" pitchFamily="18" charset="0"/>
                            <a:cs typeface="Arial" panose="020B0604020202020204" pitchFamily="34" charset="0"/>
                          </a:rPr>
                          <m:t>𝑖𝑡</m:t>
                        </m:r>
                      </m:sub>
                    </m:sSub>
                    <m:r>
                      <a:rPr lang="en-US" sz="1600" b="0" i="1" smtClean="0">
                        <a:latin typeface="Cambria Math" panose="02040503050406030204" pitchFamily="18" charset="0"/>
                        <a:cs typeface="Arial" panose="020B0604020202020204" pitchFamily="34" charset="0"/>
                      </a:rPr>
                      <m:t>=</m:t>
                    </m:r>
                    <m:d>
                      <m:dPr>
                        <m:begChr m:val="{"/>
                        <m:endChr m:val="}"/>
                        <m:ctrlPr>
                          <a:rPr lang="en-US" sz="1600" b="0" i="1" smtClean="0">
                            <a:latin typeface="Cambria Math" panose="02040503050406030204" pitchFamily="18" charset="0"/>
                            <a:cs typeface="Arial" panose="020B0604020202020204" pitchFamily="34" charset="0"/>
                          </a:rPr>
                        </m:ctrlPr>
                      </m:dPr>
                      <m:e>
                        <m:r>
                          <a:rPr lang="en-US" sz="1600" b="0" i="1" smtClean="0">
                            <a:latin typeface="Cambria Math" panose="02040503050406030204" pitchFamily="18" charset="0"/>
                            <a:cs typeface="Arial" panose="020B0604020202020204" pitchFamily="34" charset="0"/>
                          </a:rPr>
                          <m:t>1,0</m:t>
                        </m:r>
                      </m:e>
                    </m:d>
                  </m:oMath>
                </a14:m>
                <a:r>
                  <a:rPr lang="en-US" sz="1600" b="0" dirty="0">
                    <a:latin typeface="Arial" panose="020B0604020202020204" pitchFamily="34" charset="0"/>
                    <a:cs typeface="Arial" panose="020B0604020202020204" pitchFamily="34" charset="0"/>
                  </a:rPr>
                  <a:t> variabel biner </a:t>
                </a:r>
                <a:r>
                  <a:rPr lang="en-US" sz="1600" b="0" dirty="0" err="1">
                    <a:latin typeface="Arial" panose="020B0604020202020204" pitchFamily="34" charset="0"/>
                    <a:cs typeface="Arial" panose="020B0604020202020204" pitchFamily="34" charset="0"/>
                  </a:rPr>
                  <a:t>menyatakan</a:t>
                </a:r>
                <a:r>
                  <a:rPr lang="en-US" sz="1600" b="0" dirty="0">
                    <a:latin typeface="Arial" panose="020B0604020202020204" pitchFamily="34" charset="0"/>
                    <a:cs typeface="Arial" panose="020B0604020202020204" pitchFamily="34" charset="0"/>
                  </a:rPr>
                  <a:t> </a:t>
                </a:r>
                <a:r>
                  <a:rPr lang="en-US" sz="1600" b="0" dirty="0" err="1">
                    <a:latin typeface="Arial" panose="020B0604020202020204" pitchFamily="34" charset="0"/>
                    <a:cs typeface="Arial" panose="020B0604020202020204" pitchFamily="34" charset="0"/>
                  </a:rPr>
                  <a:t>keputusan</a:t>
                </a:r>
                <a:r>
                  <a:rPr lang="en-US" sz="1600" b="0" dirty="0">
                    <a:latin typeface="Arial" panose="020B0604020202020204" pitchFamily="34" charset="0"/>
                    <a:cs typeface="Arial" panose="020B0604020202020204" pitchFamily="34" charset="0"/>
                  </a:rPr>
                  <a:t> </a:t>
                </a:r>
                <a:r>
                  <a:rPr lang="en-US" sz="1600" b="0" dirty="0" err="1">
                    <a:latin typeface="Arial" panose="020B0604020202020204" pitchFamily="34" charset="0"/>
                    <a:cs typeface="Arial" panose="020B0604020202020204" pitchFamily="34" charset="0"/>
                  </a:rPr>
                  <a:t>pesan</a:t>
                </a:r>
                <a:endParaRPr lang="en-US" sz="1600" b="0" dirty="0">
                  <a:latin typeface="Arial" panose="020B0604020202020204" pitchFamily="34" charset="0"/>
                  <a:cs typeface="Arial" panose="020B0604020202020204" pitchFamily="34" charset="0"/>
                </a:endParaRPr>
              </a:p>
              <a:p>
                <a:endParaRPr lang="en-US" sz="1600" b="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𝑋</m:t>
                          </m:r>
                        </m:e>
                        <m:sub>
                          <m:r>
                            <a:rPr lang="en-US" sz="1600" b="0" i="1" smtClean="0">
                              <a:latin typeface="Cambria Math" panose="02040503050406030204" pitchFamily="18" charset="0"/>
                              <a:cs typeface="Arial" panose="020B0604020202020204" pitchFamily="34" charset="0"/>
                            </a:rPr>
                            <m:t>𝑖𝑡</m:t>
                          </m:r>
                        </m:sub>
                      </m:sSub>
                      <m:r>
                        <a:rPr lang="en-US" sz="1600" b="0" i="1" smtClean="0">
                          <a:latin typeface="Cambria Math" panose="02040503050406030204" pitchFamily="18" charset="0"/>
                          <a:cs typeface="Arial" panose="020B0604020202020204" pitchFamily="34" charset="0"/>
                        </a:rPr>
                        <m:t>=</m:t>
                      </m:r>
                      <m:r>
                        <a:rPr lang="en-US" sz="1600" b="0" i="1" smtClean="0">
                          <a:latin typeface="Cambria Math" panose="02040503050406030204" pitchFamily="18" charset="0"/>
                          <a:cs typeface="Arial" panose="020B0604020202020204" pitchFamily="34" charset="0"/>
                        </a:rPr>
                        <m:t>𝑙𝑒𝑣𝑒𝑙</m:t>
                      </m:r>
                      <m:r>
                        <a:rPr lang="en-US" sz="1600" b="0" i="0" smtClean="0">
                          <a:latin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cs typeface="Arial" panose="020B0604020202020204" pitchFamily="34" charset="0"/>
                        </a:rPr>
                        <m:t>persediaan</m:t>
                      </m:r>
                      <m:r>
                        <a:rPr lang="en-US" sz="1600" b="0" i="0" smtClean="0">
                          <a:latin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cs typeface="Arial" panose="020B0604020202020204" pitchFamily="34" charset="0"/>
                        </a:rPr>
                        <m:t>bahan</m:t>
                      </m:r>
                      <m:r>
                        <a:rPr lang="en-US" sz="1600" b="0" i="0" smtClean="0">
                          <a:latin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cs typeface="Arial" panose="020B0604020202020204" pitchFamily="34" charset="0"/>
                        </a:rPr>
                        <m:t>baku</m:t>
                      </m:r>
                      <m:r>
                        <a:rPr lang="en-US" sz="1600" b="0" i="0" smtClean="0">
                          <a:latin typeface="Cambria Math" panose="02040503050406030204" pitchFamily="18" charset="0"/>
                          <a:cs typeface="Arial" panose="020B0604020202020204" pitchFamily="34" charset="0"/>
                        </a:rPr>
                        <m:t> </m:t>
                      </m:r>
                      <m:r>
                        <a:rPr lang="en-US" sz="1600" b="0" i="1" smtClean="0">
                          <a:latin typeface="Cambria Math" panose="02040503050406030204" pitchFamily="18" charset="0"/>
                          <a:cs typeface="Arial" panose="020B0604020202020204" pitchFamily="34" charset="0"/>
                        </a:rPr>
                        <m:t>𝑖</m:t>
                      </m:r>
                      <m:r>
                        <a:rPr lang="en-US" sz="1600" b="0" i="0" smtClean="0">
                          <a:latin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cs typeface="Arial" panose="020B0604020202020204" pitchFamily="34" charset="0"/>
                        </a:rPr>
                        <m:t>pada</m:t>
                      </m:r>
                      <m:r>
                        <a:rPr lang="en-US" sz="1600" b="0" i="0" smtClean="0">
                          <a:latin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cs typeface="Arial" panose="020B0604020202020204" pitchFamily="34" charset="0"/>
                        </a:rPr>
                        <m:t>periode</m:t>
                      </m:r>
                      <m:r>
                        <a:rPr lang="en-US" sz="1600" b="0" i="0" smtClean="0">
                          <a:latin typeface="Cambria Math" panose="02040503050406030204" pitchFamily="18" charset="0"/>
                          <a:cs typeface="Arial" panose="020B0604020202020204" pitchFamily="34" charset="0"/>
                        </a:rPr>
                        <m:t> </m:t>
                      </m:r>
                      <m:r>
                        <a:rPr lang="en-US" sz="1600" b="0" i="1" smtClean="0">
                          <a:latin typeface="Cambria Math" panose="02040503050406030204" pitchFamily="18" charset="0"/>
                          <a:cs typeface="Arial" panose="020B0604020202020204" pitchFamily="34" charset="0"/>
                        </a:rPr>
                        <m:t>𝑡</m:t>
                      </m:r>
                    </m:oMath>
                  </m:oMathPara>
                </a14:m>
                <a:endParaRPr lang="en-US" sz="1600" b="0" i="1" dirty="0">
                  <a:latin typeface="Arial" panose="020B0604020202020204" pitchFamily="34" charset="0"/>
                  <a:cs typeface="Arial" panose="020B0604020202020204" pitchFamily="34" charset="0"/>
                </a:endParaRPr>
              </a:p>
              <a:p>
                <a:endParaRPr lang="en-US" sz="1600" b="0" dirty="0">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𝑄</m:t>
                          </m:r>
                        </m:e>
                        <m:sub>
                          <m:r>
                            <a:rPr lang="en-US" sz="1600" b="0" i="1" smtClean="0">
                              <a:latin typeface="Cambria Math" panose="02040503050406030204" pitchFamily="18" charset="0"/>
                              <a:cs typeface="Arial" panose="020B0604020202020204" pitchFamily="34" charset="0"/>
                            </a:rPr>
                            <m:t>𝑖𝑡</m:t>
                          </m:r>
                        </m:sub>
                      </m:sSub>
                      <m:r>
                        <a:rPr lang="en-US" sz="1600" b="0" i="1" smtClean="0">
                          <a:latin typeface="Cambria Math" panose="02040503050406030204" pitchFamily="18" charset="0"/>
                          <a:cs typeface="Arial" panose="020B0604020202020204" pitchFamily="34" charset="0"/>
                        </a:rPr>
                        <m:t>=</m:t>
                      </m:r>
                      <m:r>
                        <m:rPr>
                          <m:sty m:val="p"/>
                        </m:rPr>
                        <a:rPr lang="en-US" sz="1600" b="0" i="0" smtClean="0">
                          <a:latin typeface="Cambria Math" panose="02040503050406030204" pitchFamily="18" charset="0"/>
                          <a:cs typeface="Arial" panose="020B0604020202020204" pitchFamily="34" charset="0"/>
                        </a:rPr>
                        <m:t>jumlah</m:t>
                      </m:r>
                      <m:r>
                        <a:rPr lang="en-US" sz="1600" b="0" i="0" smtClean="0">
                          <a:latin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cs typeface="Arial" panose="020B0604020202020204" pitchFamily="34" charset="0"/>
                        </a:rPr>
                        <m:t>bahan</m:t>
                      </m:r>
                      <m:r>
                        <a:rPr lang="en-US" sz="1600" b="0" i="0" smtClean="0">
                          <a:latin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cs typeface="Arial" panose="020B0604020202020204" pitchFamily="34" charset="0"/>
                        </a:rPr>
                        <m:t>baku</m:t>
                      </m:r>
                      <m:r>
                        <a:rPr lang="en-US" sz="1600" b="0" i="0" smtClean="0">
                          <a:latin typeface="Cambria Math" panose="02040503050406030204" pitchFamily="18" charset="0"/>
                          <a:cs typeface="Arial" panose="020B0604020202020204" pitchFamily="34" charset="0"/>
                        </a:rPr>
                        <m:t> </m:t>
                      </m:r>
                      <m:r>
                        <a:rPr lang="en-US" sz="1600" b="0" i="1" smtClean="0">
                          <a:latin typeface="Cambria Math" panose="02040503050406030204" pitchFamily="18" charset="0"/>
                          <a:cs typeface="Arial" panose="020B0604020202020204" pitchFamily="34" charset="0"/>
                        </a:rPr>
                        <m:t>𝑖</m:t>
                      </m:r>
                      <m:r>
                        <a:rPr lang="en-US" sz="1600" b="0" i="0" smtClean="0">
                          <a:latin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cs typeface="Arial" panose="020B0604020202020204" pitchFamily="34" charset="0"/>
                        </a:rPr>
                        <m:t>yang</m:t>
                      </m:r>
                      <m:r>
                        <a:rPr lang="en-US" sz="1600" b="0" i="0" smtClean="0">
                          <a:latin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cs typeface="Arial" panose="020B0604020202020204" pitchFamily="34" charset="0"/>
                        </a:rPr>
                        <m:t>dipesan</m:t>
                      </m:r>
                      <m:r>
                        <a:rPr lang="en-US" sz="1600" b="0" i="0" smtClean="0">
                          <a:latin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cs typeface="Arial" panose="020B0604020202020204" pitchFamily="34" charset="0"/>
                        </a:rPr>
                        <m:t>pada</m:t>
                      </m:r>
                      <m:r>
                        <a:rPr lang="en-US" sz="1600" b="0" i="0" smtClean="0">
                          <a:latin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cs typeface="Arial" panose="020B0604020202020204" pitchFamily="34" charset="0"/>
                        </a:rPr>
                        <m:t>periode</m:t>
                      </m:r>
                      <m:r>
                        <a:rPr lang="en-US" sz="1600" b="0" i="0" smtClean="0">
                          <a:latin typeface="Cambria Math" panose="02040503050406030204" pitchFamily="18" charset="0"/>
                          <a:cs typeface="Arial" panose="020B0604020202020204" pitchFamily="34" charset="0"/>
                        </a:rPr>
                        <m:t> </m:t>
                      </m:r>
                      <m:r>
                        <a:rPr lang="en-US" sz="1600" b="0" i="1" smtClean="0">
                          <a:latin typeface="Cambria Math" panose="02040503050406030204" pitchFamily="18" charset="0"/>
                          <a:cs typeface="Arial" panose="020B0604020202020204" pitchFamily="34" charset="0"/>
                        </a:rPr>
                        <m:t>𝑡</m:t>
                      </m:r>
                    </m:oMath>
                  </m:oMathPara>
                </a14:m>
                <a:endParaRPr lang="en-US" sz="1600" b="0" i="1" dirty="0">
                  <a:latin typeface="Arial" panose="020B0604020202020204" pitchFamily="34" charset="0"/>
                  <a:cs typeface="Arial" panose="020B0604020202020204" pitchFamily="34" charset="0"/>
                </a:endParaRPr>
              </a:p>
            </p:txBody>
          </p:sp>
        </mc:Choice>
        <mc:Fallback xmlns="">
          <p:sp>
            <p:nvSpPr>
              <p:cNvPr id="25" name="TextBox 24">
                <a:extLst>
                  <a:ext uri="{FF2B5EF4-FFF2-40B4-BE49-F238E27FC236}">
                    <a16:creationId xmlns:a16="http://schemas.microsoft.com/office/drawing/2014/main" id="{A9E7BE73-DCCA-83C0-FB41-C12D83A9DC91}"/>
                  </a:ext>
                </a:extLst>
              </p:cNvPr>
              <p:cNvSpPr txBox="1">
                <a:spLocks noRot="1" noChangeAspect="1" noMove="1" noResize="1" noEditPoints="1" noAdjustHandles="1" noChangeArrowheads="1" noChangeShapeType="1" noTextEdit="1"/>
              </p:cNvSpPr>
              <p:nvPr/>
            </p:nvSpPr>
            <p:spPr>
              <a:xfrm>
                <a:off x="5925623" y="3074474"/>
                <a:ext cx="5602605" cy="2554545"/>
              </a:xfrm>
              <a:prstGeom prst="rect">
                <a:avLst/>
              </a:prstGeom>
              <a:blipFill>
                <a:blip r:embed="rId3"/>
                <a:stretch>
                  <a:fillRect b="-716"/>
                </a:stretch>
              </a:blipFill>
            </p:spPr>
            <p:txBody>
              <a:bodyPr/>
              <a:lstStyle/>
              <a:p>
                <a:r>
                  <a:rPr lang="en-ID">
                    <a:noFill/>
                  </a:rPr>
                  <a:t> </a:t>
                </a:r>
              </a:p>
            </p:txBody>
          </p:sp>
        </mc:Fallback>
      </mc:AlternateContent>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Pengolahan</a:t>
            </a:r>
            <a:r>
              <a:rPr lang="en-US" b="1" dirty="0">
                <a:solidFill>
                  <a:schemeClr val="tx1"/>
                </a:solidFill>
                <a:latin typeface="Book Antiqua" panose="02040602050305030304" pitchFamily="18" charset="0"/>
              </a:rPr>
              <a:t> Data</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Pengembangan model matematika</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7</a:t>
            </a:r>
            <a:endParaRPr lang="en-ID" sz="16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DD923B3-C297-5B19-F4C4-6397F3EC5346}"/>
              </a:ext>
            </a:extLst>
          </p:cNvPr>
          <p:cNvSpPr txBox="1"/>
          <p:nvPr/>
        </p:nvSpPr>
        <p:spPr>
          <a:xfrm>
            <a:off x="506434" y="1187524"/>
            <a:ext cx="11057207" cy="338554"/>
          </a:xfrm>
          <a:prstGeom prst="rect">
            <a:avLst/>
          </a:prstGeom>
          <a:solidFill>
            <a:srgbClr val="BADFD7"/>
          </a:solidFill>
          <a:ln>
            <a:noFill/>
            <a:prstDash val="lgDash"/>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1600" dirty="0">
                <a:latin typeface="Arial" panose="020B0604020202020204" pitchFamily="34" charset="0"/>
                <a:cs typeface="Arial" panose="020B0604020202020204" pitchFamily="34" charset="0"/>
              </a:rPr>
              <a:t>Batasan &amp; </a:t>
            </a:r>
            <a:r>
              <a:rPr lang="en-US" sz="1600" dirty="0" err="1">
                <a:latin typeface="Arial" panose="020B0604020202020204" pitchFamily="34" charset="0"/>
                <a:cs typeface="Arial" panose="020B0604020202020204" pitchFamily="34" charset="0"/>
              </a:rPr>
              <a:t>Asumsi</a:t>
            </a:r>
            <a:r>
              <a:rPr lang="en-US" sz="1600" dirty="0">
                <a:latin typeface="Arial" panose="020B06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7685A1DB-F855-E3C7-53D4-45461A86DD13}"/>
              </a:ext>
            </a:extLst>
          </p:cNvPr>
          <p:cNvSpPr txBox="1"/>
          <p:nvPr/>
        </p:nvSpPr>
        <p:spPr>
          <a:xfrm>
            <a:off x="506434" y="2702202"/>
            <a:ext cx="5078440" cy="338554"/>
          </a:xfrm>
          <a:prstGeom prst="rect">
            <a:avLst/>
          </a:prstGeom>
          <a:solidFill>
            <a:srgbClr val="BADFD7"/>
          </a:solidFill>
        </p:spPr>
        <p:txBody>
          <a:bodyPr wrap="square">
            <a:spAutoFit/>
          </a:bodyPr>
          <a:lstStyle/>
          <a:p>
            <a:pPr algn="just"/>
            <a:r>
              <a:rPr lang="en-US" sz="1600" i="1" dirty="0">
                <a:latin typeface="Arial" panose="020B0604020202020204" pitchFamily="34" charset="0"/>
                <a:cs typeface="Arial" panose="020B0604020202020204" pitchFamily="34" charset="0"/>
              </a:rPr>
              <a:t>Sets</a:t>
            </a:r>
            <a:r>
              <a:rPr lang="en-US" sz="1600" dirty="0">
                <a:latin typeface="Arial" panose="020B060402020202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2A9A130F-FD30-ECE0-A137-D3C457CD9F6A}"/>
              </a:ext>
            </a:extLst>
          </p:cNvPr>
          <p:cNvSpPr txBox="1"/>
          <p:nvPr/>
        </p:nvSpPr>
        <p:spPr>
          <a:xfrm>
            <a:off x="5892430" y="2702202"/>
            <a:ext cx="5671213" cy="338554"/>
          </a:xfrm>
          <a:prstGeom prst="rect">
            <a:avLst/>
          </a:prstGeom>
          <a:solidFill>
            <a:srgbClr val="BADFD7"/>
          </a:solidFill>
        </p:spPr>
        <p:txBody>
          <a:bodyPr wrap="square">
            <a:spAutoFit/>
          </a:bodyPr>
          <a:lstStyle/>
          <a:p>
            <a:r>
              <a:rPr lang="en-US" sz="1600" dirty="0">
                <a:latin typeface="Arial" panose="020B0604020202020204" pitchFamily="34" charset="0"/>
                <a:cs typeface="Arial" panose="020B0604020202020204" pitchFamily="34" charset="0"/>
              </a:rPr>
              <a:t>Variabel Keputusan:</a:t>
            </a:r>
          </a:p>
        </p:txBody>
      </p:sp>
      <p:sp>
        <p:nvSpPr>
          <p:cNvPr id="21" name="TextBox 20">
            <a:extLst>
              <a:ext uri="{FF2B5EF4-FFF2-40B4-BE49-F238E27FC236}">
                <a16:creationId xmlns:a16="http://schemas.microsoft.com/office/drawing/2014/main" id="{C62D9B55-6A33-41F5-1B42-509C1FC086D7}"/>
              </a:ext>
            </a:extLst>
          </p:cNvPr>
          <p:cNvSpPr txBox="1"/>
          <p:nvPr/>
        </p:nvSpPr>
        <p:spPr>
          <a:xfrm>
            <a:off x="506434" y="3724645"/>
            <a:ext cx="5078440" cy="338554"/>
          </a:xfrm>
          <a:prstGeom prst="rect">
            <a:avLst/>
          </a:prstGeom>
          <a:solidFill>
            <a:srgbClr val="BADFD7"/>
          </a:solidFill>
        </p:spPr>
        <p:txBody>
          <a:bodyPr wrap="square">
            <a:spAutoFit/>
          </a:bodyPr>
          <a:lstStyle/>
          <a:p>
            <a:r>
              <a:rPr lang="en-US" sz="1600" dirty="0">
                <a:latin typeface="Arial" panose="020B0604020202020204" pitchFamily="34" charset="0"/>
                <a:cs typeface="Arial" panose="020B0604020202020204" pitchFamily="34" charset="0"/>
              </a:rPr>
              <a:t>Parameter: </a:t>
            </a:r>
          </a:p>
        </p:txBody>
      </p:sp>
      <p:sp>
        <p:nvSpPr>
          <p:cNvPr id="4" name="TextBox 3">
            <a:extLst>
              <a:ext uri="{FF2B5EF4-FFF2-40B4-BE49-F238E27FC236}">
                <a16:creationId xmlns:a16="http://schemas.microsoft.com/office/drawing/2014/main" id="{C2FD79F8-B408-9123-CE49-5A2003112087}"/>
              </a:ext>
            </a:extLst>
          </p:cNvPr>
          <p:cNvSpPr txBox="1"/>
          <p:nvPr/>
        </p:nvSpPr>
        <p:spPr>
          <a:xfrm>
            <a:off x="6419067" y="3542381"/>
            <a:ext cx="4643107" cy="1154675"/>
          </a:xfrm>
          <a:prstGeom prst="rect">
            <a:avLst/>
          </a:prstGeom>
          <a:noFill/>
        </p:spPr>
        <p:txBody>
          <a:bodyPr wrap="square">
            <a:spAutoFit/>
          </a:bodyPr>
          <a:lstStyle/>
          <a:p>
            <a:pPr>
              <a:lnSpc>
                <a:spcPct val="150000"/>
              </a:lnSpc>
            </a:pPr>
            <a:r>
              <a:rPr lang="en-US" sz="1600" dirty="0" err="1">
                <a:latin typeface="Arial" panose="020B0604020202020204" pitchFamily="34" charset="0"/>
                <a:cs typeface="Arial" panose="020B0604020202020204" pitchFamily="34" charset="0"/>
              </a:rPr>
              <a:t>Keterangan</a:t>
            </a:r>
            <a:r>
              <a:rPr lang="en-US" sz="1600" dirty="0">
                <a:latin typeface="Arial" panose="020B0604020202020204" pitchFamily="34" charset="0"/>
                <a:cs typeface="Arial" panose="020B0604020202020204" pitchFamily="34" charset="0"/>
              </a:rPr>
              <a:t>: </a:t>
            </a:r>
          </a:p>
          <a:p>
            <a:pPr>
              <a:lnSpc>
                <a:spcPct val="150000"/>
              </a:lnSpc>
            </a:pPr>
            <a:r>
              <a:rPr lang="en-US" sz="1600" b="0" dirty="0">
                <a:latin typeface="Arial" panose="020B0604020202020204" pitchFamily="34" charset="0"/>
                <a:cs typeface="Arial" panose="020B0604020202020204" pitchFamily="34" charset="0"/>
              </a:rPr>
              <a:t>1 = </a:t>
            </a:r>
            <a:r>
              <a:rPr lang="en-US" sz="1600" b="0" dirty="0" err="1">
                <a:latin typeface="Arial" panose="020B0604020202020204" pitchFamily="34" charset="0"/>
                <a:cs typeface="Arial" panose="020B0604020202020204" pitchFamily="34" charset="0"/>
              </a:rPr>
              <a:t>melakukan</a:t>
            </a:r>
            <a:r>
              <a:rPr lang="en-US" sz="1600" b="0" dirty="0">
                <a:latin typeface="Arial" panose="020B0604020202020204" pitchFamily="34" charset="0"/>
                <a:cs typeface="Arial" panose="020B0604020202020204" pitchFamily="34" charset="0"/>
              </a:rPr>
              <a:t> </a:t>
            </a:r>
            <a:r>
              <a:rPr lang="en-US" sz="1600" b="0" dirty="0" err="1">
                <a:latin typeface="Arial" panose="020B0604020202020204" pitchFamily="34" charset="0"/>
                <a:cs typeface="Arial" panose="020B0604020202020204" pitchFamily="34" charset="0"/>
              </a:rPr>
              <a:t>pemesanan</a:t>
            </a:r>
            <a:r>
              <a:rPr lang="en-US" sz="1600" b="0" dirty="0">
                <a:latin typeface="Arial" panose="020B0604020202020204" pitchFamily="34" charset="0"/>
                <a:cs typeface="Arial" panose="020B0604020202020204" pitchFamily="34" charset="0"/>
              </a:rPr>
              <a:t> </a:t>
            </a:r>
            <a:r>
              <a:rPr lang="en-US" sz="1600" b="0" i="1" dirty="0" err="1">
                <a:latin typeface="Arial" panose="020B0604020202020204" pitchFamily="34" charset="0"/>
                <a:cs typeface="Arial" panose="020B0604020202020204" pitchFamily="34" charset="0"/>
              </a:rPr>
              <a:t>i</a:t>
            </a:r>
            <a:r>
              <a:rPr lang="en-US" sz="1600" b="0" dirty="0">
                <a:latin typeface="Arial" panose="020B0604020202020204" pitchFamily="34" charset="0"/>
                <a:cs typeface="Arial" panose="020B0604020202020204" pitchFamily="34" charset="0"/>
              </a:rPr>
              <a:t> pada </a:t>
            </a:r>
            <a:r>
              <a:rPr lang="en-US" sz="1600" b="0" dirty="0" err="1">
                <a:latin typeface="Arial" panose="020B0604020202020204" pitchFamily="34" charset="0"/>
                <a:cs typeface="Arial" panose="020B0604020202020204" pitchFamily="34" charset="0"/>
              </a:rPr>
              <a:t>periode</a:t>
            </a:r>
            <a:r>
              <a:rPr lang="en-US" sz="1600" b="0" dirty="0">
                <a:latin typeface="Arial" panose="020B0604020202020204" pitchFamily="34" charset="0"/>
                <a:cs typeface="Arial" panose="020B0604020202020204" pitchFamily="34" charset="0"/>
              </a:rPr>
              <a:t> </a:t>
            </a:r>
            <a:r>
              <a:rPr lang="en-US" sz="1600" b="0" i="1" dirty="0">
                <a:latin typeface="Arial" panose="020B0604020202020204" pitchFamily="34" charset="0"/>
                <a:cs typeface="Arial" panose="020B0604020202020204" pitchFamily="34" charset="0"/>
              </a:rPr>
              <a:t>t</a:t>
            </a:r>
          </a:p>
          <a:p>
            <a:pPr>
              <a:lnSpc>
                <a:spcPct val="150000"/>
              </a:lnSpc>
            </a:pPr>
            <a:r>
              <a:rPr lang="en-US" sz="1600" dirty="0">
                <a:latin typeface="Arial" panose="020B0604020202020204" pitchFamily="34" charset="0"/>
                <a:cs typeface="Arial" panose="020B0604020202020204" pitchFamily="34" charset="0"/>
              </a:rPr>
              <a:t>0 = </a:t>
            </a:r>
            <a:r>
              <a:rPr lang="en-US" sz="1600" dirty="0" err="1">
                <a:latin typeface="Arial" panose="020B0604020202020204" pitchFamily="34" charset="0"/>
                <a:cs typeface="Arial" panose="020B0604020202020204" pitchFamily="34" charset="0"/>
              </a:rPr>
              <a:t>tidak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melakukan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pemesanan</a:t>
            </a:r>
            <a:r>
              <a:rPr lang="en-US" sz="1600"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pada </a:t>
            </a:r>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t</a:t>
            </a:r>
          </a:p>
        </p:txBody>
      </p:sp>
      <p:sp>
        <p:nvSpPr>
          <p:cNvPr id="18" name="TextBox 17">
            <a:extLst>
              <a:ext uri="{FF2B5EF4-FFF2-40B4-BE49-F238E27FC236}">
                <a16:creationId xmlns:a16="http://schemas.microsoft.com/office/drawing/2014/main" id="{DCC634E2-B7E4-9FF0-3297-B8D81EF7F8F8}"/>
              </a:ext>
            </a:extLst>
          </p:cNvPr>
          <p:cNvSpPr txBox="1"/>
          <p:nvPr/>
        </p:nvSpPr>
        <p:spPr>
          <a:xfrm>
            <a:off x="506434" y="6071965"/>
            <a:ext cx="11021794" cy="338554"/>
          </a:xfrm>
          <a:prstGeom prst="rect">
            <a:avLst/>
          </a:prstGeom>
          <a:solidFill>
            <a:srgbClr val="BADFD7"/>
          </a:solidFill>
        </p:spPr>
        <p:txBody>
          <a:bodyPr wrap="square">
            <a:spAutoFit/>
          </a:bodyPr>
          <a:lstStyle/>
          <a:p>
            <a:pPr algn="just"/>
            <a:r>
              <a:rPr lang="en-US" sz="1600" dirty="0" err="1">
                <a:latin typeface="Arial" panose="020B0604020202020204" pitchFamily="34" charset="0"/>
                <a:cs typeface="Arial" panose="020B0604020202020204" pitchFamily="34" charset="0"/>
              </a:rPr>
              <a:t>Fungsi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Tujuan</a:t>
            </a:r>
            <a:r>
              <a:rPr lang="en-US" sz="1600"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DDC7E084-4028-0C5C-63FC-F8A06619EBB4}"/>
              </a:ext>
            </a:extLst>
          </p:cNvPr>
          <p:cNvSpPr txBox="1"/>
          <p:nvPr/>
        </p:nvSpPr>
        <p:spPr>
          <a:xfrm>
            <a:off x="506434" y="1525615"/>
            <a:ext cx="11021795" cy="1077218"/>
          </a:xfrm>
          <a:prstGeom prst="rect">
            <a:avLst/>
          </a:prstGeom>
          <a:noFill/>
        </p:spPr>
        <p:txBody>
          <a:bodyPr wrap="square">
            <a:spAutoFit/>
          </a:bodyPr>
          <a:lstStyle/>
          <a:p>
            <a:pPr algn="just"/>
            <a:r>
              <a:rPr lang="en-US" sz="1600" dirty="0">
                <a:latin typeface="Arial" panose="020B0604020202020204" pitchFamily="34" charset="0"/>
                <a:cs typeface="Arial" panose="020B0604020202020204" pitchFamily="34" charset="0"/>
              </a:rPr>
              <a:t>1) </a:t>
            </a:r>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perencanaan</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planning horizon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diketahui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yaitu</a:t>
            </a:r>
            <a:r>
              <a:rPr lang="en-US" sz="1600" dirty="0">
                <a:latin typeface="Arial" panose="020B0604020202020204" pitchFamily="34" charset="0"/>
                <a:cs typeface="Arial" panose="020B0604020202020204" pitchFamily="34" charset="0"/>
              </a:rPr>
              <a:t> 1 </a:t>
            </a:r>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 1 </a:t>
            </a:r>
            <a:r>
              <a:rPr lang="en-US" sz="1600" dirty="0" err="1">
                <a:latin typeface="Arial" panose="020B0604020202020204" pitchFamily="34" charset="0"/>
                <a:cs typeface="Arial" panose="020B0604020202020204" pitchFamily="34" charset="0"/>
              </a:rPr>
              <a:t>minggu</a:t>
            </a:r>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2) </a:t>
            </a:r>
            <a:r>
              <a:rPr lang="en-US" sz="1600" dirty="0" err="1">
                <a:latin typeface="Arial" panose="020B0604020202020204" pitchFamily="34" charset="0"/>
                <a:cs typeface="Arial" panose="020B0604020202020204" pitchFamily="34" charset="0"/>
              </a:rPr>
              <a:t>Biaya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pesan</a:t>
            </a:r>
            <a:r>
              <a:rPr lang="en-US" sz="1600" dirty="0">
                <a:latin typeface="Arial" panose="020B0604020202020204" pitchFamily="34" charset="0"/>
                <a:cs typeface="Arial" panose="020B0604020202020204" pitchFamily="34" charset="0"/>
              </a:rPr>
              <a:t> dan </a:t>
            </a:r>
            <a:r>
              <a:rPr lang="en-US" sz="1600" dirty="0" err="1">
                <a:latin typeface="Arial" panose="020B0604020202020204" pitchFamily="34" charset="0"/>
                <a:cs typeface="Arial" panose="020B0604020202020204" pitchFamily="34" charset="0"/>
              </a:rPr>
              <a:t>harga</a:t>
            </a:r>
            <a:r>
              <a:rPr lang="en-US" sz="1600" dirty="0">
                <a:latin typeface="Arial" panose="020B0604020202020204" pitchFamily="34" charset="0"/>
                <a:cs typeface="Arial" panose="020B0604020202020204" pitchFamily="34" charset="0"/>
              </a:rPr>
              <a:t> di </a:t>
            </a:r>
            <a:r>
              <a:rPr lang="en-US" sz="1600" dirty="0" err="1">
                <a:latin typeface="Arial" panose="020B0604020202020204" pitchFamily="34" charset="0"/>
                <a:cs typeface="Arial" panose="020B0604020202020204" pitchFamily="34" charset="0"/>
              </a:rPr>
              <a:t>semua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dianggap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tetap</a:t>
            </a:r>
            <a:r>
              <a:rPr lang="en-US" sz="1600" dirty="0">
                <a:latin typeface="Arial" panose="020B0604020202020204" pitchFamily="34" charset="0"/>
                <a:cs typeface="Arial" panose="020B0604020202020204" pitchFamily="34" charset="0"/>
              </a:rPr>
              <a:t> dan </a:t>
            </a:r>
            <a:r>
              <a:rPr lang="en-US" sz="1600" dirty="0" err="1">
                <a:latin typeface="Arial" panose="020B0604020202020204" pitchFamily="34" charset="0"/>
                <a:cs typeface="Arial" panose="020B0604020202020204" pitchFamily="34" charset="0"/>
              </a:rPr>
              <a:t>tidak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tergantung</a:t>
            </a:r>
            <a:r>
              <a:rPr lang="en-US" sz="1600" dirty="0">
                <a:latin typeface="Arial" panose="020B0604020202020204" pitchFamily="34" charset="0"/>
                <a:cs typeface="Arial" panose="020B0604020202020204" pitchFamily="34" charset="0"/>
              </a:rPr>
              <a:t> pada </a:t>
            </a:r>
            <a:r>
              <a:rPr lang="en-US" sz="1600" dirty="0" err="1">
                <a:latin typeface="Arial" panose="020B0604020202020204" pitchFamily="34" charset="0"/>
                <a:cs typeface="Arial" panose="020B0604020202020204" pitchFamily="34" charset="0"/>
              </a:rPr>
              <a:t>jumlah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pemesanan</a:t>
            </a:r>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3) </a:t>
            </a:r>
            <a:r>
              <a:rPr lang="en-US" sz="1600" dirty="0" err="1">
                <a:latin typeface="Arial" panose="020B0604020202020204" pitchFamily="34" charset="0"/>
                <a:cs typeface="Arial" panose="020B0604020202020204" pitchFamily="34" charset="0"/>
              </a:rPr>
              <a:t>Semua</a:t>
            </a:r>
            <a:r>
              <a:rPr lang="en-US" sz="1600" dirty="0">
                <a:latin typeface="Arial" panose="020B0604020202020204" pitchFamily="34" charset="0"/>
                <a:cs typeface="Arial" panose="020B0604020202020204" pitchFamily="34" charset="0"/>
              </a:rPr>
              <a:t> demand </a:t>
            </a:r>
            <a:r>
              <a:rPr lang="en-US" sz="1600" dirty="0" err="1">
                <a:latin typeface="Arial" panose="020B0604020202020204" pitchFamily="34" charset="0"/>
                <a:cs typeface="Arial" panose="020B0604020202020204" pitchFamily="34" charset="0"/>
              </a:rPr>
              <a:t>harus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terpenuhi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tidak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diperbolehkan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adanya</a:t>
            </a:r>
            <a:r>
              <a:rPr lang="en-US" sz="1600" dirty="0">
                <a:latin typeface="Arial" panose="020B0604020202020204" pitchFamily="34" charset="0"/>
                <a:cs typeface="Arial" panose="020B0604020202020204" pitchFamily="34" charset="0"/>
              </a:rPr>
              <a:t> shortage</a:t>
            </a:r>
          </a:p>
          <a:p>
            <a:pPr algn="just"/>
            <a:r>
              <a:rPr lang="en-US" sz="1600" dirty="0">
                <a:latin typeface="Arial" panose="020B0604020202020204" pitchFamily="34" charset="0"/>
                <a:cs typeface="Arial" panose="020B0604020202020204" pitchFamily="34" charset="0"/>
              </a:rPr>
              <a:t>4) </a:t>
            </a:r>
            <a:r>
              <a:rPr lang="en-US" sz="1600" dirty="0" err="1">
                <a:latin typeface="Arial" panose="020B0604020202020204" pitchFamily="34" charset="0"/>
                <a:cs typeface="Arial" panose="020B0604020202020204" pitchFamily="34" charset="0"/>
              </a:rPr>
              <a:t>Tiap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bahan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baku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berasal</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dari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pemasok-pemasok</a:t>
            </a:r>
            <a:r>
              <a:rPr lang="en-US" sz="1600" dirty="0">
                <a:latin typeface="Arial" panose="020B0604020202020204" pitchFamily="34" charset="0"/>
                <a:cs typeface="Arial" panose="020B0604020202020204" pitchFamily="34" charset="0"/>
              </a:rPr>
              <a:t> yang </a:t>
            </a:r>
            <a:r>
              <a:rPr lang="en-US" sz="1600" dirty="0" err="1">
                <a:latin typeface="Arial" panose="020B0604020202020204" pitchFamily="34" charset="0"/>
                <a:cs typeface="Arial" panose="020B0604020202020204" pitchFamily="34" charset="0"/>
              </a:rPr>
              <a:t>berbeda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sehingga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pemesanan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terpisah</a:t>
            </a:r>
            <a:endParaRPr lang="en-US" sz="16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EB3D1E7-E08F-6A35-3960-58348E1FC276}"/>
              </a:ext>
            </a:extLst>
          </p:cNvPr>
          <p:cNvSpPr txBox="1"/>
          <p:nvPr/>
        </p:nvSpPr>
        <p:spPr>
          <a:xfrm>
            <a:off x="562747" y="3036382"/>
            <a:ext cx="5022127" cy="584775"/>
          </a:xfrm>
          <a:prstGeom prst="rect">
            <a:avLst/>
          </a:prstGeom>
          <a:noFill/>
        </p:spPr>
        <p:txBody>
          <a:bodyPr wrap="square">
            <a:spAutoFit/>
          </a:bodyPr>
          <a:lstStyle/>
          <a:p>
            <a:pPr algn="just"/>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jenis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bahan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baku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 1,2,3)</a:t>
            </a:r>
          </a:p>
          <a:p>
            <a:pPr algn="just"/>
            <a:r>
              <a:rPr lang="en-US" sz="1600" dirty="0">
                <a:latin typeface="Arial" panose="020B0604020202020204" pitchFamily="34" charset="0"/>
                <a:cs typeface="Arial" panose="020B0604020202020204" pitchFamily="34" charset="0"/>
              </a:rPr>
              <a:t>t  : </a:t>
            </a:r>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waktu</a:t>
            </a:r>
            <a:r>
              <a:rPr lang="en-US" sz="1600" dirty="0">
                <a:latin typeface="Arial" panose="020B0604020202020204" pitchFamily="34" charset="0"/>
                <a:cs typeface="Arial" panose="020B0604020202020204" pitchFamily="34" charset="0"/>
              </a:rPr>
              <a:t> (t = 0,…,T), T = </a:t>
            </a:r>
            <a:r>
              <a:rPr lang="en-US" sz="1600" i="1" dirty="0">
                <a:latin typeface="Arial" panose="020B0604020202020204" pitchFamily="34" charset="0"/>
                <a:cs typeface="Arial" panose="020B0604020202020204" pitchFamily="34" charset="0"/>
              </a:rPr>
              <a:t>planning horizon </a:t>
            </a:r>
            <a:endParaRPr lang="en-ID" sz="1600" i="1"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94E70C7-39BD-A763-4C37-63ECDE683079}"/>
                  </a:ext>
                </a:extLst>
              </p:cNvPr>
              <p:cNvSpPr txBox="1"/>
              <p:nvPr/>
            </p:nvSpPr>
            <p:spPr>
              <a:xfrm>
                <a:off x="528151" y="4110080"/>
                <a:ext cx="878618" cy="1815882"/>
              </a:xfrm>
              <a:prstGeom prst="rect">
                <a:avLst/>
              </a:prstGeom>
              <a:noFill/>
            </p:spPr>
            <p:txBody>
              <a:bodyPr wrap="square">
                <a:spAutoFit/>
              </a:bodyPr>
              <a:lstStyle/>
              <a:p>
                <a:pPr marL="285750" indent="-285750">
                  <a:buFont typeface="Wingdings" panose="05000000000000000000" pitchFamily="2" charset="2"/>
                  <a:buChar char="§"/>
                </a:pPr>
                <a14:m>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𝐷</m:t>
                        </m:r>
                      </m:e>
                      <m:sub>
                        <m:r>
                          <a:rPr lang="en-US" sz="1600" i="1">
                            <a:latin typeface="Cambria Math" panose="02040503050406030204" pitchFamily="18" charset="0"/>
                            <a:cs typeface="Arial" panose="020B0604020202020204" pitchFamily="34" charset="0"/>
                          </a:rPr>
                          <m:t>𝑖𝑡</m:t>
                        </m:r>
                        <m:r>
                          <a:rPr lang="en-US" sz="1600" i="1">
                            <a:latin typeface="Cambria Math" panose="02040503050406030204" pitchFamily="18" charset="0"/>
                            <a:cs typeface="Arial" panose="020B0604020202020204" pitchFamily="34" charset="0"/>
                          </a:rPr>
                          <m:t> </m:t>
                        </m:r>
                      </m:sub>
                    </m:sSub>
                  </m:oMath>
                </a14:m>
                <a:endParaRPr lang="en-US" sz="1600" dirty="0">
                  <a:latin typeface="Cambria Math" panose="02040503050406030204" pitchFamily="18" charset="0"/>
                  <a:cs typeface="Arial" panose="020B0604020202020204" pitchFamily="34" charset="0"/>
                </a:endParaRPr>
              </a:p>
              <a:p>
                <a:pPr marL="285750" indent="-285750">
                  <a:buFont typeface="Wingdings" panose="05000000000000000000" pitchFamily="2" charset="2"/>
                  <a:buChar char="§"/>
                </a:pPr>
                <a14:m>
                  <m:oMath xmlns:m="http://schemas.openxmlformats.org/officeDocument/2006/math">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𝑜</m:t>
                        </m:r>
                      </m:e>
                      <m:sub>
                        <m:r>
                          <a:rPr lang="en-US" sz="1600" b="0" i="1" smtClean="0">
                            <a:latin typeface="Cambria Math" panose="02040503050406030204" pitchFamily="18" charset="0"/>
                            <a:cs typeface="Arial" panose="020B0604020202020204" pitchFamily="34" charset="0"/>
                          </a:rPr>
                          <m:t>𝑖</m:t>
                        </m:r>
                      </m:sub>
                    </m:sSub>
                  </m:oMath>
                </a14:m>
                <a:endParaRPr lang="en-US" sz="1600" b="0" i="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𝑔</m:t>
                        </m:r>
                      </m:e>
                      <m:sub>
                        <m:r>
                          <a:rPr lang="en-US" sz="1600" i="1">
                            <a:latin typeface="Cambria Math" panose="02040503050406030204" pitchFamily="18" charset="0"/>
                            <a:cs typeface="Arial" panose="020B0604020202020204" pitchFamily="34" charset="0"/>
                          </a:rPr>
                          <m:t>𝑖</m:t>
                        </m:r>
                        <m:r>
                          <a:rPr lang="en-US" sz="1600" i="1">
                            <a:latin typeface="Cambria Math" panose="02040503050406030204" pitchFamily="18" charset="0"/>
                            <a:cs typeface="Arial" panose="020B0604020202020204" pitchFamily="34" charset="0"/>
                          </a:rPr>
                          <m:t> </m:t>
                        </m:r>
                      </m:sub>
                    </m:sSub>
                  </m:oMath>
                </a14:m>
                <a:endParaRPr lang="en-US" sz="1600" b="0" i="1" dirty="0">
                  <a:latin typeface="Cambria Math" panose="02040503050406030204" pitchFamily="18" charset="0"/>
                  <a:cs typeface="Arial" panose="020B0604020202020204" pitchFamily="34" charset="0"/>
                </a:endParaRPr>
              </a:p>
              <a:p>
                <a:pPr marL="285750" indent="-285750">
                  <a:buFont typeface="Wingdings" panose="05000000000000000000" pitchFamily="2" charset="2"/>
                  <a:buChar char="§"/>
                </a:pPr>
                <a14:m>
                  <m:oMath xmlns:m="http://schemas.openxmlformats.org/officeDocument/2006/math">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h</m:t>
                        </m:r>
                      </m:e>
                      <m:sub>
                        <m:r>
                          <a:rPr lang="en-US" sz="1600" b="0" i="1" smtClean="0">
                            <a:latin typeface="Cambria Math" panose="02040503050406030204" pitchFamily="18" charset="0"/>
                            <a:cs typeface="Arial" panose="020B0604020202020204" pitchFamily="34" charset="0"/>
                          </a:rPr>
                          <m:t>𝑖</m:t>
                        </m:r>
                        <m:r>
                          <a:rPr lang="en-US" sz="1600" b="0" i="1" smtClean="0">
                            <a:latin typeface="Cambria Math" panose="02040503050406030204" pitchFamily="18" charset="0"/>
                            <a:cs typeface="Arial" panose="020B0604020202020204" pitchFamily="34" charset="0"/>
                          </a:rPr>
                          <m:t> </m:t>
                        </m:r>
                      </m:sub>
                    </m:sSub>
                  </m:oMath>
                </a14:m>
                <a:endParaRPr lang="en-US" sz="1600" b="0" i="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14:m>
                  <m:oMath xmlns:m="http://schemas.openxmlformats.org/officeDocument/2006/math">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𝑙</m:t>
                        </m:r>
                      </m:e>
                      <m:sub>
                        <m:r>
                          <a:rPr lang="en-US" sz="1600" i="1">
                            <a:latin typeface="Cambria Math" panose="02040503050406030204" pitchFamily="18" charset="0"/>
                            <a:cs typeface="Arial" panose="020B0604020202020204" pitchFamily="34" charset="0"/>
                          </a:rPr>
                          <m:t>𝑖</m:t>
                        </m:r>
                      </m:sub>
                    </m:sSub>
                  </m:oMath>
                </a14:m>
                <a:endParaRPr lang="en-US" sz="1600" i="1" dirty="0">
                  <a:latin typeface="Cambria Math" panose="02040503050406030204" pitchFamily="18" charset="0"/>
                  <a:cs typeface="Arial" panose="020B0604020202020204" pitchFamily="34" charset="0"/>
                </a:endParaRPr>
              </a:p>
              <a:p>
                <a:pPr marL="285750" indent="-285750">
                  <a:buFont typeface="Wingdings" panose="05000000000000000000" pitchFamily="2" charset="2"/>
                  <a:buChar char="§"/>
                </a:pPr>
                <a14:m>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𝑆𝑆</m:t>
                        </m:r>
                      </m:e>
                      <m:sub>
                        <m:r>
                          <a:rPr lang="en-US" sz="1600" b="0" i="1" smtClean="0">
                            <a:latin typeface="Cambria Math" panose="02040503050406030204" pitchFamily="18" charset="0"/>
                            <a:cs typeface="Arial" panose="020B0604020202020204" pitchFamily="34" charset="0"/>
                          </a:rPr>
                          <m:t>𝑖𝑡</m:t>
                        </m:r>
                        <m:r>
                          <a:rPr lang="en-US" sz="1600" b="0" i="1" smtClean="0">
                            <a:latin typeface="Cambria Math" panose="02040503050406030204" pitchFamily="18" charset="0"/>
                            <a:cs typeface="Arial" panose="020B0604020202020204" pitchFamily="34" charset="0"/>
                          </a:rPr>
                          <m:t> </m:t>
                        </m:r>
                      </m:sub>
                    </m:sSub>
                  </m:oMath>
                </a14:m>
                <a:endParaRPr lang="en-US" sz="1600" b="0" i="1" dirty="0">
                  <a:latin typeface="Cambria Math" panose="02040503050406030204" pitchFamily="18" charset="0"/>
                  <a:cs typeface="Arial" panose="020B0604020202020204" pitchFamily="34" charset="0"/>
                </a:endParaRPr>
              </a:p>
              <a:p>
                <a:pPr marL="285750" indent="-285750">
                  <a:buFont typeface="Wingdings" panose="05000000000000000000" pitchFamily="2" charset="2"/>
                  <a:buChar char="§"/>
                </a:pPr>
                <a14:m>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𝐶</m:t>
                        </m:r>
                      </m:e>
                      <m:sub>
                        <m:r>
                          <a:rPr lang="en-US" sz="1600" b="0" i="1" smtClean="0">
                            <a:latin typeface="Cambria Math" panose="02040503050406030204" pitchFamily="18" charset="0"/>
                            <a:cs typeface="Arial" panose="020B0604020202020204" pitchFamily="34" charset="0"/>
                          </a:rPr>
                          <m:t>𝑖</m:t>
                        </m:r>
                        <m:r>
                          <a:rPr lang="en-US" sz="1600" b="0" i="1" smtClean="0">
                            <a:latin typeface="Cambria Math" panose="02040503050406030204" pitchFamily="18" charset="0"/>
                            <a:cs typeface="Arial" panose="020B0604020202020204" pitchFamily="34" charset="0"/>
                          </a:rPr>
                          <m:t> </m:t>
                        </m:r>
                      </m:sub>
                    </m:sSub>
                  </m:oMath>
                </a14:m>
                <a:endParaRPr lang="en-US" sz="1600" b="0" dirty="0">
                  <a:latin typeface="Arial" panose="020B0604020202020204" pitchFamily="34" charset="0"/>
                  <a:cs typeface="Arial" panose="020B0604020202020204" pitchFamily="34" charset="0"/>
                </a:endParaRPr>
              </a:p>
            </p:txBody>
          </p:sp>
        </mc:Choice>
        <mc:Fallback xmlns="">
          <p:sp>
            <p:nvSpPr>
              <p:cNvPr id="27" name="TextBox 26">
                <a:extLst>
                  <a:ext uri="{FF2B5EF4-FFF2-40B4-BE49-F238E27FC236}">
                    <a16:creationId xmlns:a16="http://schemas.microsoft.com/office/drawing/2014/main" id="{994E70C7-39BD-A763-4C37-63ECDE683079}"/>
                  </a:ext>
                </a:extLst>
              </p:cNvPr>
              <p:cNvSpPr txBox="1">
                <a:spLocks noRot="1" noChangeAspect="1" noMove="1" noResize="1" noEditPoints="1" noAdjustHandles="1" noChangeArrowheads="1" noChangeShapeType="1" noTextEdit="1"/>
              </p:cNvSpPr>
              <p:nvPr/>
            </p:nvSpPr>
            <p:spPr>
              <a:xfrm>
                <a:off x="528151" y="4110080"/>
                <a:ext cx="878618" cy="1815882"/>
              </a:xfrm>
              <a:prstGeom prst="rect">
                <a:avLst/>
              </a:prstGeom>
              <a:blipFill>
                <a:blip r:embed="rId5"/>
                <a:stretch>
                  <a:fillRect l="-2778" b="-2685"/>
                </a:stretch>
              </a:blipFill>
            </p:spPr>
            <p:txBody>
              <a:bodyPr/>
              <a:lstStyle/>
              <a:p>
                <a:r>
                  <a:rPr lang="en-ID">
                    <a:noFill/>
                  </a:rPr>
                  <a:t> </a:t>
                </a:r>
              </a:p>
            </p:txBody>
          </p:sp>
        </mc:Fallback>
      </mc:AlternateContent>
      <p:sp>
        <p:nvSpPr>
          <p:cNvPr id="29" name="TextBox 28">
            <a:extLst>
              <a:ext uri="{FF2B5EF4-FFF2-40B4-BE49-F238E27FC236}">
                <a16:creationId xmlns:a16="http://schemas.microsoft.com/office/drawing/2014/main" id="{E1AA813A-19EC-112D-FF9A-F5C2CA879C2D}"/>
              </a:ext>
            </a:extLst>
          </p:cNvPr>
          <p:cNvSpPr txBox="1"/>
          <p:nvPr/>
        </p:nvSpPr>
        <p:spPr>
          <a:xfrm>
            <a:off x="517291" y="6436758"/>
            <a:ext cx="11046349" cy="338554"/>
          </a:xfrm>
          <a:prstGeom prst="rect">
            <a:avLst/>
          </a:prstGeom>
          <a:noFill/>
        </p:spPr>
        <p:txBody>
          <a:bodyPr wrap="square">
            <a:spAutoFit/>
          </a:bodyPr>
          <a:lstStyle/>
          <a:p>
            <a:pPr algn="just"/>
            <a:r>
              <a:rPr lang="en-US" sz="1600" dirty="0" err="1">
                <a:latin typeface="Arial" panose="020B0604020202020204" pitchFamily="34" charset="0"/>
                <a:cs typeface="Arial" panose="020B0604020202020204" pitchFamily="34" charset="0"/>
              </a:rPr>
              <a:t>Meminimalkan</a:t>
            </a:r>
            <a:r>
              <a:rPr lang="en-US" sz="1600" dirty="0">
                <a:latin typeface="Arial" panose="020B0604020202020204" pitchFamily="34" charset="0"/>
                <a:cs typeface="Arial" panose="020B0604020202020204" pitchFamily="34" charset="0"/>
              </a:rPr>
              <a:t> total </a:t>
            </a:r>
            <a:r>
              <a:rPr lang="en-US" sz="1600" dirty="0" err="1">
                <a:latin typeface="Arial" panose="020B0604020202020204" pitchFamily="34" charset="0"/>
                <a:cs typeface="Arial" panose="020B0604020202020204" pitchFamily="34" charset="0"/>
              </a:rPr>
              <a:t>biaya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persediaan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bahan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baku</a:t>
            </a:r>
            <a:endParaRPr lang="en-US" sz="1600" b="0" i="1" dirty="0">
              <a:latin typeface="Cambria Math" panose="02040503050406030204" pitchFamily="18" charset="0"/>
              <a:cs typeface="Arial" panose="020B0604020202020204" pitchFamily="34" charset="0"/>
            </a:endParaRPr>
          </a:p>
        </p:txBody>
      </p:sp>
      <p:sp>
        <p:nvSpPr>
          <p:cNvPr id="2" name="Rectangle: Rounded Corners 1">
            <a:extLst>
              <a:ext uri="{FF2B5EF4-FFF2-40B4-BE49-F238E27FC236}">
                <a16:creationId xmlns:a16="http://schemas.microsoft.com/office/drawing/2014/main" id="{130A53B8-21D6-8A06-B321-7D116F8C5BF5}"/>
              </a:ext>
            </a:extLst>
          </p:cNvPr>
          <p:cNvSpPr/>
          <p:nvPr/>
        </p:nvSpPr>
        <p:spPr>
          <a:xfrm flipH="1">
            <a:off x="2533" y="0"/>
            <a:ext cx="149456" cy="6858000"/>
          </a:xfrm>
          <a:prstGeom prst="roundRect">
            <a:avLst/>
          </a:prstGeom>
          <a:gradFill flip="none" rotWithShape="1">
            <a:gsLst>
              <a:gs pos="69000">
                <a:schemeClr val="accent5">
                  <a:lumMod val="40000"/>
                  <a:lumOff val="60000"/>
                </a:schemeClr>
              </a:gs>
              <a:gs pos="100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CD5785-8930-8DEE-0F8C-67F6C10717E5}"/>
                  </a:ext>
                </a:extLst>
              </p:cNvPr>
              <p:cNvSpPr txBox="1"/>
              <p:nvPr/>
            </p:nvSpPr>
            <p:spPr>
              <a:xfrm>
                <a:off x="1276496" y="4111802"/>
                <a:ext cx="4662821" cy="1846659"/>
              </a:xfrm>
              <a:prstGeom prst="rect">
                <a:avLst/>
              </a:prstGeom>
              <a:noFill/>
            </p:spPr>
            <p:txBody>
              <a:bodyPr wrap="square">
                <a:spAutoFit/>
              </a:bodyPr>
              <a:lstStyle/>
              <a:p>
                <a:r>
                  <a:rPr lang="en-US" sz="1600" dirty="0">
                    <a:latin typeface="Cambria Math" panose="02040503050406030204" pitchFamily="18" charset="0"/>
                    <a:ea typeface="Cambria Math" panose="02040503050406030204" pitchFamily="18" charset="0"/>
                    <a:cs typeface="Arial" panose="020B0604020202020204" pitchFamily="34" charset="0"/>
                  </a:rPr>
                  <a:t>=</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Arial" panose="020B0604020202020204" pitchFamily="34" charset="0"/>
                      </a:rPr>
                      <m:t>𝑓𝑜𝑟𝑒𝑐𝑎𝑠𝑡𝑒𝑑</m:t>
                    </m:r>
                    <m:r>
                      <a:rPr lang="en-US" sz="1600" b="0" i="1" smtClean="0">
                        <a:latin typeface="Cambria Math" panose="02040503050406030204" pitchFamily="18" charset="0"/>
                        <a:ea typeface="Cambria Math" panose="02040503050406030204" pitchFamily="18" charset="0"/>
                        <a:cs typeface="Arial" panose="020B0604020202020204" pitchFamily="34" charset="0"/>
                      </a:rPr>
                      <m:t> </m:t>
                    </m:r>
                    <m:r>
                      <a:rPr lang="en-US" sz="1600" i="1">
                        <a:latin typeface="Cambria Math" panose="02040503050406030204" pitchFamily="18" charset="0"/>
                        <a:ea typeface="Cambria Math" panose="02040503050406030204" pitchFamily="18" charset="0"/>
                        <a:cs typeface="Arial" panose="020B0604020202020204" pitchFamily="34" charset="0"/>
                      </a:rPr>
                      <m:t>𝑑𝑒𝑚𝑎𝑛𝑑</m:t>
                    </m:r>
                    <m:r>
                      <a:rPr lang="en-US" sz="16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latin typeface="Cambria Math" panose="02040503050406030204" pitchFamily="18" charset="0"/>
                        <a:ea typeface="Cambria Math" panose="02040503050406030204" pitchFamily="18" charset="0"/>
                        <a:cs typeface="Arial" panose="020B0604020202020204" pitchFamily="34" charset="0"/>
                      </a:rPr>
                      <m:t>bahan</m:t>
                    </m:r>
                    <m:r>
                      <a:rPr lang="en-US" sz="160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latin typeface="Cambria Math" panose="02040503050406030204" pitchFamily="18" charset="0"/>
                        <a:ea typeface="Cambria Math" panose="02040503050406030204" pitchFamily="18" charset="0"/>
                        <a:cs typeface="Arial" panose="020B0604020202020204" pitchFamily="34" charset="0"/>
                      </a:rPr>
                      <m:t>baku</m:t>
                    </m:r>
                    <m:r>
                      <a:rPr lang="en-US" sz="1600">
                        <a:latin typeface="Cambria Math" panose="02040503050406030204" pitchFamily="18" charset="0"/>
                        <a:ea typeface="Cambria Math" panose="02040503050406030204" pitchFamily="18" charset="0"/>
                        <a:cs typeface="Arial" panose="020B0604020202020204" pitchFamily="34" charset="0"/>
                      </a:rPr>
                      <m:t> </m:t>
                    </m:r>
                    <m:r>
                      <a:rPr lang="en-US" sz="1600" i="1">
                        <a:latin typeface="Cambria Math" panose="02040503050406030204" pitchFamily="18" charset="0"/>
                        <a:ea typeface="Cambria Math" panose="02040503050406030204" pitchFamily="18" charset="0"/>
                        <a:cs typeface="Arial" panose="020B0604020202020204" pitchFamily="34" charset="0"/>
                      </a:rPr>
                      <m:t>𝑖</m:t>
                    </m:r>
                    <m:r>
                      <a:rPr lang="en-US" sz="160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latin typeface="Cambria Math" panose="02040503050406030204" pitchFamily="18" charset="0"/>
                        <a:ea typeface="Cambria Math" panose="02040503050406030204" pitchFamily="18" charset="0"/>
                        <a:cs typeface="Arial" panose="020B0604020202020204" pitchFamily="34" charset="0"/>
                      </a:rPr>
                      <m:t>pada</m:t>
                    </m:r>
                    <m:r>
                      <a:rPr lang="en-US" sz="160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latin typeface="Cambria Math" panose="02040503050406030204" pitchFamily="18" charset="0"/>
                        <a:ea typeface="Cambria Math" panose="02040503050406030204" pitchFamily="18" charset="0"/>
                        <a:cs typeface="Arial" panose="020B0604020202020204" pitchFamily="34" charset="0"/>
                      </a:rPr>
                      <m:t>periode</m:t>
                    </m:r>
                    <m:r>
                      <a:rPr lang="en-US" sz="1600">
                        <a:latin typeface="Cambria Math" panose="02040503050406030204" pitchFamily="18" charset="0"/>
                        <a:ea typeface="Cambria Math" panose="02040503050406030204" pitchFamily="18" charset="0"/>
                        <a:cs typeface="Arial" panose="020B0604020202020204" pitchFamily="34" charset="0"/>
                      </a:rPr>
                      <m:t> </m:t>
                    </m:r>
                    <m:r>
                      <a:rPr lang="en-US" sz="1600" i="1">
                        <a:latin typeface="Cambria Math" panose="02040503050406030204" pitchFamily="18" charset="0"/>
                        <a:ea typeface="Cambria Math" panose="02040503050406030204" pitchFamily="18" charset="0"/>
                        <a:cs typeface="Arial" panose="020B0604020202020204" pitchFamily="34" charset="0"/>
                      </a:rPr>
                      <m:t>𝑡</m:t>
                    </m:r>
                  </m:oMath>
                </a14:m>
                <a:endParaRPr lang="en-US" sz="1600" i="1" dirty="0">
                  <a:latin typeface="Cambria Math" panose="02040503050406030204" pitchFamily="18" charset="0"/>
                  <a:ea typeface="Cambria Math" panose="02040503050406030204" pitchFamily="18" charset="0"/>
                  <a:cs typeface="Arial" panose="020B0604020202020204" pitchFamily="34" charset="0"/>
                </a:endParaRPr>
              </a:p>
              <a:p>
                <a:r>
                  <a:rPr lang="en-US" sz="1600" b="0" dirty="0">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Arial" panose="020B0604020202020204" pitchFamily="34" charset="0"/>
                      </a:rPr>
                      <m:t>𝑜𝑟𝑑𝑒𝑟𝑖𝑛𝑔</m:t>
                    </m:r>
                    <m:r>
                      <a:rPr lang="en-US" sz="1600" b="0" i="1" smtClean="0">
                        <a:latin typeface="Cambria Math" panose="02040503050406030204" pitchFamily="18" charset="0"/>
                        <a:ea typeface="Cambria Math" panose="02040503050406030204" pitchFamily="18" charset="0"/>
                        <a:cs typeface="Arial" panose="020B0604020202020204" pitchFamily="34" charset="0"/>
                      </a:rPr>
                      <m:t> </m:t>
                    </m:r>
                    <m:r>
                      <a:rPr lang="en-US" sz="1600" b="0" i="1" smtClean="0">
                        <a:latin typeface="Cambria Math" panose="02040503050406030204" pitchFamily="18" charset="0"/>
                        <a:ea typeface="Cambria Math" panose="02040503050406030204" pitchFamily="18" charset="0"/>
                        <a:cs typeface="Arial" panose="020B0604020202020204" pitchFamily="34" charset="0"/>
                      </a:rPr>
                      <m:t>𝑐𝑜𝑠𝑡</m:t>
                    </m:r>
                    <m:r>
                      <a:rPr lang="en-US" sz="1600" b="0" i="0" smtClean="0">
                        <a:latin typeface="Cambria Math" panose="02040503050406030204" pitchFamily="18" charset="0"/>
                        <a:ea typeface="Cambria Math" panose="02040503050406030204" pitchFamily="18" charset="0"/>
                        <a:cs typeface="Arial" panose="020B0604020202020204" pitchFamily="34" charset="0"/>
                      </a:rPr>
                      <m:t> 1 </m:t>
                    </m:r>
                    <m:r>
                      <m:rPr>
                        <m:sty m:val="p"/>
                      </m:rPr>
                      <a:rPr lang="en-US" sz="1600" b="0" i="0" smtClean="0">
                        <a:latin typeface="Cambria Math" panose="02040503050406030204" pitchFamily="18" charset="0"/>
                        <a:ea typeface="Cambria Math" panose="02040503050406030204" pitchFamily="18" charset="0"/>
                        <a:cs typeface="Arial" panose="020B0604020202020204" pitchFamily="34" charset="0"/>
                      </a:rPr>
                      <m:t>kali</m:t>
                    </m:r>
                    <m:r>
                      <a:rPr lang="en-US" sz="16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ea typeface="Cambria Math" panose="02040503050406030204" pitchFamily="18" charset="0"/>
                        <a:cs typeface="Arial" panose="020B0604020202020204" pitchFamily="34" charset="0"/>
                      </a:rPr>
                      <m:t>pemesanan</m:t>
                    </m:r>
                    <m:r>
                      <a:rPr lang="en-US" sz="16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ea typeface="Cambria Math" panose="02040503050406030204" pitchFamily="18" charset="0"/>
                        <a:cs typeface="Arial" panose="020B0604020202020204" pitchFamily="34" charset="0"/>
                      </a:rPr>
                      <m:t>bahan</m:t>
                    </m:r>
                    <m:r>
                      <a:rPr lang="en-US" sz="16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b="0" i="0" smtClean="0">
                        <a:latin typeface="Cambria Math" panose="02040503050406030204" pitchFamily="18" charset="0"/>
                        <a:ea typeface="Cambria Math" panose="02040503050406030204" pitchFamily="18" charset="0"/>
                        <a:cs typeface="Arial" panose="020B0604020202020204" pitchFamily="34" charset="0"/>
                      </a:rPr>
                      <m:t>baku</m:t>
                    </m:r>
                    <m:r>
                      <a:rPr lang="en-US" sz="1600" b="0" i="0" smtClean="0">
                        <a:latin typeface="Cambria Math" panose="02040503050406030204" pitchFamily="18" charset="0"/>
                        <a:ea typeface="Cambria Math" panose="02040503050406030204" pitchFamily="18" charset="0"/>
                        <a:cs typeface="Arial" panose="020B0604020202020204" pitchFamily="34" charset="0"/>
                      </a:rPr>
                      <m:t> </m:t>
                    </m:r>
                    <m:r>
                      <a:rPr lang="en-US" sz="1600" b="0" i="1" smtClean="0">
                        <a:latin typeface="Cambria Math" panose="02040503050406030204" pitchFamily="18" charset="0"/>
                        <a:ea typeface="Cambria Math" panose="02040503050406030204" pitchFamily="18" charset="0"/>
                        <a:cs typeface="Arial" panose="020B0604020202020204" pitchFamily="34" charset="0"/>
                      </a:rPr>
                      <m:t>𝑖</m:t>
                    </m:r>
                    <m:r>
                      <a:rPr lang="en-US" sz="1600" b="0" i="0" smtClean="0">
                        <a:latin typeface="Cambria Math" panose="02040503050406030204" pitchFamily="18" charset="0"/>
                        <a:ea typeface="Cambria Math" panose="02040503050406030204" pitchFamily="18" charset="0"/>
                        <a:cs typeface="Arial" panose="020B0604020202020204" pitchFamily="34" charset="0"/>
                      </a:rPr>
                      <m:t> </m:t>
                    </m:r>
                  </m:oMath>
                </a14:m>
                <a:endParaRPr lang="en-US" sz="1600" b="0" i="0" dirty="0">
                  <a:latin typeface="Cambria Math" panose="02040503050406030204" pitchFamily="18" charset="0"/>
                  <a:ea typeface="Cambria Math" panose="02040503050406030204" pitchFamily="18" charset="0"/>
                  <a:cs typeface="Arial" panose="020B0604020202020204" pitchFamily="34" charset="0"/>
                </a:endParaRPr>
              </a:p>
              <a:p>
                <a:r>
                  <a:rPr lang="en-US" dirty="0">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r>
                      <m:rPr>
                        <m:sty m:val="p"/>
                      </m:rPr>
                      <a:rPr lang="en-US" sz="1600">
                        <a:latin typeface="Cambria Math" panose="02040503050406030204" pitchFamily="18" charset="0"/>
                        <a:ea typeface="Cambria Math" panose="02040503050406030204" pitchFamily="18" charset="0"/>
                      </a:rPr>
                      <m:t>harga</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satuan</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bahan</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baku</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i</m:t>
                    </m:r>
                  </m:oMath>
                </a14:m>
                <a:endParaRPr lang="en-US" sz="1600" b="0" i="0" dirty="0">
                  <a:latin typeface="Cambria Math" panose="02040503050406030204" pitchFamily="18" charset="0"/>
                  <a:ea typeface="Cambria Math" panose="02040503050406030204" pitchFamily="18" charset="0"/>
                  <a:cs typeface="Arial" panose="020B0604020202020204" pitchFamily="34" charset="0"/>
                </a:endParaRPr>
              </a:p>
              <a:p>
                <a:r>
                  <a:rPr lang="en-US" sz="1600" dirty="0">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Arial" panose="020B0604020202020204" pitchFamily="34" charset="0"/>
                      </a:rPr>
                      <m:t>h</m:t>
                    </m:r>
                    <m:r>
                      <a:rPr lang="en-US" sz="1600" b="0" i="1" dirty="0" smtClean="0">
                        <a:latin typeface="Cambria Math" panose="02040503050406030204" pitchFamily="18" charset="0"/>
                        <a:ea typeface="Cambria Math" panose="02040503050406030204" pitchFamily="18" charset="0"/>
                        <a:cs typeface="Arial" panose="020B0604020202020204" pitchFamily="34" charset="0"/>
                      </a:rPr>
                      <m:t>𝑜𝑙𝑑𝑖𝑛𝑔</m:t>
                    </m:r>
                    <m:r>
                      <a:rPr lang="en-US" sz="16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1600" b="0" i="1" dirty="0" smtClean="0">
                        <a:latin typeface="Cambria Math" panose="02040503050406030204" pitchFamily="18" charset="0"/>
                        <a:ea typeface="Cambria Math" panose="02040503050406030204" pitchFamily="18" charset="0"/>
                        <a:cs typeface="Arial" panose="020B0604020202020204" pitchFamily="34" charset="0"/>
                      </a:rPr>
                      <m:t>𝑐𝑜𝑠𝑡</m:t>
                    </m:r>
                    <m:r>
                      <a:rPr lang="en-US" sz="16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1600" b="0" i="0" dirty="0" smtClean="0">
                        <a:latin typeface="Cambria Math" panose="02040503050406030204" pitchFamily="18" charset="0"/>
                        <a:ea typeface="Cambria Math" panose="02040503050406030204" pitchFamily="18" charset="0"/>
                        <a:cs typeface="Arial" panose="020B0604020202020204" pitchFamily="34" charset="0"/>
                      </a:rPr>
                      <m:t>1 </m:t>
                    </m:r>
                    <m:r>
                      <m:rPr>
                        <m:sty m:val="p"/>
                      </m:rPr>
                      <a:rPr lang="en-US" sz="1600" b="0" i="0" dirty="0" smtClean="0">
                        <a:latin typeface="Cambria Math" panose="02040503050406030204" pitchFamily="18" charset="0"/>
                        <a:ea typeface="Cambria Math" panose="02040503050406030204" pitchFamily="18" charset="0"/>
                        <a:cs typeface="Arial" panose="020B0604020202020204" pitchFamily="34" charset="0"/>
                      </a:rPr>
                      <m:t>hari</m:t>
                    </m:r>
                    <m:r>
                      <a:rPr lang="en-US" sz="1600" b="0" i="0" dirty="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b="0" i="0" dirty="0" smtClean="0">
                        <a:latin typeface="Cambria Math" panose="02040503050406030204" pitchFamily="18" charset="0"/>
                        <a:ea typeface="Cambria Math" panose="02040503050406030204" pitchFamily="18" charset="0"/>
                        <a:cs typeface="Arial" panose="020B0604020202020204" pitchFamily="34" charset="0"/>
                      </a:rPr>
                      <m:t>per</m:t>
                    </m:r>
                    <m:r>
                      <a:rPr lang="en-US" sz="1600" b="0" i="0" dirty="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b="0" i="0" dirty="0" smtClean="0">
                        <a:latin typeface="Cambria Math" panose="02040503050406030204" pitchFamily="18" charset="0"/>
                        <a:ea typeface="Cambria Math" panose="02040503050406030204" pitchFamily="18" charset="0"/>
                        <a:cs typeface="Arial" panose="020B0604020202020204" pitchFamily="34" charset="0"/>
                      </a:rPr>
                      <m:t>unit</m:t>
                    </m:r>
                    <m:r>
                      <a:rPr lang="en-US" sz="1600" b="0" i="0" dirty="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b="0" i="0" dirty="0" smtClean="0">
                        <a:latin typeface="Cambria Math" panose="02040503050406030204" pitchFamily="18" charset="0"/>
                        <a:ea typeface="Cambria Math" panose="02040503050406030204" pitchFamily="18" charset="0"/>
                        <a:cs typeface="Arial" panose="020B0604020202020204" pitchFamily="34" charset="0"/>
                      </a:rPr>
                      <m:t>kg</m:t>
                    </m:r>
                    <m:r>
                      <a:rPr lang="en-US" sz="1600" b="0" i="1" dirty="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b="0" i="0" dirty="0" err="1" smtClean="0">
                        <a:latin typeface="Cambria Math" panose="02040503050406030204" pitchFamily="18" charset="0"/>
                        <a:ea typeface="Cambria Math" panose="02040503050406030204" pitchFamily="18" charset="0"/>
                        <a:cs typeface="Arial" panose="020B0604020202020204" pitchFamily="34" charset="0"/>
                      </a:rPr>
                      <m:t>bahan</m:t>
                    </m:r>
                    <m:r>
                      <a:rPr lang="en-US" sz="1600" b="0" i="0" dirty="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b="0" i="0" dirty="0" err="1" smtClean="0">
                        <a:latin typeface="Cambria Math" panose="02040503050406030204" pitchFamily="18" charset="0"/>
                        <a:ea typeface="Cambria Math" panose="02040503050406030204" pitchFamily="18" charset="0"/>
                        <a:cs typeface="Arial" panose="020B0604020202020204" pitchFamily="34" charset="0"/>
                      </a:rPr>
                      <m:t>baku</m:t>
                    </m:r>
                    <m:r>
                      <a:rPr lang="en-US" sz="1600" b="0" i="1" dirty="0" smtClean="0">
                        <a:latin typeface="Cambria Math" panose="02040503050406030204" pitchFamily="18" charset="0"/>
                        <a:ea typeface="Cambria Math" panose="02040503050406030204" pitchFamily="18" charset="0"/>
                        <a:cs typeface="Arial" panose="020B0604020202020204" pitchFamily="34" charset="0"/>
                      </a:rPr>
                      <m:t> </m:t>
                    </m:r>
                    <m:r>
                      <a:rPr lang="en-US" sz="1600" i="1">
                        <a:latin typeface="Cambria Math" panose="02040503050406030204" pitchFamily="18" charset="0"/>
                        <a:ea typeface="Cambria Math" panose="02040503050406030204" pitchFamily="18" charset="0"/>
                        <a:cs typeface="Arial" panose="020B0604020202020204" pitchFamily="34" charset="0"/>
                      </a:rPr>
                      <m:t>𝑖</m:t>
                    </m:r>
                  </m:oMath>
                </a14:m>
                <a:endParaRPr lang="en-US" sz="1600" b="0" i="0" dirty="0">
                  <a:latin typeface="Cambria Math" panose="02040503050406030204" pitchFamily="18" charset="0"/>
                  <a:ea typeface="Cambria Math" panose="02040503050406030204" pitchFamily="18" charset="0"/>
                  <a:cs typeface="Arial" panose="020B0604020202020204" pitchFamily="34" charset="0"/>
                </a:endParaRPr>
              </a:p>
              <a:p>
                <a:r>
                  <a:rPr lang="en-US" sz="1600" b="0" i="1" dirty="0">
                    <a:latin typeface="Cambria Math" panose="02040503050406030204" pitchFamily="18" charset="0"/>
                    <a:ea typeface="Cambria Math" panose="02040503050406030204" pitchFamily="18" charset="0"/>
                    <a:cs typeface="Arial" panose="020B0604020202020204" pitchFamily="34" charset="0"/>
                  </a:rPr>
                  <a:t>= </a:t>
                </a:r>
                <a:r>
                  <a:rPr lang="en-US" sz="1600" i="1" dirty="0">
                    <a:latin typeface="Cambria Math" panose="02040503050406030204" pitchFamily="18" charset="0"/>
                    <a:ea typeface="Cambria Math" panose="02040503050406030204" pitchFamily="18" charset="0"/>
                    <a:cs typeface="Arial" panose="020B0604020202020204" pitchFamily="34" charset="0"/>
                  </a:rPr>
                  <a:t>lead time </a:t>
                </a:r>
                <a:r>
                  <a:rPr lang="en-US" sz="1600" b="0" dirty="0" err="1">
                    <a:latin typeface="Cambria Math" panose="02040503050406030204" pitchFamily="18" charset="0"/>
                    <a:ea typeface="Cambria Math" panose="02040503050406030204" pitchFamily="18" charset="0"/>
                    <a:cs typeface="Arial" panose="020B0604020202020204" pitchFamily="34" charset="0"/>
                  </a:rPr>
                  <a:t>bahan</a:t>
                </a:r>
                <a:r>
                  <a:rPr lang="en-US" sz="1600" b="0" dirty="0">
                    <a:latin typeface="Cambria Math" panose="02040503050406030204" pitchFamily="18" charset="0"/>
                    <a:ea typeface="Cambria Math" panose="02040503050406030204" pitchFamily="18" charset="0"/>
                    <a:cs typeface="Arial" panose="020B0604020202020204" pitchFamily="34" charset="0"/>
                  </a:rPr>
                  <a:t> </a:t>
                </a:r>
                <a:r>
                  <a:rPr lang="en-US" sz="1600" b="0" dirty="0" err="1">
                    <a:latin typeface="Cambria Math" panose="02040503050406030204" pitchFamily="18" charset="0"/>
                    <a:ea typeface="Cambria Math" panose="02040503050406030204" pitchFamily="18" charset="0"/>
                    <a:cs typeface="Arial" panose="020B0604020202020204" pitchFamily="34" charset="0"/>
                  </a:rPr>
                  <a:t>baku</a:t>
                </a:r>
                <a:r>
                  <a:rPr lang="en-US" sz="1600" b="0" dirty="0">
                    <a:latin typeface="Cambria Math" panose="02040503050406030204" pitchFamily="18" charset="0"/>
                    <a:ea typeface="Cambria Math" panose="02040503050406030204" pitchFamily="18" charset="0"/>
                    <a:cs typeface="Arial" panose="020B0604020202020204" pitchFamily="34" charset="0"/>
                  </a:rPr>
                  <a:t> </a:t>
                </a:r>
                <a:r>
                  <a:rPr lang="en-US" sz="1600" b="0" i="1" dirty="0" err="1">
                    <a:latin typeface="Cambria Math" panose="02040503050406030204" pitchFamily="18" charset="0"/>
                    <a:ea typeface="Cambria Math" panose="02040503050406030204" pitchFamily="18" charset="0"/>
                    <a:cs typeface="Arial" panose="020B0604020202020204" pitchFamily="34" charset="0"/>
                  </a:rPr>
                  <a:t>i</a:t>
                </a:r>
                <a:endParaRPr lang="en-US" sz="1600" b="0" i="1" dirty="0">
                  <a:latin typeface="Cambria Math" panose="02040503050406030204" pitchFamily="18" charset="0"/>
                  <a:ea typeface="Cambria Math" panose="02040503050406030204" pitchFamily="18" charset="0"/>
                  <a:cs typeface="Arial" panose="020B0604020202020204" pitchFamily="34" charset="0"/>
                </a:endParaRPr>
              </a:p>
              <a:p>
                <a:r>
                  <a:rPr lang="en-US" sz="1600" dirty="0">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r>
                      <a:rPr lang="en-US" sz="1600" i="1">
                        <a:latin typeface="Cambria Math" panose="02040503050406030204" pitchFamily="18" charset="0"/>
                        <a:ea typeface="Cambria Math" panose="02040503050406030204" pitchFamily="18" charset="0"/>
                        <a:cs typeface="Arial" panose="020B0604020202020204" pitchFamily="34" charset="0"/>
                      </a:rPr>
                      <m:t>𝑠𝑎𝑓𝑒𝑡𝑦</m:t>
                    </m:r>
                    <m:r>
                      <a:rPr lang="en-US" sz="1600" i="1">
                        <a:latin typeface="Cambria Math" panose="02040503050406030204" pitchFamily="18" charset="0"/>
                        <a:ea typeface="Cambria Math" panose="02040503050406030204" pitchFamily="18" charset="0"/>
                        <a:cs typeface="Arial" panose="020B0604020202020204" pitchFamily="34" charset="0"/>
                      </a:rPr>
                      <m:t> </m:t>
                    </m:r>
                    <m:r>
                      <a:rPr lang="en-US" sz="1600" i="1">
                        <a:latin typeface="Cambria Math" panose="02040503050406030204" pitchFamily="18" charset="0"/>
                        <a:ea typeface="Cambria Math" panose="02040503050406030204" pitchFamily="18" charset="0"/>
                        <a:cs typeface="Arial" panose="020B0604020202020204" pitchFamily="34" charset="0"/>
                      </a:rPr>
                      <m:t>𝑠𝑡𝑜𝑐𝑘</m:t>
                    </m:r>
                    <m:r>
                      <a:rPr lang="en-US" sz="16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latin typeface="Cambria Math" panose="02040503050406030204" pitchFamily="18" charset="0"/>
                        <a:ea typeface="Cambria Math" panose="02040503050406030204" pitchFamily="18" charset="0"/>
                        <a:cs typeface="Arial" panose="020B0604020202020204" pitchFamily="34" charset="0"/>
                      </a:rPr>
                      <m:t>bahan</m:t>
                    </m:r>
                    <m:r>
                      <a:rPr lang="en-US" sz="160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latin typeface="Cambria Math" panose="02040503050406030204" pitchFamily="18" charset="0"/>
                        <a:ea typeface="Cambria Math" panose="02040503050406030204" pitchFamily="18" charset="0"/>
                        <a:cs typeface="Arial" panose="020B0604020202020204" pitchFamily="34" charset="0"/>
                      </a:rPr>
                      <m:t>baku</m:t>
                    </m:r>
                    <m:r>
                      <a:rPr lang="en-US" sz="1600" i="1">
                        <a:latin typeface="Cambria Math" panose="02040503050406030204" pitchFamily="18" charset="0"/>
                        <a:ea typeface="Cambria Math" panose="02040503050406030204" pitchFamily="18" charset="0"/>
                        <a:cs typeface="Arial" panose="020B0604020202020204" pitchFamily="34" charset="0"/>
                      </a:rPr>
                      <m:t> </m:t>
                    </m:r>
                    <m:r>
                      <a:rPr lang="en-US" sz="1600" i="1">
                        <a:latin typeface="Cambria Math" panose="02040503050406030204" pitchFamily="18" charset="0"/>
                        <a:ea typeface="Cambria Math" panose="02040503050406030204" pitchFamily="18" charset="0"/>
                        <a:cs typeface="Arial" panose="020B0604020202020204" pitchFamily="34" charset="0"/>
                      </a:rPr>
                      <m:t>𝑖</m:t>
                    </m:r>
                    <m:r>
                      <a:rPr lang="en-US" sz="1600" i="1">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latin typeface="Cambria Math" panose="02040503050406030204" pitchFamily="18" charset="0"/>
                        <a:ea typeface="Cambria Math" panose="02040503050406030204" pitchFamily="18" charset="0"/>
                        <a:cs typeface="Arial" panose="020B0604020202020204" pitchFamily="34" charset="0"/>
                      </a:rPr>
                      <m:t>pada</m:t>
                    </m:r>
                    <m:r>
                      <a:rPr lang="en-US" sz="1600">
                        <a:latin typeface="Cambria Math" panose="02040503050406030204" pitchFamily="18" charset="0"/>
                        <a:ea typeface="Cambria Math" panose="02040503050406030204" pitchFamily="18" charset="0"/>
                        <a:cs typeface="Arial" panose="020B0604020202020204" pitchFamily="34" charset="0"/>
                      </a:rPr>
                      <m:t> </m:t>
                    </m:r>
                    <m:r>
                      <m:rPr>
                        <m:sty m:val="p"/>
                      </m:rPr>
                      <a:rPr lang="en-US" sz="1600">
                        <a:latin typeface="Cambria Math" panose="02040503050406030204" pitchFamily="18" charset="0"/>
                        <a:ea typeface="Cambria Math" panose="02040503050406030204" pitchFamily="18" charset="0"/>
                        <a:cs typeface="Arial" panose="020B0604020202020204" pitchFamily="34" charset="0"/>
                      </a:rPr>
                      <m:t>periode</m:t>
                    </m:r>
                    <m:r>
                      <a:rPr lang="en-US" sz="1600" i="1">
                        <a:latin typeface="Cambria Math" panose="02040503050406030204" pitchFamily="18" charset="0"/>
                        <a:ea typeface="Cambria Math" panose="02040503050406030204" pitchFamily="18" charset="0"/>
                        <a:cs typeface="Arial" panose="020B0604020202020204" pitchFamily="34" charset="0"/>
                      </a:rPr>
                      <m:t> </m:t>
                    </m:r>
                    <m:r>
                      <a:rPr lang="en-US" sz="1600" i="1">
                        <a:latin typeface="Cambria Math" panose="02040503050406030204" pitchFamily="18" charset="0"/>
                        <a:ea typeface="Cambria Math" panose="02040503050406030204" pitchFamily="18" charset="0"/>
                        <a:cs typeface="Arial" panose="020B0604020202020204" pitchFamily="34" charset="0"/>
                      </a:rPr>
                      <m:t>𝑡</m:t>
                    </m:r>
                  </m:oMath>
                </a14:m>
                <a:endParaRPr lang="en-US" sz="1600" b="0" dirty="0">
                  <a:latin typeface="Cambria Math" panose="02040503050406030204" pitchFamily="18" charset="0"/>
                  <a:ea typeface="Cambria Math" panose="02040503050406030204" pitchFamily="18" charset="0"/>
                  <a:cs typeface="Arial" panose="020B0604020202020204" pitchFamily="34" charset="0"/>
                </a:endParaRPr>
              </a:p>
              <a:p>
                <a:r>
                  <a:rPr lang="en-US" sz="1600" dirty="0">
                    <a:latin typeface="Cambria Math" panose="02040503050406030204" pitchFamily="18" charset="0"/>
                    <a:ea typeface="Cambria Math" panose="02040503050406030204" pitchFamily="18" charset="0"/>
                    <a:cs typeface="Arial" panose="020B0604020202020204" pitchFamily="34" charset="0"/>
                  </a:rPr>
                  <a:t>= </a:t>
                </a:r>
                <a:r>
                  <a:rPr lang="en-US" sz="1600" dirty="0" err="1">
                    <a:latin typeface="Cambria Math" panose="02040503050406030204" pitchFamily="18" charset="0"/>
                    <a:ea typeface="Cambria Math" panose="02040503050406030204" pitchFamily="18" charset="0"/>
                    <a:cs typeface="Arial" panose="020B0604020202020204" pitchFamily="34" charset="0"/>
                  </a:rPr>
                  <a:t>kapasitas</a:t>
                </a:r>
                <a:r>
                  <a:rPr lang="en-US" sz="1600" dirty="0">
                    <a:latin typeface="Cambria Math" panose="02040503050406030204" pitchFamily="18" charset="0"/>
                    <a:ea typeface="Cambria Math" panose="02040503050406030204" pitchFamily="18" charset="0"/>
                    <a:cs typeface="Arial" panose="020B0604020202020204" pitchFamily="34" charset="0"/>
                  </a:rPr>
                  <a:t> </a:t>
                </a:r>
                <a:r>
                  <a:rPr lang="en-US" sz="1600" dirty="0" err="1">
                    <a:latin typeface="Cambria Math" panose="02040503050406030204" pitchFamily="18" charset="0"/>
                    <a:ea typeface="Cambria Math" panose="02040503050406030204" pitchFamily="18" charset="0"/>
                    <a:cs typeface="Arial" panose="020B0604020202020204" pitchFamily="34" charset="0"/>
                  </a:rPr>
                  <a:t>gudang</a:t>
                </a:r>
                <a:r>
                  <a:rPr lang="en-US" sz="1600" dirty="0">
                    <a:latin typeface="Cambria Math" panose="02040503050406030204" pitchFamily="18" charset="0"/>
                    <a:ea typeface="Cambria Math" panose="02040503050406030204" pitchFamily="18" charset="0"/>
                    <a:cs typeface="Arial" panose="020B0604020202020204" pitchFamily="34" charset="0"/>
                  </a:rPr>
                  <a:t> </a:t>
                </a:r>
                <a:r>
                  <a:rPr lang="en-US" sz="1600" dirty="0" err="1">
                    <a:latin typeface="Cambria Math" panose="02040503050406030204" pitchFamily="18" charset="0"/>
                    <a:ea typeface="Cambria Math" panose="02040503050406030204" pitchFamily="18" charset="0"/>
                    <a:cs typeface="Arial" panose="020B0604020202020204" pitchFamily="34" charset="0"/>
                  </a:rPr>
                  <a:t>bahan</a:t>
                </a:r>
                <a:r>
                  <a:rPr lang="en-US" sz="1600" dirty="0">
                    <a:latin typeface="Cambria Math" panose="02040503050406030204" pitchFamily="18" charset="0"/>
                    <a:ea typeface="Cambria Math" panose="02040503050406030204" pitchFamily="18" charset="0"/>
                    <a:cs typeface="Arial" panose="020B0604020202020204" pitchFamily="34" charset="0"/>
                  </a:rPr>
                  <a:t> </a:t>
                </a:r>
                <a:r>
                  <a:rPr lang="en-US" sz="1600" dirty="0" err="1">
                    <a:latin typeface="Cambria Math" panose="02040503050406030204" pitchFamily="18" charset="0"/>
                    <a:ea typeface="Cambria Math" panose="02040503050406030204" pitchFamily="18" charset="0"/>
                    <a:cs typeface="Arial" panose="020B0604020202020204" pitchFamily="34" charset="0"/>
                  </a:rPr>
                  <a:t>baku</a:t>
                </a:r>
                <a:r>
                  <a:rPr lang="en-US" sz="1600" dirty="0">
                    <a:latin typeface="Cambria Math" panose="02040503050406030204" pitchFamily="18" charset="0"/>
                    <a:ea typeface="Cambria Math" panose="02040503050406030204" pitchFamily="18" charset="0"/>
                    <a:cs typeface="Arial" panose="020B0604020202020204" pitchFamily="34" charset="0"/>
                  </a:rPr>
                  <a:t> </a:t>
                </a:r>
                <a:r>
                  <a:rPr lang="en-US" sz="1600" i="1" dirty="0" err="1">
                    <a:latin typeface="Cambria Math" panose="02040503050406030204" pitchFamily="18" charset="0"/>
                    <a:ea typeface="Cambria Math" panose="02040503050406030204" pitchFamily="18" charset="0"/>
                    <a:cs typeface="Arial" panose="020B0604020202020204" pitchFamily="34" charset="0"/>
                  </a:rPr>
                  <a:t>i</a:t>
                </a:r>
                <a:endParaRPr lang="en-US" sz="1600" dirty="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42CD5785-8930-8DEE-0F8C-67F6C10717E5}"/>
                  </a:ext>
                </a:extLst>
              </p:cNvPr>
              <p:cNvSpPr txBox="1">
                <a:spLocks noRot="1" noChangeAspect="1" noMove="1" noResize="1" noEditPoints="1" noAdjustHandles="1" noChangeArrowheads="1" noChangeShapeType="1" noTextEdit="1"/>
              </p:cNvSpPr>
              <p:nvPr/>
            </p:nvSpPr>
            <p:spPr>
              <a:xfrm>
                <a:off x="1276496" y="4111802"/>
                <a:ext cx="4662821" cy="1846659"/>
              </a:xfrm>
              <a:prstGeom prst="rect">
                <a:avLst/>
              </a:prstGeom>
              <a:blipFill>
                <a:blip r:embed="rId6"/>
                <a:stretch>
                  <a:fillRect l="-1046" t="-1325" b="-3311"/>
                </a:stretch>
              </a:blipFill>
            </p:spPr>
            <p:txBody>
              <a:bodyPr/>
              <a:lstStyle/>
              <a:p>
                <a:r>
                  <a:rPr lang="en-ID">
                    <a:noFill/>
                  </a:rPr>
                  <a:t> </a:t>
                </a:r>
              </a:p>
            </p:txBody>
          </p:sp>
        </mc:Fallback>
      </mc:AlternateContent>
    </p:spTree>
    <p:extLst>
      <p:ext uri="{BB962C8B-B14F-4D97-AF65-F5344CB8AC3E}">
        <p14:creationId xmlns:p14="http://schemas.microsoft.com/office/powerpoint/2010/main" val="41503343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P spid="15" grpId="0" animBg="1"/>
      <p:bldP spid="17" grpId="0" animBg="1"/>
      <p:bldP spid="21" grpId="0" animBg="1"/>
      <p:bldP spid="4" grpId="0"/>
      <p:bldP spid="18" grpId="0" animBg="1"/>
      <p:bldP spid="20" grpId="0"/>
      <p:bldP spid="23" grpId="0"/>
      <p:bldP spid="27" grpId="0"/>
      <p:bldP spid="29"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Pengolahan</a:t>
            </a:r>
            <a:r>
              <a:rPr lang="en-US" b="1" dirty="0">
                <a:solidFill>
                  <a:schemeClr val="tx1"/>
                </a:solidFill>
                <a:latin typeface="Book Antiqua" panose="02040602050305030304" pitchFamily="18" charset="0"/>
              </a:rPr>
              <a:t> Data</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Fungsi tujuan dan fungsi kendala (</a:t>
            </a:r>
            <a:r>
              <a:rPr lang="sv-SE" sz="1600" i="1" dirty="0">
                <a:latin typeface="Arial" panose="020B0604020202020204" pitchFamily="34" charset="0"/>
                <a:cs typeface="Arial" panose="020B0604020202020204" pitchFamily="34" charset="0"/>
              </a:rPr>
              <a:t>constraint</a:t>
            </a:r>
            <a:r>
              <a:rPr lang="sv-SE" sz="1600" dirty="0">
                <a:latin typeface="Arial" panose="020B0604020202020204" pitchFamily="34" charset="0"/>
                <a:cs typeface="Arial" panose="020B0604020202020204" pitchFamily="34" charset="0"/>
              </a:rPr>
              <a:t>) dalam pengembangan model matematika dan model </a:t>
            </a:r>
            <a:r>
              <a:rPr lang="sv-SE" sz="1600" i="1" dirty="0">
                <a:latin typeface="Arial" panose="020B0604020202020204" pitchFamily="34" charset="0"/>
                <a:cs typeface="Arial" panose="020B0604020202020204" pitchFamily="34" charset="0"/>
              </a:rPr>
              <a:t>Python</a:t>
            </a:r>
            <a:r>
              <a:rPr lang="sv-SE" sz="1600" dirty="0">
                <a:latin typeface="Arial" panose="020B0604020202020204" pitchFamily="34" charset="0"/>
                <a:cs typeface="Arial" panose="020B0604020202020204" pitchFamily="34" charset="0"/>
              </a:rPr>
              <a:t> </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8</a:t>
            </a:r>
            <a:endParaRPr lang="en-ID" sz="1600" b="1" dirty="0">
              <a:solidFill>
                <a:srgbClr val="002060"/>
              </a:solidFill>
              <a:latin typeface="Arial" panose="020B0604020202020204" pitchFamily="34" charset="0"/>
              <a:cs typeface="Arial" panose="020B0604020202020204" pitchFamily="34" charset="0"/>
            </a:endParaRPr>
          </a:p>
        </p:txBody>
      </p:sp>
      <p:grpSp>
        <p:nvGrpSpPr>
          <p:cNvPr id="56" name="Group 55">
            <a:extLst>
              <a:ext uri="{FF2B5EF4-FFF2-40B4-BE49-F238E27FC236}">
                <a16:creationId xmlns:a16="http://schemas.microsoft.com/office/drawing/2014/main" id="{9D2EEF16-5FAE-7889-067A-24658DF0952D}"/>
              </a:ext>
            </a:extLst>
          </p:cNvPr>
          <p:cNvGrpSpPr/>
          <p:nvPr/>
        </p:nvGrpSpPr>
        <p:grpSpPr>
          <a:xfrm>
            <a:off x="288134" y="4269295"/>
            <a:ext cx="4216238" cy="395187"/>
            <a:chOff x="422028" y="3710970"/>
            <a:chExt cx="4216238" cy="395187"/>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36E7F03-CB72-E72C-7936-A110526F7CC0}"/>
                    </a:ext>
                  </a:extLst>
                </p:cNvPr>
                <p:cNvSpPr txBox="1"/>
                <p:nvPr/>
              </p:nvSpPr>
              <p:spPr>
                <a:xfrm>
                  <a:off x="422028" y="3710970"/>
                  <a:ext cx="3320958" cy="362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𝑋</m:t>
                            </m:r>
                          </m:e>
                          <m:sub>
                            <m:r>
                              <a:rPr lang="en-US" sz="1600" b="0" i="1" smtClean="0">
                                <a:latin typeface="Cambria Math" panose="02040503050406030204" pitchFamily="18" charset="0"/>
                                <a:cs typeface="Arial" panose="020B0604020202020204" pitchFamily="34" charset="0"/>
                              </a:rPr>
                              <m:t>𝑖𝑡</m:t>
                            </m:r>
                            <m:r>
                              <a:rPr lang="en-US" sz="1600" b="0" i="1" smtClean="0">
                                <a:latin typeface="Cambria Math" panose="02040503050406030204" pitchFamily="18" charset="0"/>
                                <a:cs typeface="Arial" panose="020B0604020202020204" pitchFamily="34" charset="0"/>
                              </a:rPr>
                              <m:t> </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𝑋</m:t>
                            </m:r>
                          </m:e>
                          <m:sub>
                            <m:r>
                              <a:rPr lang="en-US" sz="1600" b="0" i="1" smtClean="0">
                                <a:latin typeface="Cambria Math" panose="02040503050406030204" pitchFamily="18" charset="0"/>
                                <a:cs typeface="Arial" panose="020B0604020202020204" pitchFamily="34" charset="0"/>
                              </a:rPr>
                              <m:t>𝑖</m:t>
                            </m:r>
                            <m:r>
                              <a:rPr lang="en-US" sz="1600" b="0" i="1" smtClean="0">
                                <a:latin typeface="Cambria Math" panose="02040503050406030204" pitchFamily="18" charset="0"/>
                                <a:cs typeface="Arial" panose="020B0604020202020204" pitchFamily="34" charset="0"/>
                              </a:rPr>
                              <m:t>(</m:t>
                            </m:r>
                            <m:r>
                              <a:rPr lang="en-US" sz="1600" b="0" i="1" smtClean="0">
                                <a:latin typeface="Cambria Math" panose="02040503050406030204" pitchFamily="18" charset="0"/>
                                <a:cs typeface="Arial" panose="020B0604020202020204" pitchFamily="34" charset="0"/>
                              </a:rPr>
                              <m:t>𝑡</m:t>
                            </m:r>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𝑄</m:t>
                            </m:r>
                          </m:e>
                          <m:sub>
                            <m:r>
                              <a:rPr lang="en-US" sz="1600" i="1">
                                <a:latin typeface="Cambria Math" panose="02040503050406030204" pitchFamily="18" charset="0"/>
                                <a:cs typeface="Arial" panose="020B0604020202020204" pitchFamily="34" charset="0"/>
                              </a:rPr>
                              <m:t>𝑖</m:t>
                            </m:r>
                            <m:r>
                              <a:rPr lang="en-US" sz="1600" b="0" i="1" smtClean="0">
                                <a:latin typeface="Cambria Math" panose="02040503050406030204" pitchFamily="18" charset="0"/>
                                <a:cs typeface="Arial" panose="020B0604020202020204" pitchFamily="34" charset="0"/>
                              </a:rPr>
                              <m:t>(</m:t>
                            </m:r>
                            <m:r>
                              <a:rPr lang="en-US" sz="1600" i="1">
                                <a:latin typeface="Cambria Math" panose="02040503050406030204" pitchFamily="18" charset="0"/>
                                <a:cs typeface="Arial" panose="020B0604020202020204" pitchFamily="34" charset="0"/>
                              </a:rPr>
                              <m:t>𝑡</m:t>
                            </m:r>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 </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𝐷</m:t>
                            </m:r>
                          </m:e>
                          <m:sub>
                            <m:r>
                              <a:rPr lang="en-US" sz="1600" b="0" i="1" smtClean="0">
                                <a:latin typeface="Cambria Math" panose="02040503050406030204" pitchFamily="18" charset="0"/>
                                <a:cs typeface="Arial" panose="020B0604020202020204" pitchFamily="34" charset="0"/>
                              </a:rPr>
                              <m:t>𝑖</m:t>
                            </m:r>
                            <m:r>
                              <a:rPr lang="en-US" sz="1600" b="0" i="1" smtClean="0">
                                <a:latin typeface="Cambria Math" panose="02040503050406030204" pitchFamily="18" charset="0"/>
                                <a:cs typeface="Arial" panose="020B0604020202020204" pitchFamily="34" charset="0"/>
                              </a:rPr>
                              <m:t>(</m:t>
                            </m:r>
                            <m:r>
                              <a:rPr lang="en-US" sz="1600" b="0" i="1" smtClean="0">
                                <a:latin typeface="Cambria Math" panose="02040503050406030204" pitchFamily="18" charset="0"/>
                                <a:cs typeface="Arial" panose="020B0604020202020204" pitchFamily="34" charset="0"/>
                              </a:rPr>
                              <m:t>𝑡</m:t>
                            </m:r>
                            <m:r>
                              <a:rPr lang="en-US" sz="1600" b="0" i="1" smtClean="0">
                                <a:latin typeface="Cambria Math" panose="02040503050406030204" pitchFamily="18" charset="0"/>
                                <a:cs typeface="Arial" panose="020B0604020202020204" pitchFamily="34" charset="0"/>
                              </a:rPr>
                              <m:t>−1)</m:t>
                            </m:r>
                          </m:sub>
                        </m:sSub>
                      </m:oMath>
                    </m:oMathPara>
                  </a14:m>
                  <a:endParaRPr lang="en-ID" dirty="0"/>
                </a:p>
              </p:txBody>
            </p:sp>
          </mc:Choice>
          <mc:Fallback xmlns="">
            <p:sp>
              <p:nvSpPr>
                <p:cNvPr id="17" name="TextBox 16">
                  <a:extLst>
                    <a:ext uri="{FF2B5EF4-FFF2-40B4-BE49-F238E27FC236}">
                      <a16:creationId xmlns:a16="http://schemas.microsoft.com/office/drawing/2014/main" id="{236E7F03-CB72-E72C-7936-A110526F7CC0}"/>
                    </a:ext>
                  </a:extLst>
                </p:cNvPr>
                <p:cNvSpPr txBox="1">
                  <a:spLocks noRot="1" noChangeAspect="1" noMove="1" noResize="1" noEditPoints="1" noAdjustHandles="1" noChangeArrowheads="1" noChangeShapeType="1" noTextEdit="1"/>
                </p:cNvSpPr>
                <p:nvPr/>
              </p:nvSpPr>
              <p:spPr>
                <a:xfrm>
                  <a:off x="422028" y="3710970"/>
                  <a:ext cx="3320958" cy="362663"/>
                </a:xfrm>
                <a:prstGeom prst="rect">
                  <a:avLst/>
                </a:prstGeom>
                <a:blipFill>
                  <a:blip r:embed="rId4"/>
                  <a:stretch>
                    <a:fillRect b="-5000"/>
                  </a:stretch>
                </a:blipFill>
              </p:spPr>
              <p:txBody>
                <a:bodyPr/>
                <a:lstStyle/>
                <a:p>
                  <a:r>
                    <a:rPr lang="en-ID">
                      <a:noFill/>
                    </a:rPr>
                    <a:t> </a:t>
                  </a:r>
                </a:p>
              </p:txBody>
            </p:sp>
          </mc:Fallback>
        </mc:AlternateContent>
        <p:sp>
          <p:nvSpPr>
            <p:cNvPr id="4" name="TextBox 3">
              <a:extLst>
                <a:ext uri="{FF2B5EF4-FFF2-40B4-BE49-F238E27FC236}">
                  <a16:creationId xmlns:a16="http://schemas.microsoft.com/office/drawing/2014/main" id="{72DDAF40-7C39-45F7-04B1-B96561094B74}"/>
                </a:ext>
              </a:extLst>
            </p:cNvPr>
            <p:cNvSpPr txBox="1"/>
            <p:nvPr/>
          </p:nvSpPr>
          <p:spPr>
            <a:xfrm>
              <a:off x="4162350" y="3724642"/>
              <a:ext cx="475916" cy="338554"/>
            </a:xfrm>
            <a:prstGeom prst="rect">
              <a:avLst/>
            </a:prstGeom>
            <a:noFill/>
          </p:spPr>
          <p:txBody>
            <a:bodyPr wrap="square">
              <a:spAutoFit/>
            </a:bodyPr>
            <a:lstStyle/>
            <a:p>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a:t>
              </a:r>
              <a:endParaRPr lang="en-ID" sz="1600" dirty="0">
                <a:ln w="0"/>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0F5D433-B0D7-5C79-3243-B5B8CDFDF7B1}"/>
                    </a:ext>
                  </a:extLst>
                </p:cNvPr>
                <p:cNvSpPr txBox="1"/>
                <p:nvPr/>
              </p:nvSpPr>
              <p:spPr>
                <a:xfrm>
                  <a:off x="3598501" y="3724642"/>
                  <a:ext cx="563849"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 ∀</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sub>
                        </m:sSub>
                      </m:oMath>
                    </m:oMathPara>
                  </a14:m>
                  <a:endParaRPr lang="en-ID" dirty="0"/>
                </a:p>
              </p:txBody>
            </p:sp>
          </mc:Choice>
          <mc:Fallback xmlns="">
            <p:sp>
              <p:nvSpPr>
                <p:cNvPr id="43" name="TextBox 42">
                  <a:extLst>
                    <a:ext uri="{FF2B5EF4-FFF2-40B4-BE49-F238E27FC236}">
                      <a16:creationId xmlns:a16="http://schemas.microsoft.com/office/drawing/2014/main" id="{B0F5D433-B0D7-5C79-3243-B5B8CDFDF7B1}"/>
                    </a:ext>
                  </a:extLst>
                </p:cNvPr>
                <p:cNvSpPr txBox="1">
                  <a:spLocks noRot="1" noChangeAspect="1" noMove="1" noResize="1" noEditPoints="1" noAdjustHandles="1" noChangeArrowheads="1" noChangeShapeType="1" noTextEdit="1"/>
                </p:cNvSpPr>
                <p:nvPr/>
              </p:nvSpPr>
              <p:spPr>
                <a:xfrm>
                  <a:off x="3598501" y="3724642"/>
                  <a:ext cx="563849" cy="381515"/>
                </a:xfrm>
                <a:prstGeom prst="rect">
                  <a:avLst/>
                </a:prstGeom>
                <a:blipFill>
                  <a:blip r:embed="rId5"/>
                  <a:stretch>
                    <a:fillRect r="-15054"/>
                  </a:stretch>
                </a:blipFill>
              </p:spPr>
              <p:txBody>
                <a:bodyPr/>
                <a:lstStyle/>
                <a:p>
                  <a:r>
                    <a:rPr lang="en-ID">
                      <a:noFill/>
                    </a:rPr>
                    <a:t> </a:t>
                  </a:r>
                </a:p>
              </p:txBody>
            </p:sp>
          </mc:Fallback>
        </mc:AlternateContent>
      </p:grpSp>
      <p:grpSp>
        <p:nvGrpSpPr>
          <p:cNvPr id="52" name="Group 51">
            <a:extLst>
              <a:ext uri="{FF2B5EF4-FFF2-40B4-BE49-F238E27FC236}">
                <a16:creationId xmlns:a16="http://schemas.microsoft.com/office/drawing/2014/main" id="{3169305D-D028-FEC8-EBC3-D5C33300D128}"/>
              </a:ext>
            </a:extLst>
          </p:cNvPr>
          <p:cNvGrpSpPr/>
          <p:nvPr/>
        </p:nvGrpSpPr>
        <p:grpSpPr>
          <a:xfrm>
            <a:off x="117062" y="1785212"/>
            <a:ext cx="6221857" cy="1147880"/>
            <a:chOff x="4997486" y="1840791"/>
            <a:chExt cx="8124228" cy="114788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BB64255-2F6D-EFCE-90A6-FA01C339FFF5}"/>
                    </a:ext>
                  </a:extLst>
                </p:cNvPr>
                <p:cNvSpPr txBox="1"/>
                <p:nvPr/>
              </p:nvSpPr>
              <p:spPr>
                <a:xfrm>
                  <a:off x="5444242" y="1840791"/>
                  <a:ext cx="7677472" cy="7847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Arial" panose="020B0604020202020204" pitchFamily="34" charset="0"/>
                          </a:rPr>
                          <m:t>𝑀𝑖𝑛</m:t>
                        </m:r>
                        <m:r>
                          <a:rPr lang="en-US" sz="1600" b="0" i="1" smtClean="0">
                            <a:latin typeface="Cambria Math" panose="02040503050406030204" pitchFamily="18" charset="0"/>
                            <a:cs typeface="Arial" panose="020B0604020202020204" pitchFamily="34" charset="0"/>
                          </a:rPr>
                          <m:t> </m:t>
                        </m:r>
                        <m:r>
                          <a:rPr lang="en-US" sz="1600" b="0" i="1" smtClean="0">
                            <a:latin typeface="Cambria Math" panose="02040503050406030204" pitchFamily="18" charset="0"/>
                            <a:cs typeface="Arial" panose="020B0604020202020204" pitchFamily="34" charset="0"/>
                          </a:rPr>
                          <m:t>𝑍</m:t>
                        </m:r>
                        <m:r>
                          <a:rPr lang="en-US" sz="1600" b="0" i="1" smtClean="0">
                            <a:latin typeface="Cambria Math" panose="02040503050406030204" pitchFamily="18" charset="0"/>
                            <a:cs typeface="Arial" panose="020B0604020202020204" pitchFamily="34" charset="0"/>
                          </a:rPr>
                          <m:t>= </m:t>
                        </m:r>
                        <m:nary>
                          <m:naryPr>
                            <m:chr m:val="∑"/>
                            <m:ctrlPr>
                              <a:rPr lang="en-US" sz="1600" b="0" i="1" smtClean="0">
                                <a:latin typeface="Cambria Math" panose="02040503050406030204" pitchFamily="18" charset="0"/>
                                <a:cs typeface="Arial" panose="020B0604020202020204" pitchFamily="34" charset="0"/>
                              </a:rPr>
                            </m:ctrlPr>
                          </m:naryPr>
                          <m:sub>
                            <m:r>
                              <m:rPr>
                                <m:brk m:alnAt="23"/>
                              </m:rPr>
                              <a:rPr lang="en-US" sz="1600" b="0" i="1" smtClean="0">
                                <a:latin typeface="Cambria Math" panose="02040503050406030204" pitchFamily="18" charset="0"/>
                                <a:cs typeface="Arial" panose="020B0604020202020204" pitchFamily="34" charset="0"/>
                              </a:rPr>
                              <m:t>𝑖</m:t>
                            </m:r>
                            <m:r>
                              <a:rPr lang="en-US" sz="1600" b="0" i="1" smtClean="0">
                                <a:latin typeface="Cambria Math" panose="02040503050406030204" pitchFamily="18" charset="0"/>
                                <a:cs typeface="Arial" panose="020B0604020202020204" pitchFamily="34" charset="0"/>
                              </a:rPr>
                              <m:t>=1</m:t>
                            </m:r>
                          </m:sub>
                          <m:sup>
                            <m:r>
                              <a:rPr lang="en-US" sz="1600" b="0" i="1" smtClean="0">
                                <a:latin typeface="Cambria Math" panose="02040503050406030204" pitchFamily="18" charset="0"/>
                                <a:cs typeface="Arial" panose="020B0604020202020204" pitchFamily="34" charset="0"/>
                              </a:rPr>
                              <m:t>3</m:t>
                            </m:r>
                          </m:sup>
                          <m:e>
                            <m:nary>
                              <m:naryPr>
                                <m:chr m:val="∑"/>
                                <m:ctrlPr>
                                  <a:rPr lang="en-US" sz="1600" b="0" i="1" smtClean="0">
                                    <a:latin typeface="Cambria Math" panose="02040503050406030204" pitchFamily="18" charset="0"/>
                                    <a:cs typeface="Arial" panose="020B0604020202020204" pitchFamily="34" charset="0"/>
                                  </a:rPr>
                                </m:ctrlPr>
                              </m:naryPr>
                              <m:sub>
                                <m:r>
                                  <m:rPr>
                                    <m:brk m:alnAt="23"/>
                                  </m:rPr>
                                  <a:rPr lang="en-US" sz="1600" b="0" i="1" smtClean="0">
                                    <a:latin typeface="Cambria Math" panose="02040503050406030204" pitchFamily="18" charset="0"/>
                                    <a:cs typeface="Arial" panose="020B0604020202020204" pitchFamily="34" charset="0"/>
                                  </a:rPr>
                                  <m:t>𝑡</m:t>
                                </m:r>
                                <m:r>
                                  <a:rPr lang="en-US" sz="1600" b="0" i="1" smtClean="0">
                                    <a:latin typeface="Cambria Math" panose="02040503050406030204" pitchFamily="18" charset="0"/>
                                    <a:cs typeface="Arial" panose="020B0604020202020204" pitchFamily="34" charset="0"/>
                                  </a:rPr>
                                  <m:t>=1</m:t>
                                </m:r>
                              </m:sub>
                              <m:sup>
                                <m:r>
                                  <a:rPr lang="en-US" sz="1600" b="0" i="1" smtClean="0">
                                    <a:latin typeface="Cambria Math" panose="02040503050406030204" pitchFamily="18" charset="0"/>
                                    <a:cs typeface="Arial" panose="020B0604020202020204" pitchFamily="34" charset="0"/>
                                  </a:rPr>
                                  <m:t>𝑛</m:t>
                                </m:r>
                              </m:sup>
                              <m:e>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𝑜</m:t>
                                    </m:r>
                                  </m:e>
                                  <m:sub>
                                    <m:r>
                                      <a:rPr lang="en-US" sz="1600" i="1">
                                        <a:latin typeface="Cambria Math" panose="02040503050406030204" pitchFamily="18" charset="0"/>
                                        <a:cs typeface="Arial" panose="020B0604020202020204" pitchFamily="34" charset="0"/>
                                      </a:rPr>
                                      <m:t>𝑖</m:t>
                                    </m:r>
                                    <m:r>
                                      <a:rPr lang="en-US" sz="1600" i="1">
                                        <a:latin typeface="Cambria Math" panose="02040503050406030204" pitchFamily="18" charset="0"/>
                                        <a:cs typeface="Arial" panose="020B0604020202020204" pitchFamily="34" charset="0"/>
                                      </a:rPr>
                                      <m:t> </m:t>
                                    </m:r>
                                  </m:sub>
                                </m:sSub>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𝑌</m:t>
                                    </m:r>
                                  </m:e>
                                  <m:sub>
                                    <m:r>
                                      <a:rPr lang="en-US" sz="1600" i="1">
                                        <a:latin typeface="Cambria Math" panose="02040503050406030204" pitchFamily="18" charset="0"/>
                                        <a:cs typeface="Arial" panose="020B0604020202020204" pitchFamily="34" charset="0"/>
                                      </a:rPr>
                                      <m:t>𝑖𝑡</m:t>
                                    </m:r>
                                  </m:sub>
                                </m:sSub>
                                <m:r>
                                  <a:rPr lang="en-US" sz="1600" i="1">
                                    <a:latin typeface="Cambria Math" panose="02040503050406030204" pitchFamily="18" charset="0"/>
                                    <a:cs typeface="Arial" panose="020B0604020202020204" pitchFamily="34" charset="0"/>
                                  </a:rPr>
                                  <m:t>+  </m:t>
                                </m:r>
                                <m:nary>
                                  <m:naryPr>
                                    <m:chr m:val="∑"/>
                                    <m:ctrlPr>
                                      <a:rPr lang="en-US" sz="1600" i="1">
                                        <a:latin typeface="Cambria Math" panose="02040503050406030204" pitchFamily="18" charset="0"/>
                                        <a:cs typeface="Arial" panose="020B0604020202020204" pitchFamily="34" charset="0"/>
                                      </a:rPr>
                                    </m:ctrlPr>
                                  </m:naryPr>
                                  <m:sub>
                                    <m:r>
                                      <m:rPr>
                                        <m:brk m:alnAt="23"/>
                                      </m:rPr>
                                      <a:rPr lang="en-US" sz="1600" i="1">
                                        <a:latin typeface="Cambria Math" panose="02040503050406030204" pitchFamily="18" charset="0"/>
                                        <a:cs typeface="Arial" panose="020B0604020202020204" pitchFamily="34" charset="0"/>
                                      </a:rPr>
                                      <m:t>𝑖</m:t>
                                    </m:r>
                                    <m:r>
                                      <a:rPr lang="en-US" sz="1600" i="1">
                                        <a:latin typeface="Cambria Math" panose="02040503050406030204" pitchFamily="18" charset="0"/>
                                        <a:cs typeface="Arial" panose="020B0604020202020204" pitchFamily="34" charset="0"/>
                                      </a:rPr>
                                      <m:t>=1</m:t>
                                    </m:r>
                                  </m:sub>
                                  <m:sup>
                                    <m:r>
                                      <a:rPr lang="en-US" sz="1600" i="1">
                                        <a:latin typeface="Cambria Math" panose="02040503050406030204" pitchFamily="18" charset="0"/>
                                        <a:cs typeface="Arial" panose="020B0604020202020204" pitchFamily="34" charset="0"/>
                                      </a:rPr>
                                      <m:t>3</m:t>
                                    </m:r>
                                  </m:sup>
                                  <m:e>
                                    <m:nary>
                                      <m:naryPr>
                                        <m:chr m:val="∑"/>
                                        <m:ctrlPr>
                                          <a:rPr lang="en-US" sz="1600" i="1">
                                            <a:latin typeface="Cambria Math" panose="02040503050406030204" pitchFamily="18" charset="0"/>
                                            <a:cs typeface="Arial" panose="020B0604020202020204" pitchFamily="34" charset="0"/>
                                          </a:rPr>
                                        </m:ctrlPr>
                                      </m:naryPr>
                                      <m:sub>
                                        <m:r>
                                          <m:rPr>
                                            <m:brk m:alnAt="23"/>
                                          </m:rPr>
                                          <a:rPr lang="en-US" sz="1600" i="1">
                                            <a:latin typeface="Cambria Math" panose="02040503050406030204" pitchFamily="18" charset="0"/>
                                            <a:cs typeface="Arial" panose="020B0604020202020204" pitchFamily="34" charset="0"/>
                                          </a:rPr>
                                          <m:t>𝑡</m:t>
                                        </m:r>
                                        <m:r>
                                          <a:rPr lang="en-US" sz="1600" i="1">
                                            <a:latin typeface="Cambria Math" panose="02040503050406030204" pitchFamily="18" charset="0"/>
                                            <a:cs typeface="Arial" panose="020B0604020202020204" pitchFamily="34" charset="0"/>
                                          </a:rPr>
                                          <m:t>=</m:t>
                                        </m:r>
                                        <m:r>
                                          <a:rPr lang="en-US" sz="1600" b="0" i="1" smtClean="0">
                                            <a:latin typeface="Cambria Math" panose="02040503050406030204" pitchFamily="18" charset="0"/>
                                            <a:cs typeface="Arial" panose="020B0604020202020204" pitchFamily="34" charset="0"/>
                                          </a:rPr>
                                          <m:t>1</m:t>
                                        </m:r>
                                      </m:sub>
                                      <m:sup>
                                        <m:r>
                                          <a:rPr lang="en-US" sz="1600" b="0" i="1" smtClean="0">
                                            <a:latin typeface="Cambria Math" panose="02040503050406030204" pitchFamily="18" charset="0"/>
                                            <a:cs typeface="Arial" panose="020B0604020202020204" pitchFamily="34" charset="0"/>
                                          </a:rPr>
                                          <m:t>𝑛</m:t>
                                        </m:r>
                                      </m:sup>
                                      <m:e>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h</m:t>
                                            </m:r>
                                          </m:e>
                                          <m:sub>
                                            <m:r>
                                              <a:rPr lang="en-US" sz="1600" i="1">
                                                <a:latin typeface="Cambria Math" panose="02040503050406030204" pitchFamily="18" charset="0"/>
                                                <a:cs typeface="Arial" panose="020B0604020202020204" pitchFamily="34" charset="0"/>
                                              </a:rPr>
                                              <m:t>𝑖</m:t>
                                            </m:r>
                                            <m:r>
                                              <a:rPr lang="en-US" sz="1600" i="1">
                                                <a:latin typeface="Cambria Math" panose="02040503050406030204" pitchFamily="18" charset="0"/>
                                                <a:cs typeface="Arial" panose="020B0604020202020204" pitchFamily="34" charset="0"/>
                                              </a:rPr>
                                              <m:t> </m:t>
                                            </m:r>
                                          </m:sub>
                                        </m:sSub>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𝑋</m:t>
                                            </m:r>
                                          </m:e>
                                          <m:sub>
                                            <m:r>
                                              <a:rPr lang="en-US" sz="1600" i="1">
                                                <a:latin typeface="Cambria Math" panose="02040503050406030204" pitchFamily="18" charset="0"/>
                                                <a:cs typeface="Arial" panose="020B0604020202020204" pitchFamily="34" charset="0"/>
                                              </a:rPr>
                                              <m:t>𝑖𝑡</m:t>
                                            </m:r>
                                          </m:sub>
                                        </m:sSub>
                                      </m:e>
                                    </m:nary>
                                  </m:e>
                                </m:nary>
                              </m:e>
                            </m:nary>
                          </m:e>
                        </m:nary>
                      </m:oMath>
                    </m:oMathPara>
                  </a14:m>
                  <a:endParaRPr lang="en-ID" sz="1600" dirty="0"/>
                </a:p>
              </p:txBody>
            </p:sp>
          </mc:Choice>
          <mc:Fallback xmlns="">
            <p:sp>
              <p:nvSpPr>
                <p:cNvPr id="9" name="TextBox 8">
                  <a:extLst>
                    <a:ext uri="{FF2B5EF4-FFF2-40B4-BE49-F238E27FC236}">
                      <a16:creationId xmlns:a16="http://schemas.microsoft.com/office/drawing/2014/main" id="{BBB64255-2F6D-EFCE-90A6-FA01C339FFF5}"/>
                    </a:ext>
                  </a:extLst>
                </p:cNvPr>
                <p:cNvSpPr txBox="1">
                  <a:spLocks noRot="1" noChangeAspect="1" noMove="1" noResize="1" noEditPoints="1" noAdjustHandles="1" noChangeArrowheads="1" noChangeShapeType="1" noTextEdit="1"/>
                </p:cNvSpPr>
                <p:nvPr/>
              </p:nvSpPr>
              <p:spPr>
                <a:xfrm>
                  <a:off x="5444242" y="1840791"/>
                  <a:ext cx="7677472" cy="784702"/>
                </a:xfrm>
                <a:prstGeom prst="rect">
                  <a:avLst/>
                </a:prstGeom>
                <a:blipFill>
                  <a:blip r:embed="rId6"/>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C3A7CC-5A2E-A8F4-FE6A-9DEFBBD49F1A}"/>
                    </a:ext>
                  </a:extLst>
                </p:cNvPr>
                <p:cNvSpPr txBox="1"/>
                <p:nvPr/>
              </p:nvSpPr>
              <p:spPr>
                <a:xfrm>
                  <a:off x="4997486" y="2650117"/>
                  <a:ext cx="617551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anose="020B0604020202020204" pitchFamily="34" charset="0"/>
                          </a:rPr>
                          <m:t>𝑂𝑟𝑑𝑒𝑟𝑖𝑛𝑔</m:t>
                        </m:r>
                        <m:r>
                          <a:rPr lang="en-US" sz="1600" b="0" i="1" smtClean="0">
                            <a:latin typeface="Cambria Math" panose="02040503050406030204" pitchFamily="18" charset="0"/>
                            <a:cs typeface="Arial" panose="020B0604020202020204" pitchFamily="34" charset="0"/>
                          </a:rPr>
                          <m:t> </m:t>
                        </m:r>
                        <m:r>
                          <a:rPr lang="en-US" sz="1600" b="0" i="1" smtClean="0">
                            <a:latin typeface="Cambria Math" panose="02040503050406030204" pitchFamily="18" charset="0"/>
                            <a:cs typeface="Arial" panose="020B0604020202020204" pitchFamily="34" charset="0"/>
                          </a:rPr>
                          <m:t>𝐶𝑜𝑠𝑡</m:t>
                        </m:r>
                        <m:r>
                          <a:rPr lang="en-US" sz="1600" b="0" i="1" smtClean="0">
                            <a:latin typeface="Cambria Math" panose="02040503050406030204" pitchFamily="18" charset="0"/>
                            <a:cs typeface="Arial" panose="020B0604020202020204" pitchFamily="34" charset="0"/>
                          </a:rPr>
                          <m:t>+</m:t>
                        </m:r>
                        <m:r>
                          <a:rPr lang="en-US" sz="1600" b="0" i="1" smtClean="0">
                            <a:latin typeface="Cambria Math" panose="02040503050406030204" pitchFamily="18" charset="0"/>
                            <a:cs typeface="Arial" panose="020B0604020202020204" pitchFamily="34" charset="0"/>
                          </a:rPr>
                          <m:t>𝐻𝑜𝑙𝑑𝑖𝑛𝑔</m:t>
                        </m:r>
                        <m:r>
                          <a:rPr lang="en-US" sz="1600" b="0" i="1" smtClean="0">
                            <a:latin typeface="Cambria Math" panose="02040503050406030204" pitchFamily="18" charset="0"/>
                            <a:cs typeface="Arial" panose="020B0604020202020204" pitchFamily="34" charset="0"/>
                          </a:rPr>
                          <m:t> </m:t>
                        </m:r>
                        <m:r>
                          <a:rPr lang="en-US" sz="1600" b="0" i="1" smtClean="0">
                            <a:latin typeface="Cambria Math" panose="02040503050406030204" pitchFamily="18" charset="0"/>
                            <a:cs typeface="Arial" panose="020B0604020202020204" pitchFamily="34" charset="0"/>
                          </a:rPr>
                          <m:t>𝐶𝑜𝑠𝑡</m:t>
                        </m:r>
                      </m:oMath>
                    </m:oMathPara>
                  </a14:m>
                  <a:endParaRPr lang="en-ID" sz="1600" dirty="0"/>
                </a:p>
              </p:txBody>
            </p:sp>
          </mc:Choice>
          <mc:Fallback xmlns="">
            <p:sp>
              <p:nvSpPr>
                <p:cNvPr id="51" name="TextBox 50">
                  <a:extLst>
                    <a:ext uri="{FF2B5EF4-FFF2-40B4-BE49-F238E27FC236}">
                      <a16:creationId xmlns:a16="http://schemas.microsoft.com/office/drawing/2014/main" id="{24C3A7CC-5A2E-A8F4-FE6A-9DEFBBD49F1A}"/>
                    </a:ext>
                  </a:extLst>
                </p:cNvPr>
                <p:cNvSpPr txBox="1">
                  <a:spLocks noRot="1" noChangeAspect="1" noMove="1" noResize="1" noEditPoints="1" noAdjustHandles="1" noChangeArrowheads="1" noChangeShapeType="1" noTextEdit="1"/>
                </p:cNvSpPr>
                <p:nvPr/>
              </p:nvSpPr>
              <p:spPr>
                <a:xfrm>
                  <a:off x="4997486" y="2650117"/>
                  <a:ext cx="6175511" cy="338554"/>
                </a:xfrm>
                <a:prstGeom prst="rect">
                  <a:avLst/>
                </a:prstGeom>
                <a:blipFill>
                  <a:blip r:embed="rId7"/>
                  <a:stretch>
                    <a:fillRect b="-10909"/>
                  </a:stretch>
                </a:blipFill>
              </p:spPr>
              <p:txBody>
                <a:bodyPr/>
                <a:lstStyle/>
                <a:p>
                  <a:r>
                    <a:rPr lang="en-ID">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53C333-9B17-F6EA-37CB-BBC71A0BF759}"/>
                  </a:ext>
                </a:extLst>
              </p:cNvPr>
              <p:cNvSpPr txBox="1"/>
              <p:nvPr/>
            </p:nvSpPr>
            <p:spPr>
              <a:xfrm>
                <a:off x="501944" y="1277598"/>
                <a:ext cx="11087687" cy="338554"/>
              </a:xfrm>
              <a:prstGeom prst="rect">
                <a:avLst/>
              </a:prstGeom>
              <a:solidFill>
                <a:srgbClr val="BADFD7"/>
              </a:solidFill>
            </p:spPr>
            <p:txBody>
              <a:bodyPr wrap="square">
                <a:spAutoFit/>
              </a:bodyPr>
              <a:lstStyle/>
              <a:p>
                <a:pPr algn="ctr"/>
                <a:r>
                  <a:rPr lang="en-US" sz="1600" dirty="0" err="1">
                    <a:latin typeface="Arial" panose="020B0604020202020204" pitchFamily="34" charset="0"/>
                    <a:cs typeface="Arial" panose="020B0604020202020204" pitchFamily="34" charset="0"/>
                  </a:rPr>
                  <a:t>Fungsi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Tujuan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Meminimalkan</a:t>
                </a:r>
                <a:r>
                  <a:rPr lang="en-US" sz="1600" dirty="0">
                    <a:latin typeface="Arial" panose="020B0604020202020204" pitchFamily="34" charset="0"/>
                    <a:cs typeface="Arial" panose="020B0604020202020204" pitchFamily="34" charset="0"/>
                  </a:rPr>
                  <a:t> </a:t>
                </a:r>
                <a14:m>
                  <m:oMath xmlns:m="http://schemas.openxmlformats.org/officeDocument/2006/math">
                    <m:r>
                      <a:rPr lang="en-US" sz="1600" i="1">
                        <a:latin typeface="Cambria Math" panose="02040503050406030204" pitchFamily="18" charset="0"/>
                        <a:cs typeface="Arial" panose="020B0604020202020204" pitchFamily="34" charset="0"/>
                      </a:rPr>
                      <m:t>𝑍</m:t>
                    </m:r>
                  </m:oMath>
                </a14:m>
                <a:r>
                  <a:rPr lang="en-US" sz="1600" dirty="0">
                    <a:latin typeface="Arial" panose="020B0604020202020204" pitchFamily="34" charset="0"/>
                    <a:cs typeface="Arial" panose="020B0604020202020204" pitchFamily="34" charset="0"/>
                  </a:rPr>
                  <a:t> (total </a:t>
                </a:r>
                <a:r>
                  <a:rPr lang="en-US" sz="1600" dirty="0" err="1">
                    <a:latin typeface="Arial" panose="020B0604020202020204" pitchFamily="34" charset="0"/>
                    <a:cs typeface="Arial" panose="020B0604020202020204" pitchFamily="34" charset="0"/>
                  </a:rPr>
                  <a:t>biaya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persediaan</a:t>
                </a:r>
                <a:r>
                  <a:rPr lang="en-US" sz="1600" dirty="0">
                    <a:latin typeface="Arial" panose="020B0604020202020204" pitchFamily="34" charset="0"/>
                    <a:cs typeface="Arial" panose="020B0604020202020204" pitchFamily="34" charset="0"/>
                  </a:rPr>
                  <a:t>)</a:t>
                </a:r>
                <a:endParaRPr lang="en-US" sz="1600" b="0" i="1" dirty="0">
                  <a:latin typeface="Cambria Math" panose="02040503050406030204" pitchFamily="18"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C653C333-9B17-F6EA-37CB-BBC71A0BF759}"/>
                  </a:ext>
                </a:extLst>
              </p:cNvPr>
              <p:cNvSpPr txBox="1">
                <a:spLocks noRot="1" noChangeAspect="1" noMove="1" noResize="1" noEditPoints="1" noAdjustHandles="1" noChangeArrowheads="1" noChangeShapeType="1" noTextEdit="1"/>
              </p:cNvSpPr>
              <p:nvPr/>
            </p:nvSpPr>
            <p:spPr>
              <a:xfrm>
                <a:off x="501944" y="1277598"/>
                <a:ext cx="11087687" cy="338554"/>
              </a:xfrm>
              <a:prstGeom prst="rect">
                <a:avLst/>
              </a:prstGeom>
              <a:blipFill>
                <a:blip r:embed="rId8"/>
                <a:stretch>
                  <a:fillRect t="-5455" b="-23636"/>
                </a:stretch>
              </a:blipFill>
            </p:spPr>
            <p:txBody>
              <a:bodyPr/>
              <a:lstStyle/>
              <a:p>
                <a:r>
                  <a:rPr lang="en-ID">
                    <a:noFill/>
                  </a:rPr>
                  <a:t> </a:t>
                </a:r>
              </a:p>
            </p:txBody>
          </p:sp>
        </mc:Fallback>
      </mc:AlternateContent>
      <p:sp>
        <p:nvSpPr>
          <p:cNvPr id="28" name="TextBox 27">
            <a:extLst>
              <a:ext uri="{FF2B5EF4-FFF2-40B4-BE49-F238E27FC236}">
                <a16:creationId xmlns:a16="http://schemas.microsoft.com/office/drawing/2014/main" id="{24737C10-AA04-C80C-60AB-DEF6CE9E47BB}"/>
              </a:ext>
            </a:extLst>
          </p:cNvPr>
          <p:cNvSpPr txBox="1"/>
          <p:nvPr/>
        </p:nvSpPr>
        <p:spPr>
          <a:xfrm>
            <a:off x="506435" y="3205582"/>
            <a:ext cx="11057208" cy="338554"/>
          </a:xfrm>
          <a:prstGeom prst="rect">
            <a:avLst/>
          </a:prstGeom>
          <a:solidFill>
            <a:srgbClr val="BADFD7"/>
          </a:solidFill>
        </p:spPr>
        <p:txBody>
          <a:bodyPr wrap="square">
            <a:spAutoFit/>
          </a:bodyPr>
          <a:lstStyle/>
          <a:p>
            <a:pPr algn="ctr"/>
            <a:r>
              <a:rPr lang="en-US" sz="1600" dirty="0" err="1">
                <a:latin typeface="Arial" panose="020B0604020202020204" pitchFamily="34" charset="0"/>
                <a:cs typeface="Arial" panose="020B0604020202020204" pitchFamily="34" charset="0"/>
              </a:rPr>
              <a:t>Fungsi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Kendala</a:t>
            </a:r>
            <a:endParaRPr lang="en-US" sz="1600" dirty="0">
              <a:latin typeface="Arial" panose="020B0604020202020204" pitchFamily="34" charset="0"/>
              <a:cs typeface="Arial" panose="020B0604020202020204" pitchFamily="34" charset="0"/>
            </a:endParaRPr>
          </a:p>
        </p:txBody>
      </p:sp>
      <p:cxnSp>
        <p:nvCxnSpPr>
          <p:cNvPr id="64" name="Straight Connector 63">
            <a:extLst>
              <a:ext uri="{FF2B5EF4-FFF2-40B4-BE49-F238E27FC236}">
                <a16:creationId xmlns:a16="http://schemas.microsoft.com/office/drawing/2014/main" id="{84BE0BA1-6064-0F8C-A354-9DDFB2BD5503}"/>
              </a:ext>
            </a:extLst>
          </p:cNvPr>
          <p:cNvCxnSpPr>
            <a:cxnSpLocks/>
          </p:cNvCxnSpPr>
          <p:nvPr/>
        </p:nvCxnSpPr>
        <p:spPr>
          <a:xfrm>
            <a:off x="536915" y="5345813"/>
            <a:ext cx="1105720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B5745C8-3648-265A-E16C-33BD10FD1512}"/>
              </a:ext>
            </a:extLst>
          </p:cNvPr>
          <p:cNvSpPr/>
          <p:nvPr/>
        </p:nvSpPr>
        <p:spPr>
          <a:xfrm flipH="1">
            <a:off x="2533" y="0"/>
            <a:ext cx="149456" cy="6858000"/>
          </a:xfrm>
          <a:prstGeom prst="roundRect">
            <a:avLst/>
          </a:prstGeom>
          <a:gradFill flip="none" rotWithShape="1">
            <a:gsLst>
              <a:gs pos="60000">
                <a:schemeClr val="accent5">
                  <a:lumMod val="40000"/>
                  <a:lumOff val="60000"/>
                </a:schemeClr>
              </a:gs>
              <a:gs pos="100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TextBox 23">
            <a:extLst>
              <a:ext uri="{FF2B5EF4-FFF2-40B4-BE49-F238E27FC236}">
                <a16:creationId xmlns:a16="http://schemas.microsoft.com/office/drawing/2014/main" id="{46A771D4-02C3-E7B3-C71A-833FEE21EC3B}"/>
              </a:ext>
            </a:extLst>
          </p:cNvPr>
          <p:cNvSpPr txBox="1"/>
          <p:nvPr/>
        </p:nvSpPr>
        <p:spPr>
          <a:xfrm>
            <a:off x="446090" y="3557025"/>
            <a:ext cx="4191683" cy="338554"/>
          </a:xfrm>
          <a:prstGeom prst="rect">
            <a:avLst/>
          </a:prstGeom>
          <a:noFill/>
        </p:spPr>
        <p:txBody>
          <a:bodyPr wrap="square">
            <a:spAutoFit/>
          </a:bodyPr>
          <a:lstStyle/>
          <a:p>
            <a:pPr algn="just"/>
            <a:r>
              <a:rPr lang="en-US" sz="1600" i="1" dirty="0">
                <a:latin typeface="Arial" panose="020B0604020202020204" pitchFamily="34" charset="0"/>
                <a:cs typeface="Arial" panose="020B0604020202020204" pitchFamily="34" charset="0"/>
              </a:rPr>
              <a:t>Demand &amp; Inventory Level Constraint</a:t>
            </a:r>
            <a:endParaRPr lang="en-ID" sz="1600" i="1"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E32599-E435-4B14-AF78-7213DE25D5AE}"/>
              </a:ext>
            </a:extLst>
          </p:cNvPr>
          <p:cNvSpPr txBox="1"/>
          <p:nvPr/>
        </p:nvSpPr>
        <p:spPr>
          <a:xfrm>
            <a:off x="459205" y="5519100"/>
            <a:ext cx="4045167" cy="338554"/>
          </a:xfrm>
          <a:prstGeom prst="rect">
            <a:avLst/>
          </a:prstGeom>
          <a:noFill/>
        </p:spPr>
        <p:txBody>
          <a:bodyPr wrap="square">
            <a:spAutoFit/>
          </a:bodyPr>
          <a:lstStyle/>
          <a:p>
            <a:pPr algn="just"/>
            <a:r>
              <a:rPr lang="nn-NO" sz="1600" i="1" dirty="0">
                <a:latin typeface="Arial" panose="020B0604020202020204" pitchFamily="34" charset="0"/>
                <a:cs typeface="Arial" panose="020B0604020202020204" pitchFamily="34" charset="0"/>
              </a:rPr>
              <a:t>Safety Stock Constraint</a:t>
            </a:r>
            <a:endParaRPr lang="en-ID" sz="1600" i="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1C4C38C0-7DB4-5815-020D-77FAED55C777}"/>
              </a:ext>
            </a:extLst>
          </p:cNvPr>
          <p:cNvPicPr>
            <a:picLocks noChangeAspect="1"/>
          </p:cNvPicPr>
          <p:nvPr/>
        </p:nvPicPr>
        <p:blipFill>
          <a:blip r:embed="rId9"/>
          <a:stretch>
            <a:fillRect/>
          </a:stretch>
        </p:blipFill>
        <p:spPr>
          <a:xfrm>
            <a:off x="5586761" y="1711649"/>
            <a:ext cx="5976882" cy="1350521"/>
          </a:xfrm>
          <a:prstGeom prst="rect">
            <a:avLst/>
          </a:prstGeom>
        </p:spPr>
      </p:pic>
      <p:pic>
        <p:nvPicPr>
          <p:cNvPr id="15" name="Picture 14">
            <a:extLst>
              <a:ext uri="{FF2B5EF4-FFF2-40B4-BE49-F238E27FC236}">
                <a16:creationId xmlns:a16="http://schemas.microsoft.com/office/drawing/2014/main" id="{93A91EEA-6C6C-89E7-C1CD-0E46E7591C7B}"/>
              </a:ext>
            </a:extLst>
          </p:cNvPr>
          <p:cNvPicPr>
            <a:picLocks noChangeAspect="1"/>
          </p:cNvPicPr>
          <p:nvPr/>
        </p:nvPicPr>
        <p:blipFill>
          <a:blip r:embed="rId10"/>
          <a:stretch>
            <a:fillRect/>
          </a:stretch>
        </p:blipFill>
        <p:spPr>
          <a:xfrm>
            <a:off x="5586761" y="3675666"/>
            <a:ext cx="5976882" cy="1391593"/>
          </a:xfrm>
          <a:prstGeom prst="rect">
            <a:avLst/>
          </a:prstGeom>
        </p:spPr>
      </p:pic>
      <p:pic>
        <p:nvPicPr>
          <p:cNvPr id="18" name="Picture 17">
            <a:extLst>
              <a:ext uri="{FF2B5EF4-FFF2-40B4-BE49-F238E27FC236}">
                <a16:creationId xmlns:a16="http://schemas.microsoft.com/office/drawing/2014/main" id="{A07C20CA-EB81-58F6-A0A5-8F334886AC90}"/>
              </a:ext>
            </a:extLst>
          </p:cNvPr>
          <p:cNvPicPr>
            <a:picLocks noChangeAspect="1"/>
          </p:cNvPicPr>
          <p:nvPr/>
        </p:nvPicPr>
        <p:blipFill>
          <a:blip r:embed="rId11"/>
          <a:stretch>
            <a:fillRect/>
          </a:stretch>
        </p:blipFill>
        <p:spPr>
          <a:xfrm>
            <a:off x="5586761" y="5572951"/>
            <a:ext cx="5976883" cy="1166552"/>
          </a:xfrm>
          <a:prstGeom prst="rect">
            <a:avLst/>
          </a:prstGeom>
        </p:spPr>
      </p:pic>
      <p:grpSp>
        <p:nvGrpSpPr>
          <p:cNvPr id="19" name="Group 18">
            <a:extLst>
              <a:ext uri="{FF2B5EF4-FFF2-40B4-BE49-F238E27FC236}">
                <a16:creationId xmlns:a16="http://schemas.microsoft.com/office/drawing/2014/main" id="{BE3D77FC-6720-9ED7-DEAB-5B2F6FDB7F08}"/>
              </a:ext>
            </a:extLst>
          </p:cNvPr>
          <p:cNvGrpSpPr/>
          <p:nvPr/>
        </p:nvGrpSpPr>
        <p:grpSpPr>
          <a:xfrm>
            <a:off x="343912" y="6006521"/>
            <a:ext cx="4160460" cy="381515"/>
            <a:chOff x="489283" y="4723130"/>
            <a:chExt cx="4160460" cy="381515"/>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1F281A3-8196-5FBC-1B9A-C376401FC64D}"/>
                    </a:ext>
                  </a:extLst>
                </p:cNvPr>
                <p:cNvSpPr txBox="1"/>
                <p:nvPr/>
              </p:nvSpPr>
              <p:spPr>
                <a:xfrm>
                  <a:off x="489283" y="4726421"/>
                  <a:ext cx="137261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𝑋</m:t>
                            </m:r>
                          </m:e>
                          <m:sub>
                            <m:r>
                              <a:rPr lang="en-US" sz="1600" b="0" i="1" smtClean="0">
                                <a:latin typeface="Cambria Math" panose="02040503050406030204" pitchFamily="18" charset="0"/>
                                <a:cs typeface="Arial" panose="020B0604020202020204" pitchFamily="34" charset="0"/>
                              </a:rPr>
                              <m:t>𝑖𝑡</m:t>
                            </m:r>
                            <m:r>
                              <a:rPr lang="en-US" sz="1600" b="0" i="1" smtClean="0">
                                <a:latin typeface="Cambria Math" panose="02040503050406030204" pitchFamily="18" charset="0"/>
                                <a:cs typeface="Arial" panose="020B0604020202020204" pitchFamily="34" charset="0"/>
                              </a:rPr>
                              <m:t> </m:t>
                            </m:r>
                          </m:sub>
                        </m:sSub>
                        <m:r>
                          <a:rPr lang="en-US" sz="1600" i="1" smtClean="0">
                            <a:latin typeface="Cambria Math" panose="02040503050406030204" pitchFamily="18" charset="0"/>
                            <a:ea typeface="Cambria Math" panose="02040503050406030204" pitchFamily="18" charset="0"/>
                            <a:cs typeface="Arial" panose="020B0604020202020204" pitchFamily="34" charset="0"/>
                          </a:rPr>
                          <m:t>≥</m:t>
                        </m:r>
                        <m:r>
                          <a:rPr lang="en-US" sz="16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6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ea typeface="Cambria Math" panose="02040503050406030204" pitchFamily="18" charset="0"/>
                                <a:cs typeface="Arial" panose="020B0604020202020204" pitchFamily="34" charset="0"/>
                              </a:rPr>
                              <m:t>𝑆𝑆</m:t>
                            </m:r>
                          </m:e>
                          <m:sub>
                            <m:r>
                              <a:rPr lang="en-US" sz="1600" b="0" i="1" smtClean="0">
                                <a:latin typeface="Cambria Math" panose="02040503050406030204" pitchFamily="18" charset="0"/>
                                <a:ea typeface="Cambria Math" panose="02040503050406030204" pitchFamily="18" charset="0"/>
                                <a:cs typeface="Arial" panose="020B0604020202020204" pitchFamily="34" charset="0"/>
                              </a:rPr>
                              <m:t>𝑖𝑡</m:t>
                            </m:r>
                          </m:sub>
                        </m:sSub>
                      </m:oMath>
                    </m:oMathPara>
                  </a14:m>
                  <a:endParaRPr lang="en-ID" sz="1600" dirty="0"/>
                </a:p>
              </p:txBody>
            </p:sp>
          </mc:Choice>
          <mc:Fallback xmlns="">
            <p:sp>
              <p:nvSpPr>
                <p:cNvPr id="19" name="TextBox 18">
                  <a:extLst>
                    <a:ext uri="{FF2B5EF4-FFF2-40B4-BE49-F238E27FC236}">
                      <a16:creationId xmlns:a16="http://schemas.microsoft.com/office/drawing/2014/main" id="{CD1B10F6-D5D8-BC37-F1BF-8E6B253E0716}"/>
                    </a:ext>
                  </a:extLst>
                </p:cNvPr>
                <p:cNvSpPr txBox="1">
                  <a:spLocks noRot="1" noChangeAspect="1" noMove="1" noResize="1" noEditPoints="1" noAdjustHandles="1" noChangeArrowheads="1" noChangeShapeType="1" noTextEdit="1"/>
                </p:cNvSpPr>
                <p:nvPr/>
              </p:nvSpPr>
              <p:spPr>
                <a:xfrm>
                  <a:off x="489283" y="4726421"/>
                  <a:ext cx="1372617" cy="338554"/>
                </a:xfrm>
                <a:prstGeom prst="rect">
                  <a:avLst/>
                </a:prstGeom>
                <a:blipFill>
                  <a:blip r:embed="rId20"/>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44F1EAF-DA0A-9713-5624-6187F9FA7496}"/>
                    </a:ext>
                  </a:extLst>
                </p:cNvPr>
                <p:cNvSpPr txBox="1"/>
                <p:nvPr/>
              </p:nvSpPr>
              <p:spPr>
                <a:xfrm>
                  <a:off x="3629570" y="4723130"/>
                  <a:ext cx="475916"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 ∀</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sub>
                        </m:sSub>
                      </m:oMath>
                    </m:oMathPara>
                  </a14:m>
                  <a:endParaRPr lang="en-ID" dirty="0"/>
                </a:p>
              </p:txBody>
            </p:sp>
          </mc:Choice>
          <mc:Fallback xmlns="">
            <p:sp>
              <p:nvSpPr>
                <p:cNvPr id="37" name="TextBox 36">
                  <a:extLst>
                    <a:ext uri="{FF2B5EF4-FFF2-40B4-BE49-F238E27FC236}">
                      <a16:creationId xmlns:a16="http://schemas.microsoft.com/office/drawing/2014/main" id="{8A55F2E4-9FA1-4B75-C97A-4E3ADEACD261}"/>
                    </a:ext>
                  </a:extLst>
                </p:cNvPr>
                <p:cNvSpPr txBox="1">
                  <a:spLocks noRot="1" noChangeAspect="1" noMove="1" noResize="1" noEditPoints="1" noAdjustHandles="1" noChangeArrowheads="1" noChangeShapeType="1" noTextEdit="1"/>
                </p:cNvSpPr>
                <p:nvPr/>
              </p:nvSpPr>
              <p:spPr>
                <a:xfrm>
                  <a:off x="3629570" y="4723130"/>
                  <a:ext cx="475916" cy="381515"/>
                </a:xfrm>
                <a:prstGeom prst="rect">
                  <a:avLst/>
                </a:prstGeom>
                <a:blipFill>
                  <a:blip r:embed="rId21"/>
                  <a:stretch>
                    <a:fillRect r="-7692"/>
                  </a:stretch>
                </a:blipFill>
              </p:spPr>
              <p:txBody>
                <a:bodyPr/>
                <a:lstStyle/>
                <a:p>
                  <a:r>
                    <a:rPr lang="en-ID">
                      <a:noFill/>
                    </a:rPr>
                    <a:t> </a:t>
                  </a:r>
                </a:p>
              </p:txBody>
            </p:sp>
          </mc:Fallback>
        </mc:AlternateContent>
        <p:sp>
          <p:nvSpPr>
            <p:cNvPr id="23" name="TextBox 22">
              <a:extLst>
                <a:ext uri="{FF2B5EF4-FFF2-40B4-BE49-F238E27FC236}">
                  <a16:creationId xmlns:a16="http://schemas.microsoft.com/office/drawing/2014/main" id="{2934FEB4-0724-8ED4-24D9-B1F915FA8425}"/>
                </a:ext>
              </a:extLst>
            </p:cNvPr>
            <p:cNvSpPr txBox="1"/>
            <p:nvPr/>
          </p:nvSpPr>
          <p:spPr>
            <a:xfrm>
              <a:off x="4173827" y="4758208"/>
              <a:ext cx="475916" cy="338554"/>
            </a:xfrm>
            <a:prstGeom prst="rect">
              <a:avLst/>
            </a:prstGeom>
            <a:noFill/>
          </p:spPr>
          <p:txBody>
            <a:bodyPr wrap="square">
              <a:spAutoFit/>
            </a:bodyPr>
            <a:lstStyle/>
            <a:p>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a:t>
              </a:r>
              <a:endParaRPr lang="en-ID" sz="1600" dirty="0">
                <a:ln w="0"/>
                <a:effectLst>
                  <a:outerShdw blurRad="38100" dist="19050" dir="2700000" algn="tl" rotWithShape="0">
                    <a:schemeClr val="dk1">
                      <a:alpha val="40000"/>
                    </a:schemeClr>
                  </a:outerShdw>
                </a:effectLst>
              </a:endParaRPr>
            </a:p>
          </p:txBody>
        </p:sp>
      </p:grpSp>
      <p:sp>
        <p:nvSpPr>
          <p:cNvPr id="25" name="Arrow: Chevron 24">
            <a:extLst>
              <a:ext uri="{FF2B5EF4-FFF2-40B4-BE49-F238E27FC236}">
                <a16:creationId xmlns:a16="http://schemas.microsoft.com/office/drawing/2014/main" id="{E8AEA2DC-3489-ECBF-A1A5-B52E421A3F51}"/>
              </a:ext>
            </a:extLst>
          </p:cNvPr>
          <p:cNvSpPr/>
          <p:nvPr/>
        </p:nvSpPr>
        <p:spPr>
          <a:xfrm>
            <a:off x="4846513" y="2200379"/>
            <a:ext cx="449655" cy="367144"/>
          </a:xfrm>
          <a:prstGeom prst="chevron">
            <a:avLst>
              <a:gd name="adj" fmla="val 48876"/>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29" name="Arrow: Chevron 28">
            <a:extLst>
              <a:ext uri="{FF2B5EF4-FFF2-40B4-BE49-F238E27FC236}">
                <a16:creationId xmlns:a16="http://schemas.microsoft.com/office/drawing/2014/main" id="{E3A82E3A-3D38-683C-E6FF-5F3D5F0079B6}"/>
              </a:ext>
            </a:extLst>
          </p:cNvPr>
          <p:cNvSpPr/>
          <p:nvPr/>
        </p:nvSpPr>
        <p:spPr>
          <a:xfrm>
            <a:off x="4846514" y="4280176"/>
            <a:ext cx="449655" cy="367144"/>
          </a:xfrm>
          <a:prstGeom prst="chevron">
            <a:avLst>
              <a:gd name="adj" fmla="val 48876"/>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30" name="Arrow: Chevron 29">
            <a:extLst>
              <a:ext uri="{FF2B5EF4-FFF2-40B4-BE49-F238E27FC236}">
                <a16:creationId xmlns:a16="http://schemas.microsoft.com/office/drawing/2014/main" id="{AF4D3426-53B3-F745-FCBD-186D46781148}"/>
              </a:ext>
            </a:extLst>
          </p:cNvPr>
          <p:cNvSpPr/>
          <p:nvPr/>
        </p:nvSpPr>
        <p:spPr>
          <a:xfrm>
            <a:off x="4846513" y="6027304"/>
            <a:ext cx="449655" cy="367144"/>
          </a:xfrm>
          <a:prstGeom prst="chevron">
            <a:avLst>
              <a:gd name="adj" fmla="val 48876"/>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Tree>
    <p:extLst>
      <p:ext uri="{BB962C8B-B14F-4D97-AF65-F5344CB8AC3E}">
        <p14:creationId xmlns:p14="http://schemas.microsoft.com/office/powerpoint/2010/main" val="34638265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par>
                                <p:cTn id="27" presetID="10"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24" grpId="0"/>
      <p:bldP spid="53" grpId="0"/>
      <p:bldP spid="25"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Pengolahan</a:t>
            </a:r>
            <a:r>
              <a:rPr lang="en-US" b="1" dirty="0">
                <a:solidFill>
                  <a:schemeClr val="tx1"/>
                </a:solidFill>
                <a:latin typeface="Book Antiqua" panose="02040602050305030304" pitchFamily="18" charset="0"/>
              </a:rPr>
              <a:t> Data</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Fungsi kendala (</a:t>
            </a:r>
            <a:r>
              <a:rPr lang="sv-SE" sz="1600" i="1" dirty="0">
                <a:latin typeface="Arial" panose="020B0604020202020204" pitchFamily="34" charset="0"/>
                <a:cs typeface="Arial" panose="020B0604020202020204" pitchFamily="34" charset="0"/>
              </a:rPr>
              <a:t>constraint</a:t>
            </a:r>
            <a:r>
              <a:rPr lang="sv-SE" sz="1600" dirty="0">
                <a:latin typeface="Arial" panose="020B0604020202020204" pitchFamily="34" charset="0"/>
                <a:cs typeface="Arial" panose="020B0604020202020204" pitchFamily="34" charset="0"/>
              </a:rPr>
              <a:t>) dalam pengembangan model matematika dan model </a:t>
            </a:r>
            <a:r>
              <a:rPr lang="sv-SE" sz="1600" i="1" dirty="0">
                <a:latin typeface="Arial" panose="020B0604020202020204" pitchFamily="34" charset="0"/>
                <a:cs typeface="Arial" panose="020B0604020202020204" pitchFamily="34" charset="0"/>
              </a:rPr>
              <a:t>Python</a:t>
            </a:r>
            <a:endParaRPr lang="sv-SE" sz="16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9</a:t>
            </a:r>
            <a:endParaRPr lang="en-ID" sz="1600" b="1" dirty="0">
              <a:solidFill>
                <a:srgbClr val="002060"/>
              </a:solidFill>
              <a:latin typeface="Arial" panose="020B0604020202020204" pitchFamily="34" charset="0"/>
              <a:cs typeface="Arial" panose="020B0604020202020204" pitchFamily="34" charset="0"/>
            </a:endParaRPr>
          </a:p>
        </p:txBody>
      </p:sp>
      <p:grpSp>
        <p:nvGrpSpPr>
          <p:cNvPr id="59" name="Group 58">
            <a:extLst>
              <a:ext uri="{FF2B5EF4-FFF2-40B4-BE49-F238E27FC236}">
                <a16:creationId xmlns:a16="http://schemas.microsoft.com/office/drawing/2014/main" id="{FE403C30-0D69-30AF-51FB-93EB3E9B4FCF}"/>
              </a:ext>
            </a:extLst>
          </p:cNvPr>
          <p:cNvGrpSpPr/>
          <p:nvPr/>
        </p:nvGrpSpPr>
        <p:grpSpPr>
          <a:xfrm>
            <a:off x="471022" y="4855585"/>
            <a:ext cx="4013873" cy="641586"/>
            <a:chOff x="506435" y="1794549"/>
            <a:chExt cx="4013873" cy="641586"/>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A57672A-F5A7-13BA-5761-4D063E933B33}"/>
                    </a:ext>
                  </a:extLst>
                </p:cNvPr>
                <p:cNvSpPr txBox="1"/>
                <p:nvPr/>
              </p:nvSpPr>
              <p:spPr>
                <a:xfrm>
                  <a:off x="506435" y="1794549"/>
                  <a:ext cx="977363" cy="641586"/>
                </a:xfrm>
                <a:prstGeom prst="rect">
                  <a:avLst/>
                </a:prstGeom>
                <a:noFill/>
              </p:spPr>
              <p:txBody>
                <a:bodyPr wrap="square">
                  <a:spAutoFit/>
                </a:bodyPr>
                <a:lstStyle/>
                <a:p>
                  <a:pPr algn="just"/>
                  <a14:m>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 </m:t>
                          </m:r>
                          <m:r>
                            <a:rPr lang="en-US" sz="1600" b="0" i="1" smtClean="0">
                              <a:latin typeface="Cambria Math" panose="02040503050406030204" pitchFamily="18" charset="0"/>
                              <a:cs typeface="Arial" panose="020B0604020202020204" pitchFamily="34" charset="0"/>
                            </a:rPr>
                            <m:t>𝑌</m:t>
                          </m:r>
                        </m:e>
                        <m:sub>
                          <m:r>
                            <a:rPr lang="en-US" sz="1600" b="0" i="1" smtClean="0">
                              <a:latin typeface="Cambria Math" panose="02040503050406030204" pitchFamily="18" charset="0"/>
                              <a:cs typeface="Arial" panose="020B0604020202020204" pitchFamily="34" charset="0"/>
                            </a:rPr>
                            <m:t>𝑖𝑡</m:t>
                          </m:r>
                        </m:sub>
                      </m:sSub>
                    </m:oMath>
                  </a14:m>
                  <a:r>
                    <a:rPr lang="en-US" sz="1600" dirty="0">
                      <a:latin typeface="Arial" panose="020B0604020202020204" pitchFamily="34" charset="0"/>
                      <a:cs typeface="Arial" panose="020B0604020202020204" pitchFamily="34" charset="0"/>
                    </a:rPr>
                    <a:t> = </a:t>
                  </a:r>
                  <a14:m>
                    <m:oMath xmlns:m="http://schemas.openxmlformats.org/officeDocument/2006/math">
                      <m:d>
                        <m:dPr>
                          <m:begChr m:val="{"/>
                          <m:endChr m:val=""/>
                          <m:ctrlPr>
                            <a:rPr lang="en-US" sz="1600" i="1" smtClean="0">
                              <a:latin typeface="Cambria Math" panose="02040503050406030204" pitchFamily="18" charset="0"/>
                              <a:cs typeface="Arial" panose="020B0604020202020204" pitchFamily="34" charset="0"/>
                            </a:rPr>
                          </m:ctrlPr>
                        </m:dPr>
                        <m:e>
                          <m:eqArr>
                            <m:eqArrPr>
                              <m:ctrlPr>
                                <a:rPr lang="en-US" sz="1600" i="1" smtClean="0">
                                  <a:latin typeface="Cambria Math" panose="02040503050406030204" pitchFamily="18" charset="0"/>
                                  <a:cs typeface="Arial" panose="020B0604020202020204" pitchFamily="34" charset="0"/>
                                </a:rPr>
                              </m:ctrlPr>
                            </m:eqArrPr>
                            <m:e>
                              <m:r>
                                <a:rPr lang="en-US" sz="1600" b="0" i="1" smtClean="0">
                                  <a:latin typeface="Cambria Math" panose="02040503050406030204" pitchFamily="18" charset="0"/>
                                  <a:cs typeface="Arial" panose="020B0604020202020204" pitchFamily="34" charset="0"/>
                                </a:rPr>
                                <m:t>1</m:t>
                              </m:r>
                            </m:e>
                            <m:e>
                              <m:r>
                                <a:rPr lang="en-US" sz="1600" b="0" i="1" smtClean="0">
                                  <a:latin typeface="Cambria Math" panose="02040503050406030204" pitchFamily="18" charset="0"/>
                                  <a:cs typeface="Arial" panose="020B0604020202020204" pitchFamily="34" charset="0"/>
                                </a:rPr>
                                <m:t>0</m:t>
                              </m:r>
                            </m:e>
                          </m:eqArr>
                        </m:e>
                      </m:d>
                    </m:oMath>
                  </a14:m>
                  <a:endParaRPr lang="en-US" sz="1600" dirty="0">
                    <a:latin typeface="Arial" panose="020B0604020202020204" pitchFamily="34" charset="0"/>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A57672A-F5A7-13BA-5761-4D063E933B33}"/>
                    </a:ext>
                  </a:extLst>
                </p:cNvPr>
                <p:cNvSpPr txBox="1">
                  <a:spLocks noRot="1" noChangeAspect="1" noMove="1" noResize="1" noEditPoints="1" noAdjustHandles="1" noChangeArrowheads="1" noChangeShapeType="1" noTextEdit="1"/>
                </p:cNvSpPr>
                <p:nvPr/>
              </p:nvSpPr>
              <p:spPr>
                <a:xfrm>
                  <a:off x="506435" y="1794549"/>
                  <a:ext cx="977363" cy="641586"/>
                </a:xfrm>
                <a:prstGeom prst="rect">
                  <a:avLst/>
                </a:prstGeom>
                <a:blipFill>
                  <a:blip r:embed="rId4"/>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FB34C9A-55A2-7842-540E-6DC9C1E5E521}"/>
                    </a:ext>
                  </a:extLst>
                </p:cNvPr>
                <p:cNvSpPr txBox="1"/>
                <p:nvPr/>
              </p:nvSpPr>
              <p:spPr>
                <a:xfrm>
                  <a:off x="3460239" y="1914641"/>
                  <a:ext cx="648231"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𝑖</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ID" dirty="0"/>
                </a:p>
              </p:txBody>
            </p:sp>
          </mc:Choice>
          <mc:Fallback xmlns="">
            <p:sp>
              <p:nvSpPr>
                <p:cNvPr id="47" name="TextBox 46">
                  <a:extLst>
                    <a:ext uri="{FF2B5EF4-FFF2-40B4-BE49-F238E27FC236}">
                      <a16:creationId xmlns:a16="http://schemas.microsoft.com/office/drawing/2014/main" id="{1FB34C9A-55A2-7842-540E-6DC9C1E5E521}"/>
                    </a:ext>
                  </a:extLst>
                </p:cNvPr>
                <p:cNvSpPr txBox="1">
                  <a:spLocks noRot="1" noChangeAspect="1" noMove="1" noResize="1" noEditPoints="1" noAdjustHandles="1" noChangeArrowheads="1" noChangeShapeType="1" noTextEdit="1"/>
                </p:cNvSpPr>
                <p:nvPr/>
              </p:nvSpPr>
              <p:spPr>
                <a:xfrm>
                  <a:off x="3460239" y="1914641"/>
                  <a:ext cx="648231" cy="381515"/>
                </a:xfrm>
                <a:prstGeom prst="rect">
                  <a:avLst/>
                </a:prstGeom>
                <a:blipFill>
                  <a:blip r:embed="rId5"/>
                  <a:stretch>
                    <a:fillRect/>
                  </a:stretch>
                </a:blipFill>
              </p:spPr>
              <p:txBody>
                <a:bodyPr/>
                <a:lstStyle/>
                <a:p>
                  <a:r>
                    <a:rPr lang="en-ID">
                      <a:noFill/>
                    </a:rPr>
                    <a:t> </a:t>
                  </a:r>
                </a:p>
              </p:txBody>
            </p:sp>
          </mc:Fallback>
        </mc:AlternateContent>
        <p:sp>
          <p:nvSpPr>
            <p:cNvPr id="20" name="TextBox 19">
              <a:extLst>
                <a:ext uri="{FF2B5EF4-FFF2-40B4-BE49-F238E27FC236}">
                  <a16:creationId xmlns:a16="http://schemas.microsoft.com/office/drawing/2014/main" id="{B6F36F9D-5157-BDA0-0C2B-63E12A3C0A4B}"/>
                </a:ext>
              </a:extLst>
            </p:cNvPr>
            <p:cNvSpPr txBox="1"/>
            <p:nvPr/>
          </p:nvSpPr>
          <p:spPr>
            <a:xfrm>
              <a:off x="4044392" y="1936121"/>
              <a:ext cx="475916" cy="338554"/>
            </a:xfrm>
            <a:prstGeom prst="rect">
              <a:avLst/>
            </a:prstGeom>
            <a:noFill/>
          </p:spPr>
          <p:txBody>
            <a:bodyPr wrap="square">
              <a:spAutoFit/>
            </a:bodyPr>
            <a:lstStyle/>
            <a:p>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(5)</a:t>
              </a:r>
              <a:endParaRPr lang="en-ID" sz="1600" dirty="0">
                <a:ln w="0"/>
                <a:effectLst>
                  <a:outerShdw blurRad="38100" dist="19050" dir="2700000" algn="tl" rotWithShape="0">
                    <a:schemeClr val="dk1">
                      <a:alpha val="40000"/>
                    </a:schemeClr>
                  </a:outerShdw>
                </a:effectLst>
              </a:endParaRPr>
            </a:p>
          </p:txBody>
        </p:sp>
      </p:grpSp>
      <p:sp>
        <p:nvSpPr>
          <p:cNvPr id="28" name="TextBox 27">
            <a:extLst>
              <a:ext uri="{FF2B5EF4-FFF2-40B4-BE49-F238E27FC236}">
                <a16:creationId xmlns:a16="http://schemas.microsoft.com/office/drawing/2014/main" id="{24737C10-AA04-C80C-60AB-DEF6CE9E47BB}"/>
              </a:ext>
            </a:extLst>
          </p:cNvPr>
          <p:cNvSpPr txBox="1"/>
          <p:nvPr/>
        </p:nvSpPr>
        <p:spPr>
          <a:xfrm>
            <a:off x="507090" y="1165757"/>
            <a:ext cx="11056552" cy="338554"/>
          </a:xfrm>
          <a:prstGeom prst="rect">
            <a:avLst/>
          </a:prstGeom>
          <a:solidFill>
            <a:srgbClr val="BADFD7"/>
          </a:solidFill>
        </p:spPr>
        <p:txBody>
          <a:bodyPr wrap="square">
            <a:spAutoFit/>
          </a:bodyPr>
          <a:lstStyle/>
          <a:p>
            <a:pPr algn="ctr"/>
            <a:r>
              <a:rPr lang="en-US" sz="1600" dirty="0" err="1">
                <a:latin typeface="Arial" panose="020B0604020202020204" pitchFamily="34" charset="0"/>
                <a:cs typeface="Arial" panose="020B0604020202020204" pitchFamily="34" charset="0"/>
              </a:rPr>
              <a:t>Fungsi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Kendala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Lanjutan</a:t>
            </a:r>
            <a:r>
              <a:rPr lang="en-US" sz="1600" dirty="0">
                <a:latin typeface="Arial" panose="020B0604020202020204" pitchFamily="34" charset="0"/>
                <a:cs typeface="Arial" panose="020B0604020202020204" pitchFamily="34" charset="0"/>
              </a:rPr>
              <a:t>)</a:t>
            </a:r>
          </a:p>
        </p:txBody>
      </p:sp>
      <p:grpSp>
        <p:nvGrpSpPr>
          <p:cNvPr id="58" name="Group 57">
            <a:extLst>
              <a:ext uri="{FF2B5EF4-FFF2-40B4-BE49-F238E27FC236}">
                <a16:creationId xmlns:a16="http://schemas.microsoft.com/office/drawing/2014/main" id="{051F89F7-A83C-CAB6-1738-5786BB205289}"/>
              </a:ext>
            </a:extLst>
          </p:cNvPr>
          <p:cNvGrpSpPr/>
          <p:nvPr/>
        </p:nvGrpSpPr>
        <p:grpSpPr>
          <a:xfrm>
            <a:off x="445936" y="6061480"/>
            <a:ext cx="4051512" cy="381515"/>
            <a:chOff x="550116" y="3548692"/>
            <a:chExt cx="4051512" cy="381515"/>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283476C-C352-B697-FDB8-4BF12F8A34D5}"/>
                    </a:ext>
                  </a:extLst>
                </p:cNvPr>
                <p:cNvSpPr txBox="1"/>
                <p:nvPr/>
              </p:nvSpPr>
              <p:spPr>
                <a:xfrm>
                  <a:off x="3259654" y="3548692"/>
                  <a:ext cx="1104016"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i="1">
                                <a:latin typeface="Cambria Math" panose="02040503050406030204" pitchFamily="18" charset="0"/>
                                <a:ea typeface="Cambria Math" panose="02040503050406030204" pitchFamily="18" charset="0"/>
                                <a:cs typeface="Arial" panose="020B0604020202020204" pitchFamily="34" charset="0"/>
                              </a:rPr>
                              <m:t> </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r>
                              <a:rPr lang="en-US" sz="1800" i="1">
                                <a:latin typeface="Cambria Math" panose="02040503050406030204" pitchFamily="18" charset="0"/>
                                <a:ea typeface="Cambria Math" panose="02040503050406030204" pitchFamily="18" charset="0"/>
                                <a:cs typeface="Arial" panose="020B0604020202020204" pitchFamily="34" charset="0"/>
                              </a:rPr>
                              <m:t>∀</m:t>
                            </m:r>
                          </m:e>
                          <m:sub>
                            <m:r>
                              <a:rPr lang="en-US" sz="1800" i="1">
                                <a:latin typeface="Cambria Math" panose="02040503050406030204" pitchFamily="18" charset="0"/>
                                <a:ea typeface="Cambria Math" panose="02040503050406030204" pitchFamily="18" charset="0"/>
                                <a:cs typeface="Arial" panose="020B0604020202020204" pitchFamily="34" charset="0"/>
                              </a:rPr>
                              <m:t>𝑖</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ID" dirty="0"/>
                </a:p>
              </p:txBody>
            </p:sp>
          </mc:Choice>
          <mc:Fallback xmlns="">
            <p:sp>
              <p:nvSpPr>
                <p:cNvPr id="49" name="TextBox 48">
                  <a:extLst>
                    <a:ext uri="{FF2B5EF4-FFF2-40B4-BE49-F238E27FC236}">
                      <a16:creationId xmlns:a16="http://schemas.microsoft.com/office/drawing/2014/main" id="{4283476C-C352-B697-FDB8-4BF12F8A34D5}"/>
                    </a:ext>
                  </a:extLst>
                </p:cNvPr>
                <p:cNvSpPr txBox="1">
                  <a:spLocks noRot="1" noChangeAspect="1" noMove="1" noResize="1" noEditPoints="1" noAdjustHandles="1" noChangeArrowheads="1" noChangeShapeType="1" noTextEdit="1"/>
                </p:cNvSpPr>
                <p:nvPr/>
              </p:nvSpPr>
              <p:spPr>
                <a:xfrm>
                  <a:off x="3259654" y="3548692"/>
                  <a:ext cx="1104016" cy="381515"/>
                </a:xfrm>
                <a:prstGeom prst="rect">
                  <a:avLst/>
                </a:prstGeom>
                <a:blipFill>
                  <a:blip r:embed="rId7"/>
                  <a:stretch>
                    <a:fillRect/>
                  </a:stretch>
                </a:blipFill>
              </p:spPr>
              <p:txBody>
                <a:bodyPr/>
                <a:lstStyle/>
                <a:p>
                  <a:r>
                    <a:rPr lang="en-ID">
                      <a:noFill/>
                    </a:rPr>
                    <a:t> </a:t>
                  </a:r>
                </a:p>
              </p:txBody>
            </p:sp>
          </mc:Fallback>
        </mc:AlternateContent>
        <p:sp>
          <p:nvSpPr>
            <p:cNvPr id="22" name="TextBox 21">
              <a:extLst>
                <a:ext uri="{FF2B5EF4-FFF2-40B4-BE49-F238E27FC236}">
                  <a16:creationId xmlns:a16="http://schemas.microsoft.com/office/drawing/2014/main" id="{219F6D39-9623-59E6-5E9B-3D0A57939979}"/>
                </a:ext>
              </a:extLst>
            </p:cNvPr>
            <p:cNvSpPr txBox="1"/>
            <p:nvPr/>
          </p:nvSpPr>
          <p:spPr>
            <a:xfrm>
              <a:off x="4125712" y="3552996"/>
              <a:ext cx="475916" cy="338554"/>
            </a:xfrm>
            <a:prstGeom prst="rect">
              <a:avLst/>
            </a:prstGeom>
            <a:noFill/>
          </p:spPr>
          <p:txBody>
            <a:bodyPr wrap="square">
              <a:spAutoFit/>
            </a:bodyPr>
            <a:lstStyle/>
            <a:p>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(6)</a:t>
              </a:r>
              <a:endParaRPr lang="en-ID" sz="1600" dirty="0">
                <a:ln w="0"/>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294516E-8784-0AD5-CE9B-DD783395E8D1}"/>
                    </a:ext>
                  </a:extLst>
                </p:cNvPr>
                <p:cNvSpPr txBox="1"/>
                <p:nvPr/>
              </p:nvSpPr>
              <p:spPr>
                <a:xfrm>
                  <a:off x="550116" y="3577435"/>
                  <a:ext cx="170848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𝑄</m:t>
                            </m:r>
                          </m:e>
                          <m:sub>
                            <m:r>
                              <a:rPr lang="en-US" sz="1600" b="0" i="1" smtClean="0">
                                <a:latin typeface="Cambria Math" panose="02040503050406030204" pitchFamily="18" charset="0"/>
                                <a:cs typeface="Arial" panose="020B0604020202020204" pitchFamily="34" charset="0"/>
                              </a:rPr>
                              <m:t>𝑖𝑡</m:t>
                            </m:r>
                            <m:r>
                              <a:rPr lang="en-US" sz="1600" b="0" i="1" smtClean="0">
                                <a:latin typeface="Cambria Math" panose="02040503050406030204" pitchFamily="18" charset="0"/>
                                <a:cs typeface="Arial" panose="020B0604020202020204" pitchFamily="34" charset="0"/>
                              </a:rPr>
                              <m:t> </m:t>
                            </m:r>
                          </m:sub>
                        </m:sSub>
                        <m:r>
                          <a:rPr lang="en-US" sz="1600" b="0" i="1" smtClean="0">
                            <a:latin typeface="Cambria Math" panose="02040503050406030204" pitchFamily="18" charset="0"/>
                            <a:cs typeface="Arial" panose="020B0604020202020204" pitchFamily="34" charset="0"/>
                          </a:rPr>
                          <m:t>,</m:t>
                        </m:r>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𝑋</m:t>
                            </m:r>
                          </m:e>
                          <m:sub>
                            <m:r>
                              <a:rPr lang="en-US" sz="1600" i="1">
                                <a:latin typeface="Cambria Math" panose="02040503050406030204" pitchFamily="18" charset="0"/>
                                <a:cs typeface="Arial" panose="020B0604020202020204" pitchFamily="34" charset="0"/>
                              </a:rPr>
                              <m:t>𝑖𝑡</m:t>
                            </m:r>
                          </m:sub>
                        </m:sSub>
                        <m:r>
                          <a:rPr lang="en-US" sz="1600" b="0" i="1" smtClean="0">
                            <a:latin typeface="Cambria Math" panose="02040503050406030204" pitchFamily="18" charset="0"/>
                            <a:cs typeface="Arial" panose="020B0604020202020204" pitchFamily="34" charset="0"/>
                          </a:rPr>
                          <m:t>,</m:t>
                        </m:r>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cs typeface="Arial" panose="020B0604020202020204" pitchFamily="34" charset="0"/>
                              </a:rPr>
                              <m:t>𝑌</m:t>
                            </m:r>
                          </m:e>
                          <m:sub>
                            <m:r>
                              <a:rPr lang="en-US" sz="1600" i="1">
                                <a:latin typeface="Cambria Math" panose="02040503050406030204" pitchFamily="18" charset="0"/>
                                <a:cs typeface="Arial" panose="020B0604020202020204" pitchFamily="34" charset="0"/>
                              </a:rPr>
                              <m:t>𝑖𝑡</m:t>
                            </m:r>
                          </m:sub>
                        </m:sSub>
                        <m:r>
                          <a:rPr lang="en-US" sz="1600" b="0" i="1" smtClean="0">
                            <a:latin typeface="Cambria Math" panose="02040503050406030204" pitchFamily="18" charset="0"/>
                            <a:ea typeface="Cambria Math" panose="02040503050406030204" pitchFamily="18" charset="0"/>
                            <a:cs typeface="Arial" panose="020B0604020202020204" pitchFamily="34" charset="0"/>
                          </a:rPr>
                          <m:t>∈ </m:t>
                        </m:r>
                        <m:sSup>
                          <m:sSupPr>
                            <m:ctrlPr>
                              <a:rPr lang="el-GR" sz="1600" b="0" i="1" smtClean="0">
                                <a:latin typeface="Cambria Math" panose="02040503050406030204" pitchFamily="18" charset="0"/>
                                <a:ea typeface="Cambria Math" panose="02040503050406030204" pitchFamily="18" charset="0"/>
                                <a:cs typeface="Arial" panose="020B0604020202020204" pitchFamily="34" charset="0"/>
                              </a:rPr>
                            </m:ctrlPr>
                          </m:sSupPr>
                          <m:e>
                            <m:r>
                              <a:rPr lang="el-GR" sz="1600" b="0" i="1" smtClean="0">
                                <a:latin typeface="Cambria Math" panose="02040503050406030204" pitchFamily="18" charset="0"/>
                                <a:ea typeface="Cambria Math" panose="02040503050406030204" pitchFamily="18" charset="0"/>
                                <a:cs typeface="Arial" panose="020B0604020202020204" pitchFamily="34" charset="0"/>
                              </a:rPr>
                              <m:t>ℤ</m:t>
                            </m:r>
                          </m:e>
                          <m:sup>
                            <m:r>
                              <a:rPr lang="en-US" sz="1600" b="0" i="1" smtClean="0">
                                <a:latin typeface="Cambria Math" panose="02040503050406030204" pitchFamily="18" charset="0"/>
                                <a:ea typeface="Cambria Math" panose="02040503050406030204" pitchFamily="18" charset="0"/>
                                <a:cs typeface="Arial" panose="020B0604020202020204" pitchFamily="34" charset="0"/>
                              </a:rPr>
                              <m:t>+</m:t>
                            </m:r>
                          </m:sup>
                        </m:sSup>
                      </m:oMath>
                    </m:oMathPara>
                  </a14:m>
                  <a:endParaRPr lang="en-US" sz="1600" b="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B294516E-8784-0AD5-CE9B-DD783395E8D1}"/>
                    </a:ext>
                  </a:extLst>
                </p:cNvPr>
                <p:cNvSpPr txBox="1">
                  <a:spLocks noRot="1" noChangeAspect="1" noMove="1" noResize="1" noEditPoints="1" noAdjustHandles="1" noChangeArrowheads="1" noChangeShapeType="1" noTextEdit="1"/>
                </p:cNvSpPr>
                <p:nvPr/>
              </p:nvSpPr>
              <p:spPr>
                <a:xfrm>
                  <a:off x="550116" y="3577435"/>
                  <a:ext cx="1708480" cy="338554"/>
                </a:xfrm>
                <a:prstGeom prst="rect">
                  <a:avLst/>
                </a:prstGeom>
                <a:blipFill>
                  <a:blip r:embed="rId8"/>
                  <a:stretch>
                    <a:fillRect b="-7143"/>
                  </a:stretch>
                </a:blipFill>
              </p:spPr>
              <p:txBody>
                <a:bodyPr/>
                <a:lstStyle/>
                <a:p>
                  <a:r>
                    <a:rPr lang="en-ID">
                      <a:noFill/>
                    </a:rPr>
                    <a:t> </a:t>
                  </a:r>
                </a:p>
              </p:txBody>
            </p:sp>
          </mc:Fallback>
        </mc:AlternateContent>
      </p:grpSp>
      <p:sp>
        <p:nvSpPr>
          <p:cNvPr id="2" name="Rectangle: Rounded Corners 1">
            <a:extLst>
              <a:ext uri="{FF2B5EF4-FFF2-40B4-BE49-F238E27FC236}">
                <a16:creationId xmlns:a16="http://schemas.microsoft.com/office/drawing/2014/main" id="{2EC1E816-07E8-12C3-70FA-A4A66ED5D314}"/>
              </a:ext>
            </a:extLst>
          </p:cNvPr>
          <p:cNvSpPr/>
          <p:nvPr/>
        </p:nvSpPr>
        <p:spPr>
          <a:xfrm flipH="1">
            <a:off x="2533" y="0"/>
            <a:ext cx="149456" cy="6858000"/>
          </a:xfrm>
          <a:prstGeom prst="roundRect">
            <a:avLst/>
          </a:prstGeom>
          <a:gradFill flip="none" rotWithShape="1">
            <a:gsLst>
              <a:gs pos="45000">
                <a:schemeClr val="accent5">
                  <a:lumMod val="40000"/>
                  <a:lumOff val="60000"/>
                </a:schemeClr>
              </a:gs>
              <a:gs pos="100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5" name="Straight Connector 14">
            <a:extLst>
              <a:ext uri="{FF2B5EF4-FFF2-40B4-BE49-F238E27FC236}">
                <a16:creationId xmlns:a16="http://schemas.microsoft.com/office/drawing/2014/main" id="{23DAE939-4EEA-4458-9AD0-29E6B923DF8B}"/>
              </a:ext>
            </a:extLst>
          </p:cNvPr>
          <p:cNvCxnSpPr>
            <a:cxnSpLocks/>
          </p:cNvCxnSpPr>
          <p:nvPr/>
        </p:nvCxnSpPr>
        <p:spPr>
          <a:xfrm>
            <a:off x="471022" y="4560832"/>
            <a:ext cx="1105720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EBD8550-D806-D800-F0E7-9365D6237529}"/>
              </a:ext>
            </a:extLst>
          </p:cNvPr>
          <p:cNvGrpSpPr/>
          <p:nvPr/>
        </p:nvGrpSpPr>
        <p:grpSpPr>
          <a:xfrm>
            <a:off x="301670" y="3637373"/>
            <a:ext cx="4195778" cy="381515"/>
            <a:chOff x="351112" y="4713009"/>
            <a:chExt cx="4195778" cy="38151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558918F-C3A5-9741-8AE2-D913BC1D17C4}"/>
                    </a:ext>
                  </a:extLst>
                </p:cNvPr>
                <p:cNvSpPr txBox="1"/>
                <p:nvPr/>
              </p:nvSpPr>
              <p:spPr>
                <a:xfrm>
                  <a:off x="351112" y="4723130"/>
                  <a:ext cx="137261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𝑋</m:t>
                            </m:r>
                          </m:e>
                          <m:sub>
                            <m:r>
                              <a:rPr lang="en-US" sz="1600" b="0" i="1" smtClean="0">
                                <a:latin typeface="Cambria Math" panose="02040503050406030204" pitchFamily="18" charset="0"/>
                                <a:cs typeface="Arial" panose="020B0604020202020204" pitchFamily="34" charset="0"/>
                              </a:rPr>
                              <m:t>𝑖𝑡</m:t>
                            </m:r>
                            <m:r>
                              <a:rPr lang="en-US" sz="1600" b="0" i="1" smtClean="0">
                                <a:latin typeface="Cambria Math" panose="02040503050406030204" pitchFamily="18" charset="0"/>
                                <a:cs typeface="Arial" panose="020B0604020202020204" pitchFamily="34" charset="0"/>
                              </a:rPr>
                              <m:t> </m:t>
                            </m:r>
                          </m:sub>
                        </m:sSub>
                        <m:r>
                          <a:rPr lang="en-US" sz="1600" b="0" i="1" smtClean="0">
                            <a:latin typeface="Cambria Math" panose="02040503050406030204" pitchFamily="18" charset="0"/>
                            <a:cs typeface="Arial" panose="020B0604020202020204" pitchFamily="34" charset="0"/>
                          </a:rPr>
                          <m:t>≤</m:t>
                        </m:r>
                        <m:r>
                          <a:rPr lang="en-US" sz="16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n-US" sz="16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ea typeface="Cambria Math" panose="02040503050406030204" pitchFamily="18" charset="0"/>
                                <a:cs typeface="Arial" panose="020B0604020202020204" pitchFamily="34" charset="0"/>
                              </a:rPr>
                              <m:t>𝐶</m:t>
                            </m:r>
                          </m:e>
                          <m:sub>
                            <m:r>
                              <a:rPr lang="en-US" sz="1600" b="0" i="1" smtClean="0">
                                <a:latin typeface="Cambria Math" panose="02040503050406030204" pitchFamily="18" charset="0"/>
                                <a:ea typeface="Cambria Math" panose="02040503050406030204" pitchFamily="18" charset="0"/>
                                <a:cs typeface="Arial" panose="020B0604020202020204" pitchFamily="34" charset="0"/>
                              </a:rPr>
                              <m:t>𝑖</m:t>
                            </m:r>
                          </m:sub>
                        </m:sSub>
                      </m:oMath>
                    </m:oMathPara>
                  </a14:m>
                  <a:endParaRPr lang="en-ID" sz="1600" dirty="0"/>
                </a:p>
              </p:txBody>
            </p:sp>
          </mc:Choice>
          <mc:Fallback xmlns="">
            <p:sp>
              <p:nvSpPr>
                <p:cNvPr id="18" name="TextBox 17">
                  <a:extLst>
                    <a:ext uri="{FF2B5EF4-FFF2-40B4-BE49-F238E27FC236}">
                      <a16:creationId xmlns:a16="http://schemas.microsoft.com/office/drawing/2014/main" id="{4558918F-C3A5-9741-8AE2-D913BC1D17C4}"/>
                    </a:ext>
                  </a:extLst>
                </p:cNvPr>
                <p:cNvSpPr txBox="1">
                  <a:spLocks noRot="1" noChangeAspect="1" noMove="1" noResize="1" noEditPoints="1" noAdjustHandles="1" noChangeArrowheads="1" noChangeShapeType="1" noTextEdit="1"/>
                </p:cNvSpPr>
                <p:nvPr/>
              </p:nvSpPr>
              <p:spPr>
                <a:xfrm>
                  <a:off x="351112" y="4723130"/>
                  <a:ext cx="1372617" cy="338554"/>
                </a:xfrm>
                <a:prstGeom prst="rect">
                  <a:avLst/>
                </a:prstGeom>
                <a:blipFill>
                  <a:blip r:embed="rId22"/>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AF29E9-4433-EDC2-CA85-ADE147DB9562}"/>
                    </a:ext>
                  </a:extLst>
                </p:cNvPr>
                <p:cNvSpPr txBox="1"/>
                <p:nvPr/>
              </p:nvSpPr>
              <p:spPr>
                <a:xfrm>
                  <a:off x="3526717" y="4713009"/>
                  <a:ext cx="475916"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 ∀</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sub>
                        </m:sSub>
                      </m:oMath>
                    </m:oMathPara>
                  </a14:m>
                  <a:endParaRPr lang="en-ID" dirty="0"/>
                </a:p>
              </p:txBody>
            </p:sp>
          </mc:Choice>
          <mc:Fallback xmlns="">
            <p:sp>
              <p:nvSpPr>
                <p:cNvPr id="19" name="TextBox 18">
                  <a:extLst>
                    <a:ext uri="{FF2B5EF4-FFF2-40B4-BE49-F238E27FC236}">
                      <a16:creationId xmlns:a16="http://schemas.microsoft.com/office/drawing/2014/main" id="{74AF29E9-4433-EDC2-CA85-ADE147DB9562}"/>
                    </a:ext>
                  </a:extLst>
                </p:cNvPr>
                <p:cNvSpPr txBox="1">
                  <a:spLocks noRot="1" noChangeAspect="1" noMove="1" noResize="1" noEditPoints="1" noAdjustHandles="1" noChangeArrowheads="1" noChangeShapeType="1" noTextEdit="1"/>
                </p:cNvSpPr>
                <p:nvPr/>
              </p:nvSpPr>
              <p:spPr>
                <a:xfrm>
                  <a:off x="3526717" y="4713009"/>
                  <a:ext cx="475916" cy="381515"/>
                </a:xfrm>
                <a:prstGeom prst="rect">
                  <a:avLst/>
                </a:prstGeom>
                <a:blipFill>
                  <a:blip r:embed="rId23"/>
                  <a:stretch>
                    <a:fillRect r="-7692"/>
                  </a:stretch>
                </a:blipFill>
              </p:spPr>
              <p:txBody>
                <a:bodyPr/>
                <a:lstStyle/>
                <a:p>
                  <a:r>
                    <a:rPr lang="en-ID">
                      <a:noFill/>
                    </a:rPr>
                    <a:t> </a:t>
                  </a:r>
                </a:p>
              </p:txBody>
            </p:sp>
          </mc:Fallback>
        </mc:AlternateContent>
        <p:sp>
          <p:nvSpPr>
            <p:cNvPr id="21" name="TextBox 20">
              <a:extLst>
                <a:ext uri="{FF2B5EF4-FFF2-40B4-BE49-F238E27FC236}">
                  <a16:creationId xmlns:a16="http://schemas.microsoft.com/office/drawing/2014/main" id="{A437E0D6-3BE0-940F-FAF3-3A24CECEFFAD}"/>
                </a:ext>
              </a:extLst>
            </p:cNvPr>
            <p:cNvSpPr txBox="1"/>
            <p:nvPr/>
          </p:nvSpPr>
          <p:spPr>
            <a:xfrm>
              <a:off x="4070974" y="4748087"/>
              <a:ext cx="475916" cy="338554"/>
            </a:xfrm>
            <a:prstGeom prst="rect">
              <a:avLst/>
            </a:prstGeom>
            <a:noFill/>
          </p:spPr>
          <p:txBody>
            <a:bodyPr wrap="square">
              <a:spAutoFit/>
            </a:bodyPr>
            <a:lstStyle/>
            <a:p>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(4)</a:t>
              </a:r>
              <a:endParaRPr lang="en-ID" sz="1600" dirty="0">
                <a:ln w="0"/>
                <a:effectLst>
                  <a:outerShdw blurRad="38100" dist="19050" dir="2700000" algn="tl" rotWithShape="0">
                    <a:schemeClr val="dk1">
                      <a:alpha val="40000"/>
                    </a:schemeClr>
                  </a:outerShdw>
                </a:effectLst>
              </a:endParaRPr>
            </a:p>
          </p:txBody>
        </p:sp>
      </p:grpSp>
      <p:sp>
        <p:nvSpPr>
          <p:cNvPr id="23" name="TextBox 22">
            <a:extLst>
              <a:ext uri="{FF2B5EF4-FFF2-40B4-BE49-F238E27FC236}">
                <a16:creationId xmlns:a16="http://schemas.microsoft.com/office/drawing/2014/main" id="{4A16B45D-CDC9-94D0-B83E-E3EF1FFF1294}"/>
              </a:ext>
            </a:extLst>
          </p:cNvPr>
          <p:cNvSpPr txBox="1"/>
          <p:nvPr/>
        </p:nvSpPr>
        <p:spPr>
          <a:xfrm>
            <a:off x="446347" y="1542407"/>
            <a:ext cx="4300387" cy="338554"/>
          </a:xfrm>
          <a:prstGeom prst="rect">
            <a:avLst/>
          </a:prstGeom>
          <a:noFill/>
        </p:spPr>
        <p:txBody>
          <a:bodyPr wrap="square">
            <a:spAutoFit/>
          </a:bodyPr>
          <a:lstStyle/>
          <a:p>
            <a:pPr algn="just"/>
            <a:r>
              <a:rPr lang="en-US" sz="1600" i="1" dirty="0">
                <a:latin typeface="Arial" panose="020B0604020202020204" pitchFamily="34" charset="0"/>
                <a:cs typeface="Arial" panose="020B0604020202020204" pitchFamily="34" charset="0"/>
              </a:rPr>
              <a:t>Big-M Value Constraint </a:t>
            </a:r>
            <a:endParaRPr lang="en-ID" sz="1600" i="1"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F3D8C236-4811-1C07-3281-F3823744FB18}"/>
              </a:ext>
            </a:extLst>
          </p:cNvPr>
          <p:cNvGrpSpPr/>
          <p:nvPr/>
        </p:nvGrpSpPr>
        <p:grpSpPr>
          <a:xfrm>
            <a:off x="351602" y="2029270"/>
            <a:ext cx="4145846" cy="381515"/>
            <a:chOff x="554657" y="5346663"/>
            <a:chExt cx="4145846" cy="381515"/>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1E7802-C155-27FF-6450-0B78712E1CB2}"/>
                    </a:ext>
                  </a:extLst>
                </p:cNvPr>
                <p:cNvSpPr txBox="1"/>
                <p:nvPr/>
              </p:nvSpPr>
              <p:spPr>
                <a:xfrm>
                  <a:off x="554657" y="5349383"/>
                  <a:ext cx="1372617" cy="372603"/>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cs typeface="Arial" panose="020B0604020202020204" pitchFamily="34" charset="0"/>
                              </a:rPr>
                              <m:t>𝑄</m:t>
                            </m:r>
                          </m:e>
                          <m:sub>
                            <m:r>
                              <a:rPr lang="en-US" sz="1800" b="0" i="1" smtClean="0">
                                <a:latin typeface="Cambria Math" panose="02040503050406030204" pitchFamily="18" charset="0"/>
                                <a:cs typeface="Arial" panose="020B0604020202020204" pitchFamily="34" charset="0"/>
                              </a:rPr>
                              <m:t>𝑖𝑡</m:t>
                            </m:r>
                          </m:sub>
                        </m:sSub>
                        <m:r>
                          <a:rPr lang="en-US" sz="180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𝑀</m:t>
                        </m:r>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𝑌</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𝑖𝑡</m:t>
                            </m:r>
                            <m:r>
                              <a:rPr lang="en-US" sz="1800" b="0" i="1" smtClean="0">
                                <a:latin typeface="Cambria Math" panose="02040503050406030204" pitchFamily="18" charset="0"/>
                                <a:ea typeface="Cambria Math" panose="02040503050406030204" pitchFamily="18" charset="0"/>
                                <a:cs typeface="Arial" panose="020B0604020202020204" pitchFamily="34" charset="0"/>
                              </a:rPr>
                              <m:t> </m:t>
                            </m:r>
                          </m:sub>
                        </m:sSub>
                      </m:oMath>
                    </m:oMathPara>
                  </a14:m>
                  <a:endParaRPr lang="en-US" sz="1800" b="0" dirty="0">
                    <a:ea typeface="Cambria Math" panose="02040503050406030204" pitchFamily="18"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B718E227-D3D0-A1B7-ADCC-4B75CC43A526}"/>
                    </a:ext>
                  </a:extLst>
                </p:cNvPr>
                <p:cNvSpPr txBox="1">
                  <a:spLocks noRot="1" noChangeAspect="1" noMove="1" noResize="1" noEditPoints="1" noAdjustHandles="1" noChangeArrowheads="1" noChangeShapeType="1" noTextEdit="1"/>
                </p:cNvSpPr>
                <p:nvPr/>
              </p:nvSpPr>
              <p:spPr>
                <a:xfrm>
                  <a:off x="554657" y="5349383"/>
                  <a:ext cx="1372617" cy="372603"/>
                </a:xfrm>
                <a:prstGeom prst="rect">
                  <a:avLst/>
                </a:prstGeom>
                <a:blipFill>
                  <a:blip r:embed="rId12"/>
                  <a:stretch>
                    <a:fillRect b="-806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FF7D64-FCE7-B5A3-7E16-D7E96D106D61}"/>
                    </a:ext>
                  </a:extLst>
                </p:cNvPr>
                <p:cNvSpPr txBox="1"/>
                <p:nvPr/>
              </p:nvSpPr>
              <p:spPr>
                <a:xfrm>
                  <a:off x="3361391" y="5346663"/>
                  <a:ext cx="1263690"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1800" b="0" i="1" smtClean="0">
                                <a:latin typeface="Cambria Math" panose="02040503050406030204" pitchFamily="18" charset="0"/>
                                <a:ea typeface="Cambria Math" panose="02040503050406030204" pitchFamily="18" charset="0"/>
                                <a:cs typeface="Arial" panose="020B0604020202020204" pitchFamily="34" charset="0"/>
                              </a:rPr>
                              <m:t>∀</m:t>
                            </m:r>
                          </m:e>
                          <m:sub>
                            <m:r>
                              <a:rPr lang="en-US" sz="1800" b="0" i="1" smtClean="0">
                                <a:latin typeface="Cambria Math" panose="02040503050406030204" pitchFamily="18" charset="0"/>
                                <a:ea typeface="Cambria Math" panose="02040503050406030204" pitchFamily="18" charset="0"/>
                                <a:cs typeface="Arial" panose="020B0604020202020204" pitchFamily="34" charset="0"/>
                              </a:rPr>
                              <m:t>𝑖</m:t>
                            </m:r>
                            <m:r>
                              <a:rPr lang="en-US" sz="1800" b="0" i="1" smtClean="0">
                                <a:latin typeface="Cambria Math" panose="02040503050406030204" pitchFamily="18" charset="0"/>
                                <a:ea typeface="Cambria Math" panose="02040503050406030204" pitchFamily="18" charset="0"/>
                                <a:cs typeface="Arial" panose="020B0604020202020204" pitchFamily="34" charset="0"/>
                              </a:rPr>
                              <m:t>,</m:t>
                            </m:r>
                            <m:r>
                              <a:rPr lang="en-US" sz="1800" b="0" i="1" smtClean="0">
                                <a:latin typeface="Cambria Math" panose="02040503050406030204" pitchFamily="18" charset="0"/>
                                <a:ea typeface="Cambria Math" panose="02040503050406030204" pitchFamily="18" charset="0"/>
                                <a:cs typeface="Arial" panose="020B0604020202020204" pitchFamily="34" charset="0"/>
                              </a:rPr>
                              <m:t>𝑡</m:t>
                            </m:r>
                          </m:sub>
                        </m:sSub>
                      </m:oMath>
                    </m:oMathPara>
                  </a14:m>
                  <a:endParaRPr lang="en-ID" dirty="0"/>
                </a:p>
              </p:txBody>
            </p:sp>
          </mc:Choice>
          <mc:Fallback xmlns="">
            <p:sp>
              <p:nvSpPr>
                <p:cNvPr id="26" name="TextBox 25">
                  <a:extLst>
                    <a:ext uri="{FF2B5EF4-FFF2-40B4-BE49-F238E27FC236}">
                      <a16:creationId xmlns:a16="http://schemas.microsoft.com/office/drawing/2014/main" id="{A3FF7D64-FCE7-B5A3-7E16-D7E96D106D61}"/>
                    </a:ext>
                  </a:extLst>
                </p:cNvPr>
                <p:cNvSpPr txBox="1">
                  <a:spLocks noRot="1" noChangeAspect="1" noMove="1" noResize="1" noEditPoints="1" noAdjustHandles="1" noChangeArrowheads="1" noChangeShapeType="1" noTextEdit="1"/>
                </p:cNvSpPr>
                <p:nvPr/>
              </p:nvSpPr>
              <p:spPr>
                <a:xfrm>
                  <a:off x="3361391" y="5346663"/>
                  <a:ext cx="1263690" cy="381515"/>
                </a:xfrm>
                <a:prstGeom prst="rect">
                  <a:avLst/>
                </a:prstGeom>
                <a:blipFill>
                  <a:blip r:embed="rId24"/>
                  <a:stretch>
                    <a:fillRect/>
                  </a:stretch>
                </a:blipFill>
              </p:spPr>
              <p:txBody>
                <a:bodyPr/>
                <a:lstStyle/>
                <a:p>
                  <a:r>
                    <a:rPr lang="en-ID">
                      <a:noFill/>
                    </a:rPr>
                    <a:t> </a:t>
                  </a:r>
                </a:p>
              </p:txBody>
            </p:sp>
          </mc:Fallback>
        </mc:AlternateContent>
        <p:sp>
          <p:nvSpPr>
            <p:cNvPr id="29" name="TextBox 28">
              <a:extLst>
                <a:ext uri="{FF2B5EF4-FFF2-40B4-BE49-F238E27FC236}">
                  <a16:creationId xmlns:a16="http://schemas.microsoft.com/office/drawing/2014/main" id="{8F283DC5-459C-4F74-5E12-F74B087F6869}"/>
                </a:ext>
              </a:extLst>
            </p:cNvPr>
            <p:cNvSpPr txBox="1"/>
            <p:nvPr/>
          </p:nvSpPr>
          <p:spPr>
            <a:xfrm>
              <a:off x="4224587" y="5346663"/>
              <a:ext cx="475916" cy="338554"/>
            </a:xfrm>
            <a:prstGeom prst="rect">
              <a:avLst/>
            </a:prstGeom>
            <a:noFill/>
          </p:spPr>
          <p:txBody>
            <a:bodyPr wrap="square">
              <a:spAutoFit/>
            </a:bodyPr>
            <a:lstStyle/>
            <a:p>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(3)</a:t>
              </a:r>
              <a:endParaRPr lang="en-ID" sz="1600" dirty="0">
                <a:ln w="0"/>
                <a:effectLst>
                  <a:outerShdw blurRad="38100" dist="19050" dir="2700000" algn="tl" rotWithShape="0">
                    <a:schemeClr val="dk1">
                      <a:alpha val="40000"/>
                    </a:schemeClr>
                  </a:outerShdw>
                </a:effectLst>
              </a:endParaRPr>
            </a:p>
          </p:txBody>
        </p:sp>
      </p:grpSp>
      <p:pic>
        <p:nvPicPr>
          <p:cNvPr id="32" name="Picture 31">
            <a:extLst>
              <a:ext uri="{FF2B5EF4-FFF2-40B4-BE49-F238E27FC236}">
                <a16:creationId xmlns:a16="http://schemas.microsoft.com/office/drawing/2014/main" id="{F1AB6A20-2757-7A51-3B9B-4A3403AB459E}"/>
              </a:ext>
            </a:extLst>
          </p:cNvPr>
          <p:cNvPicPr>
            <a:picLocks noChangeAspect="1"/>
          </p:cNvPicPr>
          <p:nvPr/>
        </p:nvPicPr>
        <p:blipFill>
          <a:blip r:embed="rId25"/>
          <a:stretch>
            <a:fillRect/>
          </a:stretch>
        </p:blipFill>
        <p:spPr>
          <a:xfrm>
            <a:off x="5568097" y="1619203"/>
            <a:ext cx="5995542" cy="1181978"/>
          </a:xfrm>
          <a:prstGeom prst="rect">
            <a:avLst/>
          </a:prstGeom>
        </p:spPr>
      </p:pic>
      <p:cxnSp>
        <p:nvCxnSpPr>
          <p:cNvPr id="36" name="Straight Connector 35">
            <a:extLst>
              <a:ext uri="{FF2B5EF4-FFF2-40B4-BE49-F238E27FC236}">
                <a16:creationId xmlns:a16="http://schemas.microsoft.com/office/drawing/2014/main" id="{0D0F4A48-B29C-4983-8C54-CDF2A19E0BF8}"/>
              </a:ext>
            </a:extLst>
          </p:cNvPr>
          <p:cNvCxnSpPr>
            <a:cxnSpLocks/>
          </p:cNvCxnSpPr>
          <p:nvPr/>
        </p:nvCxnSpPr>
        <p:spPr>
          <a:xfrm>
            <a:off x="515431" y="2986515"/>
            <a:ext cx="1105720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C08C200-2975-341C-C15D-15907A57E356}"/>
              </a:ext>
            </a:extLst>
          </p:cNvPr>
          <p:cNvPicPr>
            <a:picLocks noChangeAspect="1"/>
          </p:cNvPicPr>
          <p:nvPr/>
        </p:nvPicPr>
        <p:blipFill>
          <a:blip r:embed="rId26"/>
          <a:stretch>
            <a:fillRect/>
          </a:stretch>
        </p:blipFill>
        <p:spPr>
          <a:xfrm>
            <a:off x="5568103" y="3173719"/>
            <a:ext cx="5995537" cy="1209313"/>
          </a:xfrm>
          <a:prstGeom prst="rect">
            <a:avLst/>
          </a:prstGeom>
        </p:spPr>
      </p:pic>
      <p:sp>
        <p:nvSpPr>
          <p:cNvPr id="42" name="TextBox 41">
            <a:extLst>
              <a:ext uri="{FF2B5EF4-FFF2-40B4-BE49-F238E27FC236}">
                <a16:creationId xmlns:a16="http://schemas.microsoft.com/office/drawing/2014/main" id="{65378A22-D35E-98CB-563F-7A84B40C8917}"/>
              </a:ext>
            </a:extLst>
          </p:cNvPr>
          <p:cNvSpPr txBox="1"/>
          <p:nvPr/>
        </p:nvSpPr>
        <p:spPr>
          <a:xfrm>
            <a:off x="446347" y="3077543"/>
            <a:ext cx="4300387" cy="338554"/>
          </a:xfrm>
          <a:prstGeom prst="rect">
            <a:avLst/>
          </a:prstGeom>
          <a:noFill/>
        </p:spPr>
        <p:txBody>
          <a:bodyPr wrap="square">
            <a:spAutoFit/>
          </a:bodyPr>
          <a:lstStyle/>
          <a:p>
            <a:pPr algn="just"/>
            <a:r>
              <a:rPr lang="en-ID" sz="1600" i="1" dirty="0">
                <a:latin typeface="Arial" panose="020B0604020202020204" pitchFamily="34" charset="0"/>
                <a:cs typeface="Arial" panose="020B0604020202020204" pitchFamily="34" charset="0"/>
              </a:rPr>
              <a:t>Capacity Constraint</a:t>
            </a:r>
          </a:p>
        </p:txBody>
      </p:sp>
      <p:pic>
        <p:nvPicPr>
          <p:cNvPr id="43" name="Picture 42">
            <a:extLst>
              <a:ext uri="{FF2B5EF4-FFF2-40B4-BE49-F238E27FC236}">
                <a16:creationId xmlns:a16="http://schemas.microsoft.com/office/drawing/2014/main" id="{A7346275-F0F6-BBDC-1B31-90F0A5664BAB}"/>
              </a:ext>
            </a:extLst>
          </p:cNvPr>
          <p:cNvPicPr>
            <a:picLocks noChangeAspect="1"/>
          </p:cNvPicPr>
          <p:nvPr/>
        </p:nvPicPr>
        <p:blipFill>
          <a:blip r:embed="rId27"/>
          <a:stretch>
            <a:fillRect/>
          </a:stretch>
        </p:blipFill>
        <p:spPr>
          <a:xfrm>
            <a:off x="5568097" y="4782248"/>
            <a:ext cx="5995542" cy="706254"/>
          </a:xfrm>
          <a:prstGeom prst="rect">
            <a:avLst/>
          </a:prstGeom>
        </p:spPr>
      </p:pic>
      <p:pic>
        <p:nvPicPr>
          <p:cNvPr id="44" name="Picture 43">
            <a:extLst>
              <a:ext uri="{FF2B5EF4-FFF2-40B4-BE49-F238E27FC236}">
                <a16:creationId xmlns:a16="http://schemas.microsoft.com/office/drawing/2014/main" id="{F3943A6F-6AB2-DC34-A654-C29BFC2AEF61}"/>
              </a:ext>
            </a:extLst>
          </p:cNvPr>
          <p:cNvPicPr>
            <a:picLocks noChangeAspect="1"/>
          </p:cNvPicPr>
          <p:nvPr/>
        </p:nvPicPr>
        <p:blipFill rotWithShape="1">
          <a:blip r:embed="rId28"/>
          <a:srcRect b="61672"/>
          <a:stretch/>
        </p:blipFill>
        <p:spPr>
          <a:xfrm>
            <a:off x="5568097" y="5848401"/>
            <a:ext cx="5960131" cy="818579"/>
          </a:xfrm>
          <a:prstGeom prst="rect">
            <a:avLst/>
          </a:prstGeom>
        </p:spPr>
      </p:pic>
      <p:sp>
        <p:nvSpPr>
          <p:cNvPr id="48" name="TextBox 47">
            <a:extLst>
              <a:ext uri="{FF2B5EF4-FFF2-40B4-BE49-F238E27FC236}">
                <a16:creationId xmlns:a16="http://schemas.microsoft.com/office/drawing/2014/main" id="{A4410A4E-C626-6D82-F249-7859A1F2CF6C}"/>
              </a:ext>
            </a:extLst>
          </p:cNvPr>
          <p:cNvSpPr txBox="1"/>
          <p:nvPr/>
        </p:nvSpPr>
        <p:spPr>
          <a:xfrm>
            <a:off x="471022" y="4547453"/>
            <a:ext cx="4300387" cy="338554"/>
          </a:xfrm>
          <a:prstGeom prst="rect">
            <a:avLst/>
          </a:prstGeom>
          <a:noFill/>
        </p:spPr>
        <p:txBody>
          <a:bodyPr wrap="square">
            <a:spAutoFit/>
          </a:bodyPr>
          <a:lstStyle/>
          <a:p>
            <a:pPr algn="just"/>
            <a:r>
              <a:rPr lang="en-ID" sz="1600" i="1" dirty="0">
                <a:latin typeface="Arial" panose="020B0604020202020204" pitchFamily="34" charset="0"/>
                <a:cs typeface="Arial" panose="020B0604020202020204" pitchFamily="34" charset="0"/>
              </a:rPr>
              <a:t>Binary Constraint</a:t>
            </a:r>
          </a:p>
        </p:txBody>
      </p:sp>
      <p:cxnSp>
        <p:nvCxnSpPr>
          <p:cNvPr id="50" name="Straight Connector 49">
            <a:extLst>
              <a:ext uri="{FF2B5EF4-FFF2-40B4-BE49-F238E27FC236}">
                <a16:creationId xmlns:a16="http://schemas.microsoft.com/office/drawing/2014/main" id="{D924E323-BAD4-D2F6-5D19-7FE14DD39BA5}"/>
              </a:ext>
            </a:extLst>
          </p:cNvPr>
          <p:cNvCxnSpPr>
            <a:cxnSpLocks/>
          </p:cNvCxnSpPr>
          <p:nvPr/>
        </p:nvCxnSpPr>
        <p:spPr>
          <a:xfrm>
            <a:off x="506432" y="5661392"/>
            <a:ext cx="1105720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59898BE-9659-8B0B-2D7C-3A64270A9B07}"/>
              </a:ext>
            </a:extLst>
          </p:cNvPr>
          <p:cNvSpPr txBox="1"/>
          <p:nvPr/>
        </p:nvSpPr>
        <p:spPr>
          <a:xfrm>
            <a:off x="445936" y="5655669"/>
            <a:ext cx="4300387" cy="338554"/>
          </a:xfrm>
          <a:prstGeom prst="rect">
            <a:avLst/>
          </a:prstGeom>
          <a:noFill/>
        </p:spPr>
        <p:txBody>
          <a:bodyPr wrap="square">
            <a:spAutoFit/>
          </a:bodyPr>
          <a:lstStyle/>
          <a:p>
            <a:pPr algn="just"/>
            <a:r>
              <a:rPr lang="en-ID" sz="1600" i="1" dirty="0">
                <a:latin typeface="Arial" panose="020B0604020202020204" pitchFamily="34" charset="0"/>
                <a:cs typeface="Arial" panose="020B0604020202020204" pitchFamily="34" charset="0"/>
              </a:rPr>
              <a:t>Non-negativity Constraint</a:t>
            </a:r>
          </a:p>
        </p:txBody>
      </p:sp>
      <p:sp>
        <p:nvSpPr>
          <p:cNvPr id="54" name="Arrow: Chevron 53">
            <a:extLst>
              <a:ext uri="{FF2B5EF4-FFF2-40B4-BE49-F238E27FC236}">
                <a16:creationId xmlns:a16="http://schemas.microsoft.com/office/drawing/2014/main" id="{34AD1A86-0DCF-C85B-5A07-939098173314}"/>
              </a:ext>
            </a:extLst>
          </p:cNvPr>
          <p:cNvSpPr/>
          <p:nvPr/>
        </p:nvSpPr>
        <p:spPr>
          <a:xfrm>
            <a:off x="4846513" y="2035174"/>
            <a:ext cx="449655" cy="367144"/>
          </a:xfrm>
          <a:prstGeom prst="chevron">
            <a:avLst>
              <a:gd name="adj" fmla="val 48876"/>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5" name="Arrow: Chevron 54">
            <a:extLst>
              <a:ext uri="{FF2B5EF4-FFF2-40B4-BE49-F238E27FC236}">
                <a16:creationId xmlns:a16="http://schemas.microsoft.com/office/drawing/2014/main" id="{6CCC6BA7-3DAE-A7F8-8E5F-680E280DDECA}"/>
              </a:ext>
            </a:extLst>
          </p:cNvPr>
          <p:cNvSpPr/>
          <p:nvPr/>
        </p:nvSpPr>
        <p:spPr>
          <a:xfrm>
            <a:off x="4846514" y="3644559"/>
            <a:ext cx="449655" cy="367144"/>
          </a:xfrm>
          <a:prstGeom prst="chevron">
            <a:avLst>
              <a:gd name="adj" fmla="val 48876"/>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6" name="Arrow: Chevron 55">
            <a:extLst>
              <a:ext uri="{FF2B5EF4-FFF2-40B4-BE49-F238E27FC236}">
                <a16:creationId xmlns:a16="http://schemas.microsoft.com/office/drawing/2014/main" id="{97CCA6CA-C18E-CD4A-BA18-C4D5E68C9A90}"/>
              </a:ext>
            </a:extLst>
          </p:cNvPr>
          <p:cNvSpPr/>
          <p:nvPr/>
        </p:nvSpPr>
        <p:spPr>
          <a:xfrm>
            <a:off x="4846513" y="4979092"/>
            <a:ext cx="449655" cy="367144"/>
          </a:xfrm>
          <a:prstGeom prst="chevron">
            <a:avLst>
              <a:gd name="adj" fmla="val 48876"/>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57" name="Arrow: Chevron 56">
            <a:extLst>
              <a:ext uri="{FF2B5EF4-FFF2-40B4-BE49-F238E27FC236}">
                <a16:creationId xmlns:a16="http://schemas.microsoft.com/office/drawing/2014/main" id="{0E56EFF7-5E37-5080-F864-8B70D61CDD2F}"/>
              </a:ext>
            </a:extLst>
          </p:cNvPr>
          <p:cNvSpPr/>
          <p:nvPr/>
        </p:nvSpPr>
        <p:spPr>
          <a:xfrm>
            <a:off x="4846513" y="6060757"/>
            <a:ext cx="449655" cy="367144"/>
          </a:xfrm>
          <a:prstGeom prst="chevron">
            <a:avLst>
              <a:gd name="adj" fmla="val 48876"/>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Tree>
    <p:extLst>
      <p:ext uri="{BB962C8B-B14F-4D97-AF65-F5344CB8AC3E}">
        <p14:creationId xmlns:p14="http://schemas.microsoft.com/office/powerpoint/2010/main" val="6265958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3" grpId="0"/>
      <p:bldP spid="42" grpId="0"/>
      <p:bldP spid="48" grpId="0"/>
      <p:bldP spid="52" grpId="0"/>
      <p:bldP spid="54" grpId="0" animBg="1"/>
      <p:bldP spid="55" grpId="0" animBg="1"/>
      <p:bldP spid="56" grpId="0" animBg="1"/>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Pengolahan</a:t>
            </a:r>
            <a:r>
              <a:rPr lang="en-US" b="1" dirty="0">
                <a:solidFill>
                  <a:schemeClr val="tx1"/>
                </a:solidFill>
                <a:latin typeface="Book Antiqua" panose="02040602050305030304" pitchFamily="18" charset="0"/>
              </a:rPr>
              <a:t> Data</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i="1" dirty="0">
                <a:latin typeface="Arial" panose="020B0604020202020204" pitchFamily="34" charset="0"/>
                <a:cs typeface="Arial" panose="020B0604020202020204" pitchFamily="34" charset="0"/>
              </a:rPr>
              <a:t>Demand forecasting </a:t>
            </a:r>
            <a:r>
              <a:rPr lang="sv-SE" sz="1600" dirty="0">
                <a:latin typeface="Arial" panose="020B0604020202020204" pitchFamily="34" charset="0"/>
                <a:cs typeface="Arial" panose="020B0604020202020204" pitchFamily="34" charset="0"/>
              </a:rPr>
              <a:t>dan perhitungan nilai </a:t>
            </a:r>
            <a:r>
              <a:rPr lang="sv-SE" sz="1600" i="1" dirty="0">
                <a:latin typeface="Arial" panose="020B0604020202020204" pitchFamily="34" charset="0"/>
                <a:cs typeface="Arial" panose="020B0604020202020204" pitchFamily="34" charset="0"/>
              </a:rPr>
              <a:t>safety stock</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10</a:t>
            </a:r>
            <a:endParaRPr lang="en-ID" sz="1600" b="1" dirty="0">
              <a:solidFill>
                <a:srgbClr val="002060"/>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24FD1A85-B6D6-FAC0-80FC-3E563B2E0EA2}"/>
              </a:ext>
            </a:extLst>
          </p:cNvPr>
          <p:cNvSpPr/>
          <p:nvPr/>
        </p:nvSpPr>
        <p:spPr>
          <a:xfrm flipH="1">
            <a:off x="2533" y="0"/>
            <a:ext cx="149456" cy="6858000"/>
          </a:xfrm>
          <a:prstGeom prst="roundRect">
            <a:avLst/>
          </a:prstGeom>
          <a:gradFill flip="none" rotWithShape="1">
            <a:gsLst>
              <a:gs pos="0">
                <a:schemeClr val="accent5">
                  <a:lumMod val="40000"/>
                  <a:lumOff val="60000"/>
                </a:schemeClr>
              </a:gs>
              <a:gs pos="34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0" name="Straight Connector 9">
            <a:extLst>
              <a:ext uri="{FF2B5EF4-FFF2-40B4-BE49-F238E27FC236}">
                <a16:creationId xmlns:a16="http://schemas.microsoft.com/office/drawing/2014/main" id="{CE0A3810-0EA0-0657-EA70-7C87C38F70C3}"/>
              </a:ext>
            </a:extLst>
          </p:cNvPr>
          <p:cNvCxnSpPr>
            <a:cxnSpLocks/>
          </p:cNvCxnSpPr>
          <p:nvPr/>
        </p:nvCxnSpPr>
        <p:spPr>
          <a:xfrm>
            <a:off x="6583090" y="6805495"/>
            <a:ext cx="3815641"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1A969C6-EC12-6094-700F-8A35358A9D64}"/>
              </a:ext>
            </a:extLst>
          </p:cNvPr>
          <p:cNvSpPr txBox="1"/>
          <p:nvPr/>
        </p:nvSpPr>
        <p:spPr>
          <a:xfrm>
            <a:off x="506435" y="4308162"/>
            <a:ext cx="11087687" cy="830997"/>
          </a:xfrm>
          <a:prstGeom prst="rect">
            <a:avLst/>
          </a:prstGeom>
          <a:noFill/>
          <a:ln>
            <a:solidFill>
              <a:schemeClr val="accent1"/>
            </a:solidFill>
            <a:prstDash val="lgDash"/>
          </a:ln>
        </p:spPr>
        <p:txBody>
          <a:bodyPr wrap="square">
            <a:spAutoFit/>
          </a:bodyPr>
          <a:lstStyle/>
          <a:p>
            <a:pPr algn="just"/>
            <a:r>
              <a:rPr lang="en-US" sz="1600" dirty="0" err="1">
                <a:cs typeface="Arial" panose="020B0604020202020204" pitchFamily="34" charset="0"/>
              </a:rPr>
              <a:t>Metode</a:t>
            </a:r>
            <a:r>
              <a:rPr lang="en-US" sz="1600" dirty="0">
                <a:cs typeface="Arial" panose="020B0604020202020204" pitchFamily="34" charset="0"/>
              </a:rPr>
              <a:t> </a:t>
            </a:r>
            <a:r>
              <a:rPr lang="en-US" sz="1600" i="1" dirty="0">
                <a:cs typeface="Arial" panose="020B0604020202020204" pitchFamily="34" charset="0"/>
              </a:rPr>
              <a:t>Winter’s Model </a:t>
            </a:r>
            <a:r>
              <a:rPr lang="en-US" sz="1600" dirty="0" err="1">
                <a:cs typeface="Arial" panose="020B0604020202020204" pitchFamily="34" charset="0"/>
              </a:rPr>
              <a:t>menghasilkan</a:t>
            </a:r>
            <a:r>
              <a:rPr lang="en-US" sz="1600" dirty="0">
                <a:cs typeface="Arial" panose="020B0604020202020204" pitchFamily="34" charset="0"/>
              </a:rPr>
              <a:t> </a:t>
            </a:r>
            <a:r>
              <a:rPr lang="en-US" sz="1600" dirty="0" err="1">
                <a:cs typeface="Arial" panose="020B0604020202020204" pitchFamily="34" charset="0"/>
              </a:rPr>
              <a:t>nilai</a:t>
            </a:r>
            <a:r>
              <a:rPr lang="en-US" sz="1600" dirty="0">
                <a:cs typeface="Arial" panose="020B0604020202020204" pitchFamily="34" charset="0"/>
              </a:rPr>
              <a:t> MAD, MSD, dan MAPE yang </a:t>
            </a:r>
            <a:r>
              <a:rPr lang="en-US" sz="1600" dirty="0" err="1">
                <a:cs typeface="Arial" panose="020B0604020202020204" pitchFamily="34" charset="0"/>
              </a:rPr>
              <a:t>terendah</a:t>
            </a:r>
            <a:r>
              <a:rPr lang="en-US" sz="1600" dirty="0">
                <a:cs typeface="Arial" panose="020B0604020202020204" pitchFamily="34" charset="0"/>
              </a:rPr>
              <a:t> </a:t>
            </a:r>
            <a:r>
              <a:rPr lang="en-US" sz="1600" dirty="0" err="1">
                <a:cs typeface="Arial" panose="020B0604020202020204" pitchFamily="34" charset="0"/>
              </a:rPr>
              <a:t>secara</a:t>
            </a:r>
            <a:r>
              <a:rPr lang="en-US" sz="1600" dirty="0">
                <a:cs typeface="Arial" panose="020B0604020202020204" pitchFamily="34" charset="0"/>
              </a:rPr>
              <a:t> </a:t>
            </a:r>
            <a:r>
              <a:rPr lang="en-US" sz="1600" dirty="0" err="1">
                <a:cs typeface="Arial" panose="020B0604020202020204" pitchFamily="34" charset="0"/>
              </a:rPr>
              <a:t>berurutan</a:t>
            </a:r>
            <a:r>
              <a:rPr lang="en-US" sz="1600" dirty="0">
                <a:cs typeface="Arial" panose="020B0604020202020204" pitchFamily="34" charset="0"/>
              </a:rPr>
              <a:t>, </a:t>
            </a:r>
            <a:r>
              <a:rPr lang="en-US" sz="1600" dirty="0" err="1">
                <a:cs typeface="Arial" panose="020B0604020202020204" pitchFamily="34" charset="0"/>
              </a:rPr>
              <a:t>yaitu</a:t>
            </a:r>
            <a:r>
              <a:rPr lang="en-US" sz="1600" dirty="0">
                <a:cs typeface="Arial" panose="020B0604020202020204" pitchFamily="34" charset="0"/>
              </a:rPr>
              <a:t> 1,1, 1,9, dan 8,9%. Hal </a:t>
            </a:r>
            <a:r>
              <a:rPr lang="en-US" sz="1600" dirty="0" err="1">
                <a:cs typeface="Arial" panose="020B0604020202020204" pitchFamily="34" charset="0"/>
              </a:rPr>
              <a:t>ini</a:t>
            </a:r>
            <a:r>
              <a:rPr lang="en-US" sz="1600" dirty="0">
                <a:cs typeface="Arial" panose="020B0604020202020204" pitchFamily="34" charset="0"/>
              </a:rPr>
              <a:t> </a:t>
            </a:r>
            <a:r>
              <a:rPr lang="en-US" sz="1600" dirty="0" err="1">
                <a:cs typeface="Arial" panose="020B0604020202020204" pitchFamily="34" charset="0"/>
              </a:rPr>
              <a:t>berarti</a:t>
            </a:r>
            <a:r>
              <a:rPr lang="en-US" sz="1600" dirty="0">
                <a:cs typeface="Arial" panose="020B0604020202020204" pitchFamily="34" charset="0"/>
              </a:rPr>
              <a:t> </a:t>
            </a:r>
            <a:r>
              <a:rPr lang="en-US" sz="1600" dirty="0" err="1">
                <a:cs typeface="Arial" panose="020B0604020202020204" pitchFamily="34" charset="0"/>
              </a:rPr>
              <a:t>metode</a:t>
            </a:r>
            <a:r>
              <a:rPr lang="en-US" sz="1600" dirty="0">
                <a:cs typeface="Arial" panose="020B0604020202020204" pitchFamily="34" charset="0"/>
              </a:rPr>
              <a:t> </a:t>
            </a:r>
            <a:r>
              <a:rPr lang="en-US" sz="1600" i="1" dirty="0">
                <a:cs typeface="Arial" panose="020B0604020202020204" pitchFamily="34" charset="0"/>
              </a:rPr>
              <a:t>Winter’s Model </a:t>
            </a:r>
            <a:r>
              <a:rPr lang="en-US" sz="1600" dirty="0" err="1">
                <a:cs typeface="Arial" panose="020B0604020202020204" pitchFamily="34" charset="0"/>
              </a:rPr>
              <a:t>memiliki</a:t>
            </a:r>
            <a:r>
              <a:rPr lang="en-US" sz="1600" dirty="0">
                <a:cs typeface="Arial" panose="020B0604020202020204" pitchFamily="34" charset="0"/>
              </a:rPr>
              <a:t> </a:t>
            </a:r>
            <a:r>
              <a:rPr lang="en-US" sz="1600" dirty="0" err="1">
                <a:cs typeface="Arial" panose="020B0604020202020204" pitchFamily="34" charset="0"/>
              </a:rPr>
              <a:t>nilai</a:t>
            </a:r>
            <a:r>
              <a:rPr lang="en-US" sz="1600" dirty="0">
                <a:cs typeface="Arial" panose="020B0604020202020204" pitchFamily="34" charset="0"/>
              </a:rPr>
              <a:t> </a:t>
            </a:r>
            <a:r>
              <a:rPr lang="en-US" sz="1600" dirty="0" err="1">
                <a:cs typeface="Arial" panose="020B0604020202020204" pitchFamily="34" charset="0"/>
              </a:rPr>
              <a:t>akurasi</a:t>
            </a:r>
            <a:r>
              <a:rPr lang="en-US" sz="1600" dirty="0">
                <a:cs typeface="Arial" panose="020B0604020202020204" pitchFamily="34" charset="0"/>
              </a:rPr>
              <a:t> yang </a:t>
            </a:r>
            <a:r>
              <a:rPr lang="en-US" sz="1600" dirty="0" err="1">
                <a:cs typeface="Arial" panose="020B0604020202020204" pitchFamily="34" charset="0"/>
              </a:rPr>
              <a:t>tertinggi</a:t>
            </a:r>
            <a:r>
              <a:rPr lang="en-US" sz="1600" dirty="0">
                <a:cs typeface="Arial" panose="020B0604020202020204" pitchFamily="34" charset="0"/>
              </a:rPr>
              <a:t> </a:t>
            </a:r>
            <a:r>
              <a:rPr lang="en-US" sz="1600" dirty="0" err="1">
                <a:cs typeface="Arial" panose="020B0604020202020204" pitchFamily="34" charset="0"/>
              </a:rPr>
              <a:t>sehingga</a:t>
            </a:r>
            <a:r>
              <a:rPr lang="en-US" sz="1600" dirty="0">
                <a:cs typeface="Arial" panose="020B0604020202020204" pitchFamily="34" charset="0"/>
              </a:rPr>
              <a:t> </a:t>
            </a:r>
            <a:r>
              <a:rPr lang="en-US" sz="1600" dirty="0" err="1">
                <a:cs typeface="Arial" panose="020B0604020202020204" pitchFamily="34" charset="0"/>
              </a:rPr>
              <a:t>dipilih</a:t>
            </a:r>
            <a:r>
              <a:rPr lang="en-US" sz="1600" dirty="0">
                <a:cs typeface="Arial" panose="020B0604020202020204" pitchFamily="34" charset="0"/>
              </a:rPr>
              <a:t> </a:t>
            </a:r>
            <a:r>
              <a:rPr lang="en-US" sz="1600" dirty="0" err="1">
                <a:cs typeface="Arial" panose="020B0604020202020204" pitchFamily="34" charset="0"/>
              </a:rPr>
              <a:t>untuk</a:t>
            </a:r>
            <a:r>
              <a:rPr lang="en-US" sz="1600" dirty="0">
                <a:cs typeface="Arial" panose="020B0604020202020204" pitchFamily="34" charset="0"/>
              </a:rPr>
              <a:t> </a:t>
            </a:r>
            <a:r>
              <a:rPr lang="en-US" sz="1600" dirty="0" err="1">
                <a:cs typeface="Arial" panose="020B0604020202020204" pitchFamily="34" charset="0"/>
              </a:rPr>
              <a:t>digunakan</a:t>
            </a:r>
            <a:r>
              <a:rPr lang="en-US" sz="1600" dirty="0">
                <a:cs typeface="Arial" panose="020B0604020202020204" pitchFamily="34" charset="0"/>
              </a:rPr>
              <a:t> </a:t>
            </a:r>
            <a:r>
              <a:rPr lang="en-US" sz="1600" dirty="0" err="1">
                <a:cs typeface="Arial" panose="020B0604020202020204" pitchFamily="34" charset="0"/>
              </a:rPr>
              <a:t>dalam</a:t>
            </a:r>
            <a:r>
              <a:rPr lang="en-US" sz="1600" dirty="0">
                <a:cs typeface="Arial" panose="020B0604020202020204" pitchFamily="34" charset="0"/>
              </a:rPr>
              <a:t> </a:t>
            </a:r>
            <a:r>
              <a:rPr lang="en-US" sz="1600" dirty="0" err="1">
                <a:cs typeface="Arial" panose="020B0604020202020204" pitchFamily="34" charset="0"/>
              </a:rPr>
              <a:t>penelitian</a:t>
            </a:r>
            <a:r>
              <a:rPr lang="en-US" sz="1600" dirty="0">
                <a:cs typeface="Arial" panose="020B0604020202020204" pitchFamily="34" charset="0"/>
              </a:rPr>
              <a:t> </a:t>
            </a:r>
            <a:r>
              <a:rPr lang="en-US" sz="1600" dirty="0" err="1">
                <a:cs typeface="Arial" panose="020B0604020202020204" pitchFamily="34" charset="0"/>
              </a:rPr>
              <a:t>ini</a:t>
            </a:r>
            <a:r>
              <a:rPr lang="en-US" sz="1600" dirty="0">
                <a:cs typeface="Arial" panose="020B0604020202020204" pitchFamily="34" charset="0"/>
              </a:rPr>
              <a:t>. </a:t>
            </a:r>
            <a:r>
              <a:rPr lang="en-US" sz="1600" dirty="0" err="1">
                <a:cs typeface="Arial" panose="020B0604020202020204" pitchFamily="34" charset="0"/>
              </a:rPr>
              <a:t>Metode</a:t>
            </a:r>
            <a:r>
              <a:rPr lang="en-US" sz="1600" dirty="0">
                <a:cs typeface="Arial" panose="020B0604020202020204" pitchFamily="34" charset="0"/>
              </a:rPr>
              <a:t> </a:t>
            </a:r>
            <a:r>
              <a:rPr lang="en-US" sz="1600" dirty="0" err="1">
                <a:cs typeface="Arial" panose="020B0604020202020204" pitchFamily="34" charset="0"/>
              </a:rPr>
              <a:t>ini</a:t>
            </a:r>
            <a:r>
              <a:rPr lang="en-US" sz="1600" dirty="0">
                <a:cs typeface="Arial" panose="020B0604020202020204" pitchFamily="34" charset="0"/>
              </a:rPr>
              <a:t> </a:t>
            </a:r>
            <a:r>
              <a:rPr lang="en-US" sz="1600" dirty="0" err="1">
                <a:cs typeface="Arial" panose="020B0604020202020204" pitchFamily="34" charset="0"/>
              </a:rPr>
              <a:t>menghasilkan</a:t>
            </a:r>
            <a:r>
              <a:rPr lang="en-US" sz="1600" dirty="0">
                <a:cs typeface="Arial" panose="020B0604020202020204" pitchFamily="34" charset="0"/>
              </a:rPr>
              <a:t> </a:t>
            </a:r>
            <a:r>
              <a:rPr lang="en-US" sz="1600" dirty="0" err="1">
                <a:cs typeface="Arial" panose="020B0604020202020204" pitchFamily="34" charset="0"/>
              </a:rPr>
              <a:t>nilai</a:t>
            </a:r>
            <a:r>
              <a:rPr lang="en-US" sz="1600" dirty="0">
                <a:cs typeface="Arial" panose="020B0604020202020204" pitchFamily="34" charset="0"/>
              </a:rPr>
              <a:t> </a:t>
            </a:r>
            <a:r>
              <a:rPr lang="en-US" sz="1600" dirty="0" err="1">
                <a:cs typeface="Arial" panose="020B0604020202020204" pitchFamily="34" charset="0"/>
              </a:rPr>
              <a:t>terbaik</a:t>
            </a:r>
            <a:r>
              <a:rPr lang="en-US" sz="1600" dirty="0">
                <a:cs typeface="Arial" panose="020B0604020202020204" pitchFamily="34" charset="0"/>
              </a:rPr>
              <a:t> </a:t>
            </a:r>
            <a:r>
              <a:rPr lang="en-US" sz="1600" dirty="0" err="1">
                <a:cs typeface="Arial" panose="020B0604020202020204" pitchFamily="34" charset="0"/>
              </a:rPr>
              <a:t>karena</a:t>
            </a:r>
            <a:r>
              <a:rPr lang="en-US" sz="1600" dirty="0">
                <a:cs typeface="Arial" panose="020B0604020202020204" pitchFamily="34" charset="0"/>
              </a:rPr>
              <a:t> </a:t>
            </a:r>
            <a:r>
              <a:rPr lang="en-US" sz="1600" dirty="0" err="1">
                <a:cs typeface="Arial" panose="020B0604020202020204" pitchFamily="34" charset="0"/>
              </a:rPr>
              <a:t>mempertimbangkan</a:t>
            </a:r>
            <a:r>
              <a:rPr lang="en-US" sz="1600" dirty="0">
                <a:cs typeface="Arial" panose="020B0604020202020204" pitchFamily="34" charset="0"/>
              </a:rPr>
              <a:t> parameter </a:t>
            </a:r>
            <a:r>
              <a:rPr lang="en-US" sz="1600" i="1" dirty="0">
                <a:cs typeface="Arial" panose="020B0604020202020204" pitchFamily="34" charset="0"/>
              </a:rPr>
              <a:t>level</a:t>
            </a:r>
            <a:r>
              <a:rPr lang="en-US" sz="1600" dirty="0">
                <a:cs typeface="Arial" panose="020B0604020202020204" pitchFamily="34" charset="0"/>
              </a:rPr>
              <a:t>, </a:t>
            </a:r>
            <a:r>
              <a:rPr lang="en-US" sz="1600" i="1" dirty="0">
                <a:cs typeface="Arial" panose="020B0604020202020204" pitchFamily="34" charset="0"/>
              </a:rPr>
              <a:t>trend</a:t>
            </a:r>
            <a:r>
              <a:rPr lang="en-US" sz="1600" dirty="0">
                <a:cs typeface="Arial" panose="020B0604020202020204" pitchFamily="34" charset="0"/>
              </a:rPr>
              <a:t>, dan </a:t>
            </a:r>
            <a:r>
              <a:rPr lang="en-US" sz="1600" i="1" dirty="0">
                <a:cs typeface="Arial" panose="020B0604020202020204" pitchFamily="34" charset="0"/>
              </a:rPr>
              <a:t>seasonality</a:t>
            </a:r>
            <a:endParaRPr lang="en-US" sz="1600" dirty="0">
              <a:cs typeface="Arial" panose="020B0604020202020204" pitchFamily="34" charset="0"/>
            </a:endParaRPr>
          </a:p>
        </p:txBody>
      </p:sp>
      <p:pic>
        <p:nvPicPr>
          <p:cNvPr id="9" name="Picture 8">
            <a:extLst>
              <a:ext uri="{FF2B5EF4-FFF2-40B4-BE49-F238E27FC236}">
                <a16:creationId xmlns:a16="http://schemas.microsoft.com/office/drawing/2014/main" id="{C32FCE7D-901E-F06B-2BFF-6CBF143A54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28" y="1245570"/>
            <a:ext cx="4356049" cy="2949775"/>
          </a:xfrm>
          <a:prstGeom prst="rect">
            <a:avLst/>
          </a:prstGeom>
          <a:noFill/>
          <a:ln>
            <a:noFill/>
          </a:ln>
        </p:spPr>
      </p:pic>
      <p:graphicFrame>
        <p:nvGraphicFramePr>
          <p:cNvPr id="24" name="Table 23">
            <a:extLst>
              <a:ext uri="{FF2B5EF4-FFF2-40B4-BE49-F238E27FC236}">
                <a16:creationId xmlns:a16="http://schemas.microsoft.com/office/drawing/2014/main" id="{2B83CDD0-1528-8C53-E7E8-ED7CEAD300C7}"/>
              </a:ext>
            </a:extLst>
          </p:cNvPr>
          <p:cNvGraphicFramePr>
            <a:graphicFrameLocks noGrp="1"/>
          </p:cNvGraphicFramePr>
          <p:nvPr>
            <p:extLst>
              <p:ext uri="{D42A27DB-BD31-4B8C-83A1-F6EECF244321}">
                <p14:modId xmlns:p14="http://schemas.microsoft.com/office/powerpoint/2010/main" val="1332630337"/>
              </p:ext>
            </p:extLst>
          </p:nvPr>
        </p:nvGraphicFramePr>
        <p:xfrm>
          <a:off x="4914693" y="1239109"/>
          <a:ext cx="6665433" cy="2956237"/>
        </p:xfrm>
        <a:graphic>
          <a:graphicData uri="http://schemas.openxmlformats.org/drawingml/2006/table">
            <a:tbl>
              <a:tblPr firstRow="1" firstCol="1" bandRow="1">
                <a:tableStyleId>{5C22544A-7EE6-4342-B048-85BDC9FD1C3A}</a:tableStyleId>
              </a:tblPr>
              <a:tblGrid>
                <a:gridCol w="441112">
                  <a:extLst>
                    <a:ext uri="{9D8B030D-6E8A-4147-A177-3AD203B41FA5}">
                      <a16:colId xmlns:a16="http://schemas.microsoft.com/office/drawing/2014/main" val="447711596"/>
                    </a:ext>
                  </a:extLst>
                </a:gridCol>
                <a:gridCol w="2960093">
                  <a:extLst>
                    <a:ext uri="{9D8B030D-6E8A-4147-A177-3AD203B41FA5}">
                      <a16:colId xmlns:a16="http://schemas.microsoft.com/office/drawing/2014/main" val="3325765810"/>
                    </a:ext>
                  </a:extLst>
                </a:gridCol>
                <a:gridCol w="1096589">
                  <a:extLst>
                    <a:ext uri="{9D8B030D-6E8A-4147-A177-3AD203B41FA5}">
                      <a16:colId xmlns:a16="http://schemas.microsoft.com/office/drawing/2014/main" val="1715734934"/>
                    </a:ext>
                  </a:extLst>
                </a:gridCol>
                <a:gridCol w="1097363">
                  <a:extLst>
                    <a:ext uri="{9D8B030D-6E8A-4147-A177-3AD203B41FA5}">
                      <a16:colId xmlns:a16="http://schemas.microsoft.com/office/drawing/2014/main" val="922814930"/>
                    </a:ext>
                  </a:extLst>
                </a:gridCol>
                <a:gridCol w="1070276">
                  <a:extLst>
                    <a:ext uri="{9D8B030D-6E8A-4147-A177-3AD203B41FA5}">
                      <a16:colId xmlns:a16="http://schemas.microsoft.com/office/drawing/2014/main" val="1974270367"/>
                    </a:ext>
                  </a:extLst>
                </a:gridCol>
              </a:tblGrid>
              <a:tr h="248168">
                <a:tc rowSpan="2">
                  <a:txBody>
                    <a:bodyPr/>
                    <a:lstStyle/>
                    <a:p>
                      <a:pPr algn="ctr">
                        <a:lnSpc>
                          <a:spcPct val="150000"/>
                        </a:lnSpc>
                      </a:pPr>
                      <a:r>
                        <a:rPr lang="en-US" sz="1600" dirty="0">
                          <a:effectLst/>
                          <a:latin typeface="+mn-lt"/>
                        </a:rPr>
                        <a:t>No.</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nchor="ctr"/>
                </a:tc>
                <a:tc rowSpan="2">
                  <a:txBody>
                    <a:bodyPr/>
                    <a:lstStyle/>
                    <a:p>
                      <a:pPr algn="l">
                        <a:lnSpc>
                          <a:spcPct val="150000"/>
                        </a:lnSpc>
                      </a:pPr>
                      <a:r>
                        <a:rPr lang="en-US" sz="1600" dirty="0" err="1">
                          <a:effectLst/>
                          <a:latin typeface="+mn-lt"/>
                        </a:rPr>
                        <a:t>Metode</a:t>
                      </a:r>
                      <a:r>
                        <a:rPr lang="en-US" sz="1600" dirty="0">
                          <a:effectLst/>
                          <a:latin typeface="+mn-lt"/>
                        </a:rPr>
                        <a:t> </a:t>
                      </a:r>
                      <a:r>
                        <a:rPr lang="en-US" sz="1600" dirty="0" err="1">
                          <a:effectLst/>
                          <a:latin typeface="+mn-lt"/>
                        </a:rPr>
                        <a:t>peramalan</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nchor="ctr"/>
                </a:tc>
                <a:tc gridSpan="3">
                  <a:txBody>
                    <a:bodyPr/>
                    <a:lstStyle/>
                    <a:p>
                      <a:pPr algn="ctr">
                        <a:lnSpc>
                          <a:spcPct val="150000"/>
                        </a:lnSpc>
                      </a:pPr>
                      <a:r>
                        <a:rPr lang="en-US" sz="1600" dirty="0" err="1">
                          <a:effectLst/>
                          <a:latin typeface="+mn-lt"/>
                          <a:ea typeface="Calibri" panose="020F0502020204030204" pitchFamily="34" charset="0"/>
                          <a:cs typeface="Times New Roman" panose="02020603050405020304" pitchFamily="18" charset="0"/>
                        </a:rPr>
                        <a:t>Ukuran</a:t>
                      </a:r>
                      <a:r>
                        <a:rPr lang="en-US" sz="1600" dirty="0">
                          <a:effectLst/>
                          <a:latin typeface="+mn-lt"/>
                          <a:ea typeface="Calibri" panose="020F0502020204030204" pitchFamily="34" charset="0"/>
                          <a:cs typeface="Times New Roman" panose="02020603050405020304" pitchFamily="18" charset="0"/>
                        </a:rPr>
                        <a:t> </a:t>
                      </a:r>
                      <a:r>
                        <a:rPr lang="en-US" sz="1600" dirty="0" err="1">
                          <a:effectLst/>
                          <a:latin typeface="+mn-lt"/>
                          <a:ea typeface="Calibri" panose="020F0502020204030204" pitchFamily="34" charset="0"/>
                          <a:cs typeface="Times New Roman" panose="02020603050405020304" pitchFamily="18" charset="0"/>
                        </a:rPr>
                        <a:t>Akurasi</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50000"/>
                        </a:lnSpc>
                      </a:pP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50000"/>
                        </a:lnSpc>
                      </a:pP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8269102"/>
                  </a:ext>
                </a:extLst>
              </a:tr>
              <a:tr h="231354">
                <a:tc vMerge="1">
                  <a:txBody>
                    <a:bodyPr/>
                    <a:lstStyle/>
                    <a:p>
                      <a:pPr algn="ctr">
                        <a:lnSpc>
                          <a:spcPct val="150000"/>
                        </a:lnSpc>
                      </a:pP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vMerge="1">
                  <a:txBody>
                    <a:bodyPr/>
                    <a:lstStyle/>
                    <a:p>
                      <a:pPr algn="just">
                        <a:lnSpc>
                          <a:spcPct val="150000"/>
                        </a:lnSpc>
                      </a:pP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MAD</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MSD</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MAPE</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6859291"/>
                  </a:ext>
                </a:extLst>
              </a:tr>
              <a:tr h="246893">
                <a:tc>
                  <a:txBody>
                    <a:bodyPr/>
                    <a:lstStyle/>
                    <a:p>
                      <a:pPr algn="ctr">
                        <a:lnSpc>
                          <a:spcPct val="150000"/>
                        </a:lnSpc>
                      </a:pPr>
                      <a:r>
                        <a:rPr lang="en-US" sz="1600">
                          <a:effectLst/>
                          <a:latin typeface="+mn-lt"/>
                        </a:rPr>
                        <a:t>1</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n-US" sz="1600" i="1" dirty="0">
                          <a:effectLst/>
                          <a:latin typeface="+mn-lt"/>
                        </a:rPr>
                        <a:t>Moving Average </a:t>
                      </a:r>
                      <a:r>
                        <a:rPr lang="en-US" sz="1600" dirty="0">
                          <a:effectLst/>
                          <a:latin typeface="+mn-lt"/>
                        </a:rPr>
                        <a:t>m=2</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1,4</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latin typeface="+mn-lt"/>
                        </a:rPr>
                        <a:t>2,9</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latin typeface="+mn-lt"/>
                        </a:rPr>
                        <a:t>11</a:t>
                      </a:r>
                      <a:endParaRPr lang="en-ID"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6075580"/>
                  </a:ext>
                </a:extLst>
              </a:tr>
              <a:tr h="246893">
                <a:tc>
                  <a:txBody>
                    <a:bodyPr/>
                    <a:lstStyle/>
                    <a:p>
                      <a:pPr algn="ctr">
                        <a:lnSpc>
                          <a:spcPct val="150000"/>
                        </a:lnSpc>
                      </a:pPr>
                      <a:r>
                        <a:rPr lang="en-US" sz="1600">
                          <a:effectLst/>
                          <a:latin typeface="+mn-lt"/>
                        </a:rPr>
                        <a:t>2</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n-US" sz="1600" i="1" dirty="0">
                          <a:effectLst/>
                          <a:latin typeface="+mn-lt"/>
                        </a:rPr>
                        <a:t>Moving Average </a:t>
                      </a:r>
                      <a:r>
                        <a:rPr lang="en-US" sz="1600" dirty="0">
                          <a:effectLst/>
                          <a:latin typeface="+mn-lt"/>
                        </a:rPr>
                        <a:t>m=3</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1,3</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latin typeface="+mn-lt"/>
                        </a:rPr>
                        <a:t>2,6</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latin typeface="+mn-lt"/>
                        </a:rPr>
                        <a:t>10,4</a:t>
                      </a:r>
                      <a:endParaRPr lang="en-ID"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9609097"/>
                  </a:ext>
                </a:extLst>
              </a:tr>
              <a:tr h="332925">
                <a:tc>
                  <a:txBody>
                    <a:bodyPr/>
                    <a:lstStyle/>
                    <a:p>
                      <a:pPr algn="ctr">
                        <a:lnSpc>
                          <a:spcPct val="150000"/>
                        </a:lnSpc>
                      </a:pPr>
                      <a:r>
                        <a:rPr lang="en-US" sz="1600">
                          <a:effectLst/>
                          <a:latin typeface="+mn-lt"/>
                        </a:rPr>
                        <a:t>3</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n-US" sz="1600" i="1" dirty="0">
                          <a:effectLst/>
                          <a:latin typeface="+mn-lt"/>
                        </a:rPr>
                        <a:t>Moving Average </a:t>
                      </a:r>
                      <a:r>
                        <a:rPr lang="en-US" sz="1600" dirty="0">
                          <a:effectLst/>
                          <a:latin typeface="+mn-lt"/>
                        </a:rPr>
                        <a:t>m=4</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latin typeface="+mn-lt"/>
                        </a:rPr>
                        <a:t>1,3</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latin typeface="+mn-lt"/>
                        </a:rPr>
                        <a:t>2,4</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latin typeface="+mn-lt"/>
                        </a:rPr>
                        <a:t>9,8</a:t>
                      </a:r>
                      <a:endParaRPr lang="en-ID" sz="16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1783805"/>
                  </a:ext>
                </a:extLst>
              </a:tr>
              <a:tr h="117920">
                <a:tc>
                  <a:txBody>
                    <a:bodyPr/>
                    <a:lstStyle/>
                    <a:p>
                      <a:pPr algn="ctr">
                        <a:lnSpc>
                          <a:spcPct val="150000"/>
                        </a:lnSpc>
                      </a:pPr>
                      <a:r>
                        <a:rPr lang="en-US" sz="1600">
                          <a:effectLst/>
                          <a:latin typeface="+mn-lt"/>
                        </a:rPr>
                        <a:t>4</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n-US" sz="1600" i="1" dirty="0">
                          <a:effectLst/>
                          <a:latin typeface="+mn-lt"/>
                        </a:rPr>
                        <a:t>Simple Exponential Smoothing</a:t>
                      </a:r>
                      <a:endParaRPr lang="en-ID" sz="1600" i="1"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latin typeface="+mn-lt"/>
                        </a:rPr>
                        <a:t>1,2</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2</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9,1</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2944994"/>
                  </a:ext>
                </a:extLst>
              </a:tr>
              <a:tr h="246893">
                <a:tc>
                  <a:txBody>
                    <a:bodyPr/>
                    <a:lstStyle/>
                    <a:p>
                      <a:pPr algn="ctr">
                        <a:lnSpc>
                          <a:spcPct val="150000"/>
                        </a:lnSpc>
                      </a:pPr>
                      <a:r>
                        <a:rPr lang="en-US" sz="1600">
                          <a:effectLst/>
                          <a:latin typeface="+mn-lt"/>
                        </a:rPr>
                        <a:t>5</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n-US" sz="1600" i="1" dirty="0">
                          <a:effectLst/>
                          <a:latin typeface="+mn-lt"/>
                        </a:rPr>
                        <a:t>Holt’s Model</a:t>
                      </a:r>
                      <a:endParaRPr lang="en-ID" sz="1600" i="1"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latin typeface="+mn-lt"/>
                        </a:rPr>
                        <a:t>1,6</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4,1</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12,6</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4257527"/>
                  </a:ext>
                </a:extLst>
              </a:tr>
              <a:tr h="246893">
                <a:tc>
                  <a:txBody>
                    <a:bodyPr/>
                    <a:lstStyle/>
                    <a:p>
                      <a:pPr algn="ctr">
                        <a:lnSpc>
                          <a:spcPct val="150000"/>
                        </a:lnSpc>
                      </a:pPr>
                      <a:r>
                        <a:rPr lang="en-US" sz="1600">
                          <a:effectLst/>
                          <a:latin typeface="+mn-lt"/>
                        </a:rPr>
                        <a:t>6</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n-US" sz="1600" i="1" dirty="0">
                          <a:effectLst/>
                          <a:latin typeface="+mn-lt"/>
                        </a:rPr>
                        <a:t>Winter’s Model</a:t>
                      </a:r>
                      <a:endParaRPr lang="en-ID" sz="1600" i="1"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1,1</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latin typeface="+mn-lt"/>
                        </a:rPr>
                        <a:t>1,9</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8,9</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3193638"/>
                  </a:ext>
                </a:extLst>
              </a:tr>
              <a:tr h="246893">
                <a:tc>
                  <a:txBody>
                    <a:bodyPr/>
                    <a:lstStyle/>
                    <a:p>
                      <a:pPr algn="ctr">
                        <a:lnSpc>
                          <a:spcPct val="150000"/>
                        </a:lnSpc>
                      </a:pPr>
                      <a:r>
                        <a:rPr lang="en-US" sz="1600">
                          <a:effectLst/>
                          <a:latin typeface="+mn-lt"/>
                        </a:rPr>
                        <a:t>7</a:t>
                      </a:r>
                      <a:endParaRPr lang="en-ID" sz="16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pPr>
                      <a:r>
                        <a:rPr lang="en-US" sz="1600" dirty="0">
                          <a:effectLst/>
                          <a:latin typeface="+mn-lt"/>
                        </a:rPr>
                        <a:t>ARIMA (1,1,0) </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1,3</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1,8</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latin typeface="+mn-lt"/>
                        </a:rPr>
                        <a:t>11</a:t>
                      </a:r>
                      <a:endParaRPr lang="en-ID" sz="16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6326260"/>
                  </a:ext>
                </a:extLst>
              </a:tr>
            </a:tbl>
          </a:graphicData>
        </a:graphic>
      </p:graphicFrame>
      <p:sp>
        <p:nvSpPr>
          <p:cNvPr id="50" name="Rectangle 49">
            <a:extLst>
              <a:ext uri="{FF2B5EF4-FFF2-40B4-BE49-F238E27FC236}">
                <a16:creationId xmlns:a16="http://schemas.microsoft.com/office/drawing/2014/main" id="{CFFA8A97-16A3-CD2F-74B5-546AE9059311}"/>
              </a:ext>
            </a:extLst>
          </p:cNvPr>
          <p:cNvSpPr/>
          <p:nvPr/>
        </p:nvSpPr>
        <p:spPr>
          <a:xfrm>
            <a:off x="5342857" y="3540294"/>
            <a:ext cx="6251265" cy="30489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6" name="Table 25">
            <a:extLst>
              <a:ext uri="{FF2B5EF4-FFF2-40B4-BE49-F238E27FC236}">
                <a16:creationId xmlns:a16="http://schemas.microsoft.com/office/drawing/2014/main" id="{461D596E-8CA0-D814-1121-35A450B8BD61}"/>
              </a:ext>
            </a:extLst>
          </p:cNvPr>
          <p:cNvGraphicFramePr>
            <a:graphicFrameLocks noGrp="1"/>
          </p:cNvGraphicFramePr>
          <p:nvPr>
            <p:extLst>
              <p:ext uri="{D42A27DB-BD31-4B8C-83A1-F6EECF244321}">
                <p14:modId xmlns:p14="http://schemas.microsoft.com/office/powerpoint/2010/main" val="2383976564"/>
              </p:ext>
            </p:extLst>
          </p:nvPr>
        </p:nvGraphicFramePr>
        <p:xfrm>
          <a:off x="485571" y="5414408"/>
          <a:ext cx="3810666" cy="1306576"/>
        </p:xfrm>
        <a:graphic>
          <a:graphicData uri="http://schemas.openxmlformats.org/drawingml/2006/table">
            <a:tbl>
              <a:tblPr firstRow="1" firstCol="1" bandRow="1">
                <a:tableStyleId>{5C22544A-7EE6-4342-B048-85BDC9FD1C3A}</a:tableStyleId>
              </a:tblPr>
              <a:tblGrid>
                <a:gridCol w="445451">
                  <a:extLst>
                    <a:ext uri="{9D8B030D-6E8A-4147-A177-3AD203B41FA5}">
                      <a16:colId xmlns:a16="http://schemas.microsoft.com/office/drawing/2014/main" val="4091406039"/>
                    </a:ext>
                  </a:extLst>
                </a:gridCol>
                <a:gridCol w="1701668">
                  <a:extLst>
                    <a:ext uri="{9D8B030D-6E8A-4147-A177-3AD203B41FA5}">
                      <a16:colId xmlns:a16="http://schemas.microsoft.com/office/drawing/2014/main" val="3548022490"/>
                    </a:ext>
                  </a:extLst>
                </a:gridCol>
                <a:gridCol w="1663547">
                  <a:extLst>
                    <a:ext uri="{9D8B030D-6E8A-4147-A177-3AD203B41FA5}">
                      <a16:colId xmlns:a16="http://schemas.microsoft.com/office/drawing/2014/main" val="1564783090"/>
                    </a:ext>
                  </a:extLst>
                </a:gridCol>
              </a:tblGrid>
              <a:tr h="318794">
                <a:tc>
                  <a:txBody>
                    <a:bodyPr/>
                    <a:lstStyle/>
                    <a:p>
                      <a:pPr algn="ctr">
                        <a:lnSpc>
                          <a:spcPct val="150000"/>
                        </a:lnSpc>
                      </a:pPr>
                      <a:r>
                        <a:rPr lang="en-US" sz="1600" dirty="0">
                          <a:effectLst/>
                        </a:rPr>
                        <a:t>No.</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Nama </a:t>
                      </a:r>
                      <a:r>
                        <a:rPr lang="en-US" sz="1600" dirty="0" err="1">
                          <a:effectLst/>
                        </a:rPr>
                        <a:t>Bahan</a:t>
                      </a:r>
                      <a:r>
                        <a:rPr lang="en-US" sz="1600" dirty="0">
                          <a:effectLst/>
                        </a:rPr>
                        <a:t> Baku</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i="1" dirty="0">
                          <a:effectLst/>
                        </a:rPr>
                        <a:t>Safety Stock </a:t>
                      </a:r>
                      <a:r>
                        <a:rPr lang="en-US" sz="1600" dirty="0">
                          <a:effectLst/>
                        </a:rPr>
                        <a:t>(kg)</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20349"/>
                  </a:ext>
                </a:extLst>
              </a:tr>
              <a:tr h="318794">
                <a:tc>
                  <a:txBody>
                    <a:bodyPr/>
                    <a:lstStyle/>
                    <a:p>
                      <a:pPr algn="ctr">
                        <a:lnSpc>
                          <a:spcPct val="150000"/>
                        </a:lnSpc>
                      </a:pPr>
                      <a:r>
                        <a:rPr lang="en-US" sz="1600">
                          <a:effectLst/>
                        </a:rPr>
                        <a:t>1</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i="1" dirty="0">
                          <a:effectLst/>
                        </a:rPr>
                        <a:t>Clear</a:t>
                      </a:r>
                      <a:endParaRPr lang="en-ID" sz="16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46321</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126788"/>
                  </a:ext>
                </a:extLst>
              </a:tr>
              <a:tr h="318794">
                <a:tc>
                  <a:txBody>
                    <a:bodyPr/>
                    <a:lstStyle/>
                    <a:p>
                      <a:pPr algn="ctr">
                        <a:lnSpc>
                          <a:spcPct val="150000"/>
                        </a:lnSpc>
                      </a:pPr>
                      <a:r>
                        <a:rPr lang="en-US" sz="1600" dirty="0">
                          <a:effectLst/>
                        </a:rPr>
                        <a:t>2</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i="1" dirty="0">
                          <a:effectLst/>
                        </a:rPr>
                        <a:t>Light Blue</a:t>
                      </a:r>
                      <a:endParaRPr lang="en-ID" sz="16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30419</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0291753"/>
                  </a:ext>
                </a:extLst>
              </a:tr>
              <a:tr h="318794">
                <a:tc>
                  <a:txBody>
                    <a:bodyPr/>
                    <a:lstStyle/>
                    <a:p>
                      <a:pPr algn="ctr">
                        <a:lnSpc>
                          <a:spcPct val="150000"/>
                        </a:lnSpc>
                      </a:pPr>
                      <a:r>
                        <a:rPr lang="en-US" sz="1600">
                          <a:effectLst/>
                        </a:rPr>
                        <a:t>3</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i="1" dirty="0">
                          <a:effectLst/>
                        </a:rPr>
                        <a:t>Mix</a:t>
                      </a:r>
                      <a:endParaRPr lang="en-ID" sz="16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39251</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3798454"/>
                  </a:ext>
                </a:extLst>
              </a:tr>
            </a:tbl>
          </a:graphicData>
        </a:graphic>
      </p:graphicFrame>
      <p:sp>
        <p:nvSpPr>
          <p:cNvPr id="4" name="TextBox 3">
            <a:extLst>
              <a:ext uri="{FF2B5EF4-FFF2-40B4-BE49-F238E27FC236}">
                <a16:creationId xmlns:a16="http://schemas.microsoft.com/office/drawing/2014/main" id="{7BD5D65E-477C-934C-5E81-0BC0AFFEC220}"/>
              </a:ext>
            </a:extLst>
          </p:cNvPr>
          <p:cNvSpPr txBox="1"/>
          <p:nvPr/>
        </p:nvSpPr>
        <p:spPr>
          <a:xfrm>
            <a:off x="4498825" y="5546612"/>
            <a:ext cx="7084280" cy="1077218"/>
          </a:xfrm>
          <a:prstGeom prst="rect">
            <a:avLst/>
          </a:prstGeom>
          <a:noFill/>
          <a:ln>
            <a:solidFill>
              <a:schemeClr val="accent1"/>
            </a:solidFill>
            <a:prstDash val="lgDash"/>
          </a:ln>
        </p:spPr>
        <p:txBody>
          <a:bodyPr wrap="square">
            <a:spAutoFit/>
          </a:bodyPr>
          <a:lstStyle/>
          <a:p>
            <a:pPr algn="just"/>
            <a:r>
              <a:rPr lang="en-US" sz="1600" dirty="0" err="1"/>
              <a:t>Jumlah</a:t>
            </a:r>
            <a:r>
              <a:rPr lang="en-US" sz="1600" dirty="0"/>
              <a:t> </a:t>
            </a:r>
            <a:r>
              <a:rPr lang="en-US" sz="1600" i="1" dirty="0"/>
              <a:t>safety stock </a:t>
            </a:r>
            <a:r>
              <a:rPr lang="en-US" sz="1600" dirty="0" err="1"/>
              <a:t>setiap</a:t>
            </a:r>
            <a:r>
              <a:rPr lang="en-US" sz="1600" dirty="0"/>
              <a:t> </a:t>
            </a:r>
            <a:r>
              <a:rPr lang="en-US" sz="1600" dirty="0" err="1"/>
              <a:t>bahan</a:t>
            </a:r>
            <a:r>
              <a:rPr lang="en-US" sz="1600" dirty="0"/>
              <a:t> </a:t>
            </a:r>
            <a:r>
              <a:rPr lang="en-US" sz="1600" dirty="0" err="1"/>
              <a:t>baku</a:t>
            </a:r>
            <a:r>
              <a:rPr lang="en-US" sz="1600" dirty="0"/>
              <a:t> </a:t>
            </a:r>
            <a:r>
              <a:rPr lang="en-US" sz="1600" dirty="0" err="1"/>
              <a:t>untuk</a:t>
            </a:r>
            <a:r>
              <a:rPr lang="en-US" sz="1600" dirty="0"/>
              <a:t> </a:t>
            </a:r>
            <a:r>
              <a:rPr lang="en-US" sz="1600" dirty="0" err="1"/>
              <a:t>menjaga</a:t>
            </a:r>
            <a:r>
              <a:rPr lang="en-US" sz="1600" dirty="0"/>
              <a:t> </a:t>
            </a:r>
            <a:r>
              <a:rPr lang="en-US" sz="1600" dirty="0" err="1"/>
              <a:t>fluktuasi</a:t>
            </a:r>
            <a:r>
              <a:rPr lang="en-US" sz="1600" dirty="0"/>
              <a:t> </a:t>
            </a:r>
            <a:r>
              <a:rPr lang="en-US" sz="1600" dirty="0" err="1"/>
              <a:t>permintaan</a:t>
            </a:r>
            <a:r>
              <a:rPr lang="en-US" sz="1600" dirty="0"/>
              <a:t> </a:t>
            </a:r>
            <a:r>
              <a:rPr lang="en-US" sz="1600" dirty="0" err="1"/>
              <a:t>berbeda</a:t>
            </a:r>
            <a:r>
              <a:rPr lang="en-US" sz="1600" dirty="0"/>
              <a:t> </a:t>
            </a:r>
            <a:r>
              <a:rPr lang="en-US" sz="1600" dirty="0" err="1"/>
              <a:t>dimana</a:t>
            </a:r>
            <a:r>
              <a:rPr lang="en-US" sz="1600" dirty="0"/>
              <a:t> </a:t>
            </a:r>
            <a:r>
              <a:rPr lang="en-US" sz="1600" dirty="0" err="1"/>
              <a:t>terbanyak</a:t>
            </a:r>
            <a:r>
              <a:rPr lang="en-US" sz="1600" dirty="0"/>
              <a:t> pada </a:t>
            </a:r>
            <a:r>
              <a:rPr lang="en-US" sz="1600" dirty="0" err="1"/>
              <a:t>bahan</a:t>
            </a:r>
            <a:r>
              <a:rPr lang="en-US" sz="1600" dirty="0"/>
              <a:t> </a:t>
            </a:r>
            <a:r>
              <a:rPr lang="en-US" sz="1600" dirty="0" err="1"/>
              <a:t>baku</a:t>
            </a:r>
            <a:r>
              <a:rPr lang="en-US" sz="1600" dirty="0"/>
              <a:t> 1 </a:t>
            </a:r>
            <a:r>
              <a:rPr lang="en-US" sz="1600" dirty="0" err="1"/>
              <a:t>sebesar</a:t>
            </a:r>
            <a:r>
              <a:rPr lang="en-US" sz="1600" dirty="0"/>
              <a:t> </a:t>
            </a:r>
            <a:r>
              <a:rPr lang="en-US" sz="1600" dirty="0" err="1"/>
              <a:t>karena</a:t>
            </a:r>
            <a:r>
              <a:rPr lang="en-US" sz="1600" dirty="0"/>
              <a:t> </a:t>
            </a:r>
            <a:r>
              <a:rPr lang="en-US" sz="1600" dirty="0" err="1"/>
              <a:t>memiliki</a:t>
            </a:r>
            <a:r>
              <a:rPr lang="en-US" sz="1600" dirty="0"/>
              <a:t> </a:t>
            </a:r>
            <a:r>
              <a:rPr lang="en-US" sz="1600" dirty="0" err="1"/>
              <a:t>permintaan</a:t>
            </a:r>
            <a:r>
              <a:rPr lang="en-US" sz="1600" dirty="0"/>
              <a:t> paling </a:t>
            </a:r>
            <a:r>
              <a:rPr lang="en-US" sz="1600" dirty="0" err="1"/>
              <a:t>tinggi</a:t>
            </a:r>
            <a:r>
              <a:rPr lang="en-US" sz="1600" dirty="0"/>
              <a:t> </a:t>
            </a:r>
            <a:r>
              <a:rPr lang="en-US" sz="1600" dirty="0" err="1"/>
              <a:t>sedangkan</a:t>
            </a:r>
            <a:r>
              <a:rPr lang="en-US" sz="1600" dirty="0"/>
              <a:t> </a:t>
            </a:r>
            <a:r>
              <a:rPr lang="en-US" sz="1600" dirty="0" err="1"/>
              <a:t>terendah</a:t>
            </a:r>
            <a:r>
              <a:rPr lang="en-US" sz="1600" dirty="0"/>
              <a:t> pada </a:t>
            </a:r>
            <a:r>
              <a:rPr lang="en-US" sz="1600" dirty="0" err="1"/>
              <a:t>bahan</a:t>
            </a:r>
            <a:r>
              <a:rPr lang="en-US" sz="1600" dirty="0"/>
              <a:t> </a:t>
            </a:r>
            <a:r>
              <a:rPr lang="en-US" sz="1600" dirty="0" err="1"/>
              <a:t>baku</a:t>
            </a:r>
            <a:r>
              <a:rPr lang="en-US" sz="1600" dirty="0"/>
              <a:t> 3 </a:t>
            </a:r>
            <a:r>
              <a:rPr lang="en-US" sz="1600" dirty="0" err="1"/>
              <a:t>sesuai</a:t>
            </a:r>
            <a:r>
              <a:rPr lang="en-US" sz="1600" dirty="0"/>
              <a:t> </a:t>
            </a:r>
            <a:r>
              <a:rPr lang="en-US" sz="1600" dirty="0" err="1"/>
              <a:t>jumlah</a:t>
            </a:r>
            <a:r>
              <a:rPr lang="en-US" sz="1600" dirty="0"/>
              <a:t> </a:t>
            </a:r>
            <a:r>
              <a:rPr lang="en-US" sz="1600" dirty="0" err="1"/>
              <a:t>permintaan</a:t>
            </a:r>
            <a:r>
              <a:rPr lang="en-US" sz="1600" dirty="0"/>
              <a:t> </a:t>
            </a:r>
            <a:r>
              <a:rPr lang="en-US" sz="1600" dirty="0" err="1"/>
              <a:t>historis</a:t>
            </a:r>
            <a:r>
              <a:rPr lang="en-US" sz="1600" dirty="0"/>
              <a:t>, </a:t>
            </a:r>
            <a:r>
              <a:rPr lang="en-US" sz="1600" i="1" dirty="0"/>
              <a:t>service level</a:t>
            </a:r>
            <a:r>
              <a:rPr lang="en-US" sz="1600" dirty="0"/>
              <a:t>, </a:t>
            </a:r>
            <a:r>
              <a:rPr lang="en-US" sz="1600" i="1" dirty="0"/>
              <a:t>safety factor</a:t>
            </a:r>
            <a:r>
              <a:rPr lang="en-US" sz="1600" dirty="0"/>
              <a:t>, dan </a:t>
            </a:r>
            <a:r>
              <a:rPr lang="en-US" sz="1600" i="1" dirty="0"/>
              <a:t>lead time</a:t>
            </a:r>
            <a:endParaRPr lang="en-US" sz="1600" i="1" dirty="0">
              <a:cs typeface="Arial" panose="020B0604020202020204" pitchFamily="34" charset="0"/>
            </a:endParaRPr>
          </a:p>
        </p:txBody>
      </p:sp>
      <p:cxnSp>
        <p:nvCxnSpPr>
          <p:cNvPr id="11" name="Straight Connector 10">
            <a:extLst>
              <a:ext uri="{FF2B5EF4-FFF2-40B4-BE49-F238E27FC236}">
                <a16:creationId xmlns:a16="http://schemas.microsoft.com/office/drawing/2014/main" id="{15F47F9B-A803-D322-47E8-4D49A6A2A2E6}"/>
              </a:ext>
            </a:extLst>
          </p:cNvPr>
          <p:cNvCxnSpPr>
            <a:cxnSpLocks/>
          </p:cNvCxnSpPr>
          <p:nvPr/>
        </p:nvCxnSpPr>
        <p:spPr>
          <a:xfrm>
            <a:off x="506432" y="5286818"/>
            <a:ext cx="1105720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6903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0"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Pengolahan</a:t>
            </a:r>
            <a:r>
              <a:rPr lang="en-US" b="1" dirty="0">
                <a:solidFill>
                  <a:schemeClr val="tx1"/>
                </a:solidFill>
                <a:latin typeface="Book Antiqua" panose="02040602050305030304" pitchFamily="18" charset="0"/>
              </a:rPr>
              <a:t> Data</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Verifikasi model</a:t>
            </a:r>
            <a:endParaRPr lang="sv-SE" sz="1600" i="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11</a:t>
            </a:r>
            <a:endParaRPr lang="en-ID" sz="16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E59FF05-31F5-1AAB-84DB-B04269F8589E}"/>
              </a:ext>
            </a:extLst>
          </p:cNvPr>
          <p:cNvSpPr txBox="1"/>
          <p:nvPr/>
        </p:nvSpPr>
        <p:spPr>
          <a:xfrm>
            <a:off x="506436" y="1242988"/>
            <a:ext cx="5755941" cy="338554"/>
          </a:xfrm>
          <a:prstGeom prst="rect">
            <a:avLst/>
          </a:prstGeom>
          <a:solidFill>
            <a:srgbClr val="BADFD7"/>
          </a:solidFill>
        </p:spPr>
        <p:txBody>
          <a:bodyPr wrap="square">
            <a:spAutoFit/>
          </a:bodyPr>
          <a:lstStyle/>
          <a:p>
            <a:pPr algn="ctr"/>
            <a:r>
              <a:rPr lang="en-US" sz="1600" b="1" dirty="0" err="1">
                <a:latin typeface="Arial" panose="020B0604020202020204" pitchFamily="34" charset="0"/>
                <a:cs typeface="Arial" panose="020B0604020202020204" pitchFamily="34" charset="0"/>
              </a:rPr>
              <a:t>Verifikasi</a:t>
            </a:r>
            <a:r>
              <a:rPr lang="en-US" sz="1600" b="1" dirty="0">
                <a:latin typeface="Arial" panose="020B0604020202020204" pitchFamily="34" charset="0"/>
                <a:cs typeface="Arial" panose="020B0604020202020204" pitchFamily="34" charset="0"/>
              </a:rPr>
              <a:t> Model</a:t>
            </a:r>
            <a:endParaRPr lang="en-ID" sz="16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6533F62-B739-C0C3-D1EA-E3A913100228}"/>
              </a:ext>
            </a:extLst>
          </p:cNvPr>
          <p:cNvSpPr txBox="1"/>
          <p:nvPr/>
        </p:nvSpPr>
        <p:spPr>
          <a:xfrm>
            <a:off x="466703" y="5895374"/>
            <a:ext cx="5762815" cy="830997"/>
          </a:xfrm>
          <a:prstGeom prst="rect">
            <a:avLst/>
          </a:prstGeom>
          <a:noFill/>
          <a:ln w="38100">
            <a:solidFill>
              <a:schemeClr val="accent1"/>
            </a:solidFill>
          </a:ln>
        </p:spPr>
        <p:txBody>
          <a:bodyPr wrap="square">
            <a:spAutoFit/>
          </a:bodyPr>
          <a:lstStyle/>
          <a:p>
            <a:r>
              <a:rPr lang="en-US" sz="1600" i="1" dirty="0"/>
              <a:t>Optimal Solution Found </a:t>
            </a:r>
            <a:r>
              <a:rPr lang="en-US" sz="1600" dirty="0"/>
              <a:t>yang </a:t>
            </a:r>
            <a:r>
              <a:rPr lang="en-US" sz="1600" dirty="0" err="1"/>
              <a:t>memiliki</a:t>
            </a:r>
            <a:r>
              <a:rPr lang="en-US" sz="1600" dirty="0"/>
              <a:t> arti </a:t>
            </a:r>
            <a:r>
              <a:rPr lang="en-US" sz="1600" dirty="0" err="1"/>
              <a:t>bahwa</a:t>
            </a:r>
            <a:r>
              <a:rPr lang="en-US" sz="1600" dirty="0"/>
              <a:t> </a:t>
            </a:r>
            <a:r>
              <a:rPr lang="en-US" sz="1600" dirty="0" err="1"/>
              <a:t>hasil</a:t>
            </a:r>
            <a:r>
              <a:rPr lang="en-US" sz="1600" dirty="0"/>
              <a:t> </a:t>
            </a:r>
            <a:r>
              <a:rPr lang="en-US" sz="1600" dirty="0" err="1"/>
              <a:t>dari</a:t>
            </a:r>
            <a:r>
              <a:rPr lang="en-US" sz="1600" dirty="0"/>
              <a:t> </a:t>
            </a:r>
            <a:r>
              <a:rPr lang="en-US" sz="1600" dirty="0" err="1"/>
              <a:t>fungsi</a:t>
            </a:r>
            <a:r>
              <a:rPr lang="en-US" sz="1600" dirty="0"/>
              <a:t> </a:t>
            </a:r>
            <a:r>
              <a:rPr lang="en-US" sz="1600" dirty="0" err="1"/>
              <a:t>tujuan</a:t>
            </a:r>
            <a:r>
              <a:rPr lang="en-US" sz="1600" dirty="0"/>
              <a:t> yang </a:t>
            </a:r>
            <a:r>
              <a:rPr lang="en-US" sz="1600" dirty="0" err="1"/>
              <a:t>didapatkan</a:t>
            </a:r>
            <a:r>
              <a:rPr lang="en-US" sz="1600" dirty="0"/>
              <a:t> </a:t>
            </a:r>
            <a:r>
              <a:rPr lang="en-US" sz="1600" dirty="0" err="1"/>
              <a:t>merupakan</a:t>
            </a:r>
            <a:r>
              <a:rPr lang="en-US" sz="1600" dirty="0"/>
              <a:t> </a:t>
            </a:r>
            <a:r>
              <a:rPr lang="en-US" sz="1600" dirty="0" err="1"/>
              <a:t>solusi</a:t>
            </a:r>
            <a:r>
              <a:rPr lang="en-US" sz="1600" dirty="0"/>
              <a:t> yang optimal </a:t>
            </a:r>
            <a:r>
              <a:rPr lang="en-US" sz="1600" dirty="0" err="1">
                <a:cs typeface="Arial" panose="020B0604020202020204" pitchFamily="34" charset="0"/>
              </a:rPr>
              <a:t>dengan</a:t>
            </a:r>
            <a:r>
              <a:rPr lang="en-US" sz="1600" dirty="0">
                <a:cs typeface="Arial" panose="020B0604020202020204" pitchFamily="34" charset="0"/>
              </a:rPr>
              <a:t> </a:t>
            </a:r>
            <a:r>
              <a:rPr lang="en-US" sz="1600" i="1" dirty="0">
                <a:cs typeface="Arial" panose="020B0604020202020204" pitchFamily="34" charset="0"/>
              </a:rPr>
              <a:t>gap</a:t>
            </a:r>
            <a:r>
              <a:rPr lang="en-US" sz="1600" dirty="0">
                <a:cs typeface="Arial" panose="020B0604020202020204" pitchFamily="34" charset="0"/>
              </a:rPr>
              <a:t> &lt; 0.1% </a:t>
            </a:r>
            <a:r>
              <a:rPr lang="en-US" sz="1600" dirty="0"/>
              <a:t>dan </a:t>
            </a:r>
            <a:r>
              <a:rPr lang="en-US" sz="1600" b="1" u="sng" dirty="0" err="1">
                <a:cs typeface="Arial" panose="020B0604020202020204" pitchFamily="34" charset="0"/>
              </a:rPr>
              <a:t>tidak</a:t>
            </a:r>
            <a:r>
              <a:rPr lang="en-US" sz="1600" b="1" u="sng" dirty="0">
                <a:cs typeface="Arial" panose="020B0604020202020204" pitchFamily="34" charset="0"/>
              </a:rPr>
              <a:t> </a:t>
            </a:r>
            <a:r>
              <a:rPr lang="en-US" sz="1600" b="1" u="sng" dirty="0" err="1">
                <a:cs typeface="Arial" panose="020B0604020202020204" pitchFamily="34" charset="0"/>
              </a:rPr>
              <a:t>ada</a:t>
            </a:r>
            <a:r>
              <a:rPr lang="en-US" sz="1600" b="1" u="sng" dirty="0">
                <a:cs typeface="Arial" panose="020B0604020202020204" pitchFamily="34" charset="0"/>
              </a:rPr>
              <a:t> </a:t>
            </a:r>
            <a:r>
              <a:rPr lang="en-US" sz="1600" b="1" i="1" u="sng" dirty="0">
                <a:cs typeface="Arial" panose="020B0604020202020204" pitchFamily="34" charset="0"/>
              </a:rPr>
              <a:t>error / debugging</a:t>
            </a:r>
          </a:p>
        </p:txBody>
      </p:sp>
      <p:sp>
        <p:nvSpPr>
          <p:cNvPr id="19" name="TextBox 18">
            <a:extLst>
              <a:ext uri="{FF2B5EF4-FFF2-40B4-BE49-F238E27FC236}">
                <a16:creationId xmlns:a16="http://schemas.microsoft.com/office/drawing/2014/main" id="{A3073498-A327-7788-2EF4-EC88F7B2BF20}"/>
              </a:ext>
            </a:extLst>
          </p:cNvPr>
          <p:cNvSpPr txBox="1"/>
          <p:nvPr/>
        </p:nvSpPr>
        <p:spPr>
          <a:xfrm>
            <a:off x="422026" y="1685359"/>
            <a:ext cx="5894365" cy="584775"/>
          </a:xfrm>
          <a:prstGeom prst="rect">
            <a:avLst/>
          </a:prstGeom>
          <a:noFill/>
        </p:spPr>
        <p:txBody>
          <a:bodyPr wrap="square">
            <a:spAutoFit/>
          </a:bodyPr>
          <a:lstStyle/>
          <a:p>
            <a:pPr marL="342900" indent="-342900">
              <a:buFont typeface="Wingdings" panose="05000000000000000000" pitchFamily="2" charset="2"/>
              <a:buChar char="ü"/>
            </a:pPr>
            <a:r>
              <a:rPr lang="en-US" sz="1600" dirty="0" err="1">
                <a:cs typeface="Arial" panose="020B0604020202020204" pitchFamily="34" charset="0"/>
              </a:rPr>
              <a:t>Pengujian</a:t>
            </a:r>
            <a:r>
              <a:rPr lang="en-US" sz="1600" dirty="0">
                <a:cs typeface="Arial" panose="020B0604020202020204" pitchFamily="34" charset="0"/>
              </a:rPr>
              <a:t> model </a:t>
            </a:r>
            <a:r>
              <a:rPr lang="en-US" sz="1600" dirty="0" err="1">
                <a:cs typeface="Arial" panose="020B0604020202020204" pitchFamily="34" charset="0"/>
              </a:rPr>
              <a:t>dengan</a:t>
            </a:r>
            <a:r>
              <a:rPr lang="en-US" sz="1600" dirty="0">
                <a:cs typeface="Arial" panose="020B0604020202020204" pitchFamily="34" charset="0"/>
              </a:rPr>
              <a:t> </a:t>
            </a:r>
            <a:r>
              <a:rPr lang="en-US" sz="1600" dirty="0" err="1">
                <a:cs typeface="Arial" panose="020B0604020202020204" pitchFamily="34" charset="0"/>
              </a:rPr>
              <a:t>menjalankan</a:t>
            </a:r>
            <a:r>
              <a:rPr lang="en-US" sz="1600" dirty="0">
                <a:cs typeface="Arial" panose="020B0604020202020204" pitchFamily="34" charset="0"/>
              </a:rPr>
              <a:t> model </a:t>
            </a:r>
            <a:r>
              <a:rPr lang="en-US" sz="1600" dirty="0" err="1">
                <a:cs typeface="Arial" panose="020B0604020202020204" pitchFamily="34" charset="0"/>
              </a:rPr>
              <a:t>optimasi</a:t>
            </a:r>
            <a:r>
              <a:rPr lang="en-US" sz="1600" dirty="0">
                <a:cs typeface="Arial" panose="020B0604020202020204" pitchFamily="34" charset="0"/>
              </a:rPr>
              <a:t> </a:t>
            </a:r>
            <a:r>
              <a:rPr lang="en-US" sz="1600" dirty="0" err="1">
                <a:cs typeface="Arial" panose="020B0604020202020204" pitchFamily="34" charset="0"/>
              </a:rPr>
              <a:t>menggunakan</a:t>
            </a:r>
            <a:r>
              <a:rPr lang="en-US" sz="1600" dirty="0">
                <a:cs typeface="Arial" panose="020B0604020202020204" pitchFamily="34" charset="0"/>
              </a:rPr>
              <a:t> data </a:t>
            </a:r>
            <a:r>
              <a:rPr lang="en-US" sz="1600" dirty="0" err="1">
                <a:cs typeface="Arial" panose="020B0604020202020204" pitchFamily="34" charset="0"/>
              </a:rPr>
              <a:t>historis</a:t>
            </a:r>
            <a:endParaRPr lang="en-ID" sz="1600" dirty="0">
              <a:cs typeface="Arial" panose="020B0604020202020204" pitchFamily="34" charset="0"/>
            </a:endParaRPr>
          </a:p>
        </p:txBody>
      </p:sp>
      <p:sp>
        <p:nvSpPr>
          <p:cNvPr id="20" name="TextBox 19">
            <a:extLst>
              <a:ext uri="{FF2B5EF4-FFF2-40B4-BE49-F238E27FC236}">
                <a16:creationId xmlns:a16="http://schemas.microsoft.com/office/drawing/2014/main" id="{BBF51EA5-FA56-C6F0-71C5-967784AF35A0}"/>
              </a:ext>
            </a:extLst>
          </p:cNvPr>
          <p:cNvSpPr txBox="1"/>
          <p:nvPr/>
        </p:nvSpPr>
        <p:spPr>
          <a:xfrm>
            <a:off x="503164" y="2406919"/>
            <a:ext cx="5734110" cy="1077218"/>
          </a:xfrm>
          <a:prstGeom prst="rect">
            <a:avLst/>
          </a:prstGeom>
          <a:noFill/>
          <a:ln>
            <a:solidFill>
              <a:schemeClr val="accent1"/>
            </a:solidFill>
          </a:ln>
        </p:spPr>
        <p:txBody>
          <a:bodyPr wrap="square">
            <a:spAutoFit/>
          </a:bodyPr>
          <a:lstStyle/>
          <a:p>
            <a:pPr algn="just"/>
            <a:r>
              <a:rPr lang="en-US" sz="1600" dirty="0">
                <a:cs typeface="Arial" panose="020B0604020202020204" pitchFamily="34" charset="0"/>
              </a:rPr>
              <a:t>Model </a:t>
            </a:r>
            <a:r>
              <a:rPr lang="en-US" sz="1600" dirty="0" err="1">
                <a:cs typeface="Arial" panose="020B0604020202020204" pitchFamily="34" charset="0"/>
              </a:rPr>
              <a:t>dijalankan</a:t>
            </a:r>
            <a:r>
              <a:rPr lang="en-US" sz="1600" dirty="0">
                <a:cs typeface="Arial" panose="020B0604020202020204" pitchFamily="34" charset="0"/>
              </a:rPr>
              <a:t> pada </a:t>
            </a:r>
            <a:r>
              <a:rPr lang="en-US" sz="1600" i="1" dirty="0">
                <a:cs typeface="Arial" panose="020B0604020202020204" pitchFamily="34" charset="0"/>
              </a:rPr>
              <a:t>Python</a:t>
            </a:r>
            <a:r>
              <a:rPr lang="en-US" sz="1600" dirty="0">
                <a:cs typeface="Arial" panose="020B0604020202020204" pitchFamily="34" charset="0"/>
              </a:rPr>
              <a:t> 3.9.7 </a:t>
            </a:r>
            <a:r>
              <a:rPr lang="en-US" sz="1600" dirty="0" err="1">
                <a:cs typeface="Arial" panose="020B0604020202020204" pitchFamily="34" charset="0"/>
              </a:rPr>
              <a:t>dengan</a:t>
            </a:r>
            <a:r>
              <a:rPr lang="en-US" sz="1600" dirty="0">
                <a:cs typeface="Arial" panose="020B0604020202020204" pitchFamily="34" charset="0"/>
              </a:rPr>
              <a:t> </a:t>
            </a:r>
            <a:r>
              <a:rPr lang="en-US" sz="1600" dirty="0" err="1">
                <a:cs typeface="Arial" panose="020B0604020202020204" pitchFamily="34" charset="0"/>
              </a:rPr>
              <a:t>bantuan</a:t>
            </a:r>
            <a:r>
              <a:rPr lang="en-US" sz="1600" dirty="0">
                <a:cs typeface="Arial" panose="020B0604020202020204" pitchFamily="34" charset="0"/>
              </a:rPr>
              <a:t> </a:t>
            </a:r>
            <a:r>
              <a:rPr lang="en-US" sz="1600" i="1" dirty="0">
                <a:cs typeface="Arial" panose="020B0604020202020204" pitchFamily="34" charset="0"/>
              </a:rPr>
              <a:t>solver</a:t>
            </a:r>
            <a:r>
              <a:rPr lang="en-US" sz="1600" dirty="0">
                <a:cs typeface="Arial" panose="020B0604020202020204" pitchFamily="34" charset="0"/>
              </a:rPr>
              <a:t> </a:t>
            </a:r>
          </a:p>
          <a:p>
            <a:pPr algn="just"/>
            <a:r>
              <a:rPr lang="en-US" sz="1600" dirty="0" err="1">
                <a:cs typeface="Arial" panose="020B0604020202020204" pitchFamily="34" charset="0"/>
              </a:rPr>
              <a:t>Gurobi</a:t>
            </a:r>
            <a:r>
              <a:rPr lang="en-US" sz="1600" dirty="0">
                <a:cs typeface="Arial" panose="020B0604020202020204" pitchFamily="34" charset="0"/>
              </a:rPr>
              <a:t> Optimizer v10.0 </a:t>
            </a:r>
            <a:r>
              <a:rPr lang="en-US" sz="1600" dirty="0" err="1">
                <a:cs typeface="Arial" panose="020B0604020202020204" pitchFamily="34" charset="0"/>
              </a:rPr>
              <a:t>dengan</a:t>
            </a:r>
            <a:r>
              <a:rPr lang="en-US" sz="1600" dirty="0">
                <a:cs typeface="Arial" panose="020B0604020202020204" pitchFamily="34" charset="0"/>
              </a:rPr>
              <a:t> </a:t>
            </a:r>
            <a:r>
              <a:rPr lang="en-US" sz="1600" dirty="0" err="1">
                <a:cs typeface="Arial" panose="020B0604020202020204" pitchFamily="34" charset="0"/>
              </a:rPr>
              <a:t>spesifikasi</a:t>
            </a:r>
            <a:r>
              <a:rPr lang="en-US" sz="1600" dirty="0">
                <a:cs typeface="Arial" panose="020B0604020202020204" pitchFamily="34" charset="0"/>
              </a:rPr>
              <a:t> </a:t>
            </a:r>
            <a:r>
              <a:rPr lang="en-US" sz="1600" dirty="0" err="1">
                <a:cs typeface="Arial" panose="020B0604020202020204" pitchFamily="34" charset="0"/>
              </a:rPr>
              <a:t>perangkat</a:t>
            </a:r>
            <a:r>
              <a:rPr lang="en-US" sz="1600" dirty="0">
                <a:cs typeface="Arial" panose="020B0604020202020204" pitchFamily="34" charset="0"/>
              </a:rPr>
              <a:t> </a:t>
            </a:r>
            <a:r>
              <a:rPr lang="en-US" sz="1600" dirty="0" err="1">
                <a:cs typeface="Arial" panose="020B0604020202020204" pitchFamily="34" charset="0"/>
              </a:rPr>
              <a:t>berikut</a:t>
            </a:r>
            <a:r>
              <a:rPr lang="en-US" sz="1600" dirty="0">
                <a:cs typeface="Arial" panose="020B0604020202020204" pitchFamily="34" charset="0"/>
              </a:rPr>
              <a:t>:</a:t>
            </a:r>
          </a:p>
          <a:p>
            <a:pPr marL="285750" indent="-285750" algn="just">
              <a:buFont typeface="Arial" panose="020B0604020202020204" pitchFamily="34" charset="0"/>
              <a:buChar char="•"/>
            </a:pPr>
            <a:r>
              <a:rPr lang="en-US" sz="1600" i="1" dirty="0">
                <a:cs typeface="Arial" panose="020B0604020202020204" pitchFamily="34" charset="0"/>
              </a:rPr>
              <a:t>Intel (R) Core</a:t>
            </a:r>
            <a:r>
              <a:rPr lang="en-US" sz="1600" dirty="0">
                <a:cs typeface="Arial" panose="020B0604020202020204" pitchFamily="34" charset="0"/>
              </a:rPr>
              <a:t> i5-10300H CPU @2.50 </a:t>
            </a:r>
            <a:r>
              <a:rPr lang="en-US" sz="1600" dirty="0" err="1">
                <a:cs typeface="Arial" panose="020B0604020202020204" pitchFamily="34" charset="0"/>
              </a:rPr>
              <a:t>Ghz</a:t>
            </a:r>
            <a:r>
              <a:rPr lang="en-US" sz="1600" dirty="0">
                <a:cs typeface="Arial" panose="020B0604020202020204" pitchFamily="34" charset="0"/>
              </a:rPr>
              <a:t> RAM 16 GB</a:t>
            </a:r>
          </a:p>
          <a:p>
            <a:pPr marL="285750" indent="-285750" algn="just">
              <a:buFont typeface="Arial" panose="020B0604020202020204" pitchFamily="34" charset="0"/>
              <a:buChar char="•"/>
            </a:pPr>
            <a:r>
              <a:rPr lang="en-ID" sz="1600" i="1" dirty="0">
                <a:cs typeface="Arial" panose="020B0604020202020204" pitchFamily="34" charset="0"/>
              </a:rPr>
              <a:t>Windows</a:t>
            </a:r>
            <a:r>
              <a:rPr lang="en-ID" sz="1600" dirty="0">
                <a:cs typeface="Arial" panose="020B0604020202020204" pitchFamily="34" charset="0"/>
              </a:rPr>
              <a:t> 10, </a:t>
            </a:r>
            <a:r>
              <a:rPr lang="en-ID" sz="1600" dirty="0" err="1">
                <a:cs typeface="Arial" panose="020B0604020202020204" pitchFamily="34" charset="0"/>
              </a:rPr>
              <a:t>sistem</a:t>
            </a:r>
            <a:r>
              <a:rPr lang="en-ID" sz="1600" dirty="0">
                <a:cs typeface="Arial" panose="020B0604020202020204" pitchFamily="34" charset="0"/>
              </a:rPr>
              <a:t> </a:t>
            </a:r>
            <a:r>
              <a:rPr lang="en-ID" sz="1600" dirty="0" err="1">
                <a:cs typeface="Arial" panose="020B0604020202020204" pitchFamily="34" charset="0"/>
              </a:rPr>
              <a:t>operasi</a:t>
            </a:r>
            <a:r>
              <a:rPr lang="en-ID" sz="1600" dirty="0">
                <a:cs typeface="Arial" panose="020B0604020202020204" pitchFamily="34" charset="0"/>
              </a:rPr>
              <a:t> 64-bit, </a:t>
            </a:r>
            <a:r>
              <a:rPr lang="en-ID" sz="1600" i="1" dirty="0">
                <a:cs typeface="Arial" panose="020B0604020202020204" pitchFamily="34" charset="0"/>
              </a:rPr>
              <a:t>x64-based processor</a:t>
            </a:r>
          </a:p>
        </p:txBody>
      </p:sp>
      <p:sp>
        <p:nvSpPr>
          <p:cNvPr id="34" name="TextBox 33">
            <a:extLst>
              <a:ext uri="{FF2B5EF4-FFF2-40B4-BE49-F238E27FC236}">
                <a16:creationId xmlns:a16="http://schemas.microsoft.com/office/drawing/2014/main" id="{2CC1C7F5-7407-D79E-49E0-538F1E9D8F7E}"/>
              </a:ext>
            </a:extLst>
          </p:cNvPr>
          <p:cNvSpPr txBox="1"/>
          <p:nvPr/>
        </p:nvSpPr>
        <p:spPr>
          <a:xfrm>
            <a:off x="474448" y="3805223"/>
            <a:ext cx="5762825" cy="1815882"/>
          </a:xfrm>
          <a:prstGeom prst="rect">
            <a:avLst/>
          </a:prstGeom>
          <a:noFill/>
          <a:ln>
            <a:solidFill>
              <a:schemeClr val="accent1"/>
            </a:solidFill>
          </a:ln>
        </p:spPr>
        <p:txBody>
          <a:bodyPr wrap="square">
            <a:spAutoFit/>
          </a:bodyPr>
          <a:lstStyle/>
          <a:p>
            <a:pPr algn="just"/>
            <a:r>
              <a:rPr lang="en-US" sz="1600" b="1" i="1" u="sng" dirty="0">
                <a:cs typeface="Arial" panose="020B0604020202020204" pitchFamily="34" charset="0"/>
              </a:rPr>
              <a:t>Branch-and-Bound</a:t>
            </a:r>
          </a:p>
          <a:p>
            <a:pPr algn="just"/>
            <a:r>
              <a:rPr lang="en-US" sz="1600" dirty="0" err="1">
                <a:cs typeface="Arial" panose="020B0604020202020204" pitchFamily="34" charset="0"/>
              </a:rPr>
              <a:t>Metode</a:t>
            </a:r>
            <a:r>
              <a:rPr lang="en-US" sz="1600" dirty="0">
                <a:cs typeface="Arial" panose="020B0604020202020204" pitchFamily="34" charset="0"/>
              </a:rPr>
              <a:t> </a:t>
            </a:r>
            <a:r>
              <a:rPr lang="en-US" sz="1600" dirty="0" err="1">
                <a:cs typeface="Arial" panose="020B0604020202020204" pitchFamily="34" charset="0"/>
              </a:rPr>
              <a:t>untuk</a:t>
            </a:r>
            <a:r>
              <a:rPr lang="en-US" sz="1600" dirty="0">
                <a:cs typeface="Arial" panose="020B0604020202020204" pitchFamily="34" charset="0"/>
              </a:rPr>
              <a:t> </a:t>
            </a:r>
            <a:r>
              <a:rPr lang="en-US" sz="1600" dirty="0" err="1">
                <a:cs typeface="Arial" panose="020B0604020202020204" pitchFamily="34" charset="0"/>
              </a:rPr>
              <a:t>memecahkan</a:t>
            </a:r>
            <a:r>
              <a:rPr lang="en-US" sz="1600" dirty="0">
                <a:cs typeface="Arial" panose="020B0604020202020204" pitchFamily="34" charset="0"/>
              </a:rPr>
              <a:t> </a:t>
            </a:r>
            <a:r>
              <a:rPr lang="en-US" sz="1600" dirty="0" err="1">
                <a:cs typeface="Arial" panose="020B0604020202020204" pitchFamily="34" charset="0"/>
              </a:rPr>
              <a:t>masalah</a:t>
            </a:r>
            <a:r>
              <a:rPr lang="en-US" sz="1600" dirty="0">
                <a:cs typeface="Arial" panose="020B0604020202020204" pitchFamily="34" charset="0"/>
              </a:rPr>
              <a:t> </a:t>
            </a:r>
            <a:r>
              <a:rPr lang="en-US" sz="1600" dirty="0" err="1">
                <a:cs typeface="Arial" panose="020B0604020202020204" pitchFamily="34" charset="0"/>
              </a:rPr>
              <a:t>optimasi</a:t>
            </a:r>
            <a:r>
              <a:rPr lang="en-US" sz="1600" dirty="0">
                <a:cs typeface="Arial" panose="020B0604020202020204" pitchFamily="34" charset="0"/>
              </a:rPr>
              <a:t> MILP </a:t>
            </a:r>
            <a:r>
              <a:rPr lang="en-US" sz="1600" dirty="0" err="1">
                <a:cs typeface="Arial" panose="020B0604020202020204" pitchFamily="34" charset="0"/>
              </a:rPr>
              <a:t>dengan</a:t>
            </a:r>
            <a:r>
              <a:rPr lang="en-US" sz="1600" dirty="0">
                <a:cs typeface="Arial" panose="020B0604020202020204" pitchFamily="34" charset="0"/>
              </a:rPr>
              <a:t> </a:t>
            </a:r>
            <a:r>
              <a:rPr lang="en-US" sz="1600" dirty="0" err="1">
                <a:cs typeface="Arial" panose="020B0604020202020204" pitchFamily="34" charset="0"/>
              </a:rPr>
              <a:t>memecah</a:t>
            </a:r>
            <a:r>
              <a:rPr lang="en-US" sz="1600" dirty="0">
                <a:cs typeface="Arial" panose="020B0604020202020204" pitchFamily="34" charset="0"/>
              </a:rPr>
              <a:t> sub-</a:t>
            </a:r>
            <a:r>
              <a:rPr lang="en-US" sz="1600" dirty="0" err="1">
                <a:cs typeface="Arial" panose="020B0604020202020204" pitchFamily="34" charset="0"/>
              </a:rPr>
              <a:t>masalah</a:t>
            </a:r>
            <a:r>
              <a:rPr lang="en-US" sz="1600" dirty="0">
                <a:cs typeface="Arial" panose="020B0604020202020204" pitchFamily="34" charset="0"/>
              </a:rPr>
              <a:t> yang </a:t>
            </a:r>
            <a:r>
              <a:rPr lang="en-US" sz="1600" dirty="0" err="1">
                <a:cs typeface="Arial" panose="020B0604020202020204" pitchFamily="34" charset="0"/>
              </a:rPr>
              <a:t>lebih</a:t>
            </a:r>
            <a:r>
              <a:rPr lang="en-US" sz="1600" dirty="0">
                <a:cs typeface="Arial" panose="020B0604020202020204" pitchFamily="34" charset="0"/>
              </a:rPr>
              <a:t> </a:t>
            </a:r>
            <a:r>
              <a:rPr lang="en-US" sz="1600" dirty="0" err="1">
                <a:cs typeface="Arial" panose="020B0604020202020204" pitchFamily="34" charset="0"/>
              </a:rPr>
              <a:t>kecil</a:t>
            </a:r>
            <a:r>
              <a:rPr lang="en-US" sz="1600" dirty="0">
                <a:cs typeface="Arial" panose="020B0604020202020204" pitchFamily="34" charset="0"/>
              </a:rPr>
              <a:t> dan </a:t>
            </a:r>
            <a:r>
              <a:rPr lang="en-US" sz="1600" dirty="0" err="1">
                <a:cs typeface="Arial" panose="020B0604020202020204" pitchFamily="34" charset="0"/>
              </a:rPr>
              <a:t>menggunakan</a:t>
            </a:r>
            <a:r>
              <a:rPr lang="en-US" sz="1600" dirty="0">
                <a:cs typeface="Arial" panose="020B0604020202020204" pitchFamily="34" charset="0"/>
              </a:rPr>
              <a:t> </a:t>
            </a:r>
            <a:r>
              <a:rPr lang="en-US" sz="1600" dirty="0" err="1">
                <a:cs typeface="Arial" panose="020B0604020202020204" pitchFamily="34" charset="0"/>
              </a:rPr>
              <a:t>fungsi</a:t>
            </a:r>
            <a:r>
              <a:rPr lang="en-US" sz="1600" dirty="0">
                <a:cs typeface="Arial" panose="020B0604020202020204" pitchFamily="34" charset="0"/>
              </a:rPr>
              <a:t> </a:t>
            </a:r>
            <a:r>
              <a:rPr lang="en-US" sz="1600" dirty="0" err="1">
                <a:cs typeface="Arial" panose="020B0604020202020204" pitchFamily="34" charset="0"/>
              </a:rPr>
              <a:t>pembatas</a:t>
            </a:r>
            <a:r>
              <a:rPr lang="en-US" sz="1600" dirty="0">
                <a:cs typeface="Arial" panose="020B0604020202020204" pitchFamily="34" charset="0"/>
              </a:rPr>
              <a:t> </a:t>
            </a:r>
            <a:r>
              <a:rPr lang="en-US" sz="1600" dirty="0" err="1">
                <a:cs typeface="Arial" panose="020B0604020202020204" pitchFamily="34" charset="0"/>
              </a:rPr>
              <a:t>untuk</a:t>
            </a:r>
            <a:r>
              <a:rPr lang="en-US" sz="1600" dirty="0">
                <a:cs typeface="Arial" panose="020B0604020202020204" pitchFamily="34" charset="0"/>
              </a:rPr>
              <a:t> </a:t>
            </a:r>
            <a:r>
              <a:rPr lang="en-US" sz="1600" dirty="0" err="1">
                <a:cs typeface="Arial" panose="020B0604020202020204" pitchFamily="34" charset="0"/>
              </a:rPr>
              <a:t>mengeliminasi</a:t>
            </a:r>
            <a:r>
              <a:rPr lang="en-US" sz="1600" dirty="0">
                <a:cs typeface="Arial" panose="020B0604020202020204" pitchFamily="34" charset="0"/>
              </a:rPr>
              <a:t> sub-</a:t>
            </a:r>
            <a:r>
              <a:rPr lang="en-US" sz="1600" dirty="0" err="1">
                <a:cs typeface="Arial" panose="020B0604020202020204" pitchFamily="34" charset="0"/>
              </a:rPr>
              <a:t>masalah</a:t>
            </a:r>
            <a:r>
              <a:rPr lang="en-US" sz="1600" dirty="0">
                <a:cs typeface="Arial" panose="020B0604020202020204" pitchFamily="34" charset="0"/>
              </a:rPr>
              <a:t> yang </a:t>
            </a:r>
            <a:r>
              <a:rPr lang="en-US" sz="1600" dirty="0" err="1">
                <a:cs typeface="Arial" panose="020B0604020202020204" pitchFamily="34" charset="0"/>
              </a:rPr>
              <a:t>tidak</a:t>
            </a:r>
            <a:r>
              <a:rPr lang="en-US" sz="1600" dirty="0">
                <a:cs typeface="Arial" panose="020B0604020202020204" pitchFamily="34" charset="0"/>
              </a:rPr>
              <a:t> </a:t>
            </a:r>
            <a:r>
              <a:rPr lang="en-US" sz="1600" dirty="0" err="1">
                <a:cs typeface="Arial" panose="020B0604020202020204" pitchFamily="34" charset="0"/>
              </a:rPr>
              <a:t>dapat</a:t>
            </a:r>
            <a:r>
              <a:rPr lang="en-US" sz="1600" dirty="0">
                <a:cs typeface="Arial" panose="020B0604020202020204" pitchFamily="34" charset="0"/>
              </a:rPr>
              <a:t> </a:t>
            </a:r>
            <a:r>
              <a:rPr lang="en-US" sz="1600" dirty="0" err="1">
                <a:cs typeface="Arial" panose="020B0604020202020204" pitchFamily="34" charset="0"/>
              </a:rPr>
              <a:t>memuat</a:t>
            </a:r>
            <a:r>
              <a:rPr lang="en-US" sz="1600" dirty="0">
                <a:cs typeface="Arial" panose="020B0604020202020204" pitchFamily="34" charset="0"/>
              </a:rPr>
              <a:t> </a:t>
            </a:r>
            <a:r>
              <a:rPr lang="en-US" sz="1600" dirty="0" err="1">
                <a:cs typeface="Arial" panose="020B0604020202020204" pitchFamily="34" charset="0"/>
              </a:rPr>
              <a:t>solusi</a:t>
            </a:r>
            <a:r>
              <a:rPr lang="en-US" sz="1600" dirty="0">
                <a:cs typeface="Arial" panose="020B0604020202020204" pitchFamily="34" charset="0"/>
              </a:rPr>
              <a:t> optimal </a:t>
            </a:r>
            <a:r>
              <a:rPr lang="en-US" sz="1600" dirty="0" err="1">
                <a:cs typeface="Arial" panose="020B0604020202020204" pitchFamily="34" charset="0"/>
              </a:rPr>
              <a:t>dengan</a:t>
            </a:r>
            <a:r>
              <a:rPr lang="en-US" sz="1600" dirty="0">
                <a:cs typeface="Arial" panose="020B0604020202020204" pitchFamily="34" charset="0"/>
              </a:rPr>
              <a:t> </a:t>
            </a:r>
            <a:r>
              <a:rPr lang="en-US" sz="1600" dirty="0" err="1">
                <a:cs typeface="Arial" panose="020B0604020202020204" pitchFamily="34" charset="0"/>
              </a:rPr>
              <a:t>algoritma</a:t>
            </a:r>
            <a:r>
              <a:rPr lang="en-US" sz="1600" dirty="0">
                <a:cs typeface="Arial" panose="020B0604020202020204" pitchFamily="34" charset="0"/>
              </a:rPr>
              <a:t> yang </a:t>
            </a:r>
            <a:r>
              <a:rPr lang="en-US" sz="1600" dirty="0" err="1">
                <a:cs typeface="Arial" panose="020B0604020202020204" pitchFamily="34" charset="0"/>
              </a:rPr>
              <a:t>meliputi</a:t>
            </a:r>
            <a:r>
              <a:rPr lang="en-US" sz="1600" dirty="0">
                <a:cs typeface="Arial" panose="020B0604020202020204" pitchFamily="34" charset="0"/>
              </a:rPr>
              <a:t> </a:t>
            </a:r>
            <a:r>
              <a:rPr lang="en-US" sz="1600" i="1" dirty="0">
                <a:cs typeface="Arial" panose="020B0604020202020204" pitchFamily="34" charset="0"/>
              </a:rPr>
              <a:t>preprocessing</a:t>
            </a:r>
            <a:r>
              <a:rPr lang="en-US" sz="1600" dirty="0">
                <a:cs typeface="Arial" panose="020B0604020202020204" pitchFamily="34" charset="0"/>
              </a:rPr>
              <a:t>, </a:t>
            </a:r>
            <a:r>
              <a:rPr lang="en-US" sz="1600" i="1" dirty="0">
                <a:cs typeface="Arial" panose="020B0604020202020204" pitchFamily="34" charset="0"/>
              </a:rPr>
              <a:t>relaxation</a:t>
            </a:r>
            <a:r>
              <a:rPr lang="en-US" sz="1600" dirty="0">
                <a:cs typeface="Arial" panose="020B0604020202020204" pitchFamily="34" charset="0"/>
              </a:rPr>
              <a:t>, </a:t>
            </a:r>
            <a:r>
              <a:rPr lang="en-US" sz="1600" i="1" dirty="0">
                <a:cs typeface="Arial" panose="020B0604020202020204" pitchFamily="34" charset="0"/>
              </a:rPr>
              <a:t>branching</a:t>
            </a:r>
            <a:r>
              <a:rPr lang="en-US" sz="1600" dirty="0">
                <a:cs typeface="Arial" panose="020B0604020202020204" pitchFamily="34" charset="0"/>
              </a:rPr>
              <a:t> </a:t>
            </a:r>
            <a:r>
              <a:rPr lang="en-US" sz="1600" i="1" dirty="0">
                <a:cs typeface="Arial" panose="020B0604020202020204" pitchFamily="34" charset="0"/>
              </a:rPr>
              <a:t>variable</a:t>
            </a:r>
            <a:r>
              <a:rPr lang="en-US" sz="1600" dirty="0">
                <a:cs typeface="Arial" panose="020B0604020202020204" pitchFamily="34" charset="0"/>
              </a:rPr>
              <a:t>, </a:t>
            </a:r>
            <a:r>
              <a:rPr lang="en-US" sz="1600" i="1" dirty="0">
                <a:cs typeface="Arial" panose="020B0604020202020204" pitchFamily="34" charset="0"/>
              </a:rPr>
              <a:t>search</a:t>
            </a:r>
            <a:r>
              <a:rPr lang="en-US" sz="1600" dirty="0">
                <a:cs typeface="Arial" panose="020B0604020202020204" pitchFamily="34" charset="0"/>
              </a:rPr>
              <a:t> </a:t>
            </a:r>
            <a:r>
              <a:rPr lang="en-US" sz="1600" i="1" dirty="0">
                <a:cs typeface="Arial" panose="020B0604020202020204" pitchFamily="34" charset="0"/>
              </a:rPr>
              <a:t>tree</a:t>
            </a:r>
            <a:r>
              <a:rPr lang="en-US" sz="1600" dirty="0">
                <a:cs typeface="Arial" panose="020B0604020202020204" pitchFamily="34" charset="0"/>
              </a:rPr>
              <a:t>, dan </a:t>
            </a:r>
            <a:r>
              <a:rPr lang="en-US" sz="1600" i="1" dirty="0">
                <a:cs typeface="Arial" panose="020B0604020202020204" pitchFamily="34" charset="0"/>
              </a:rPr>
              <a:t>nodes</a:t>
            </a:r>
          </a:p>
        </p:txBody>
      </p:sp>
      <p:sp>
        <p:nvSpPr>
          <p:cNvPr id="4" name="Rectangle: Rounded Corners 3">
            <a:extLst>
              <a:ext uri="{FF2B5EF4-FFF2-40B4-BE49-F238E27FC236}">
                <a16:creationId xmlns:a16="http://schemas.microsoft.com/office/drawing/2014/main" id="{8AAC4654-FEE3-2BEA-2E07-7EC585EEB218}"/>
              </a:ext>
            </a:extLst>
          </p:cNvPr>
          <p:cNvSpPr/>
          <p:nvPr/>
        </p:nvSpPr>
        <p:spPr>
          <a:xfrm flipH="1">
            <a:off x="2533" y="0"/>
            <a:ext cx="149456" cy="6858000"/>
          </a:xfrm>
          <a:prstGeom prst="roundRect">
            <a:avLst/>
          </a:prstGeom>
          <a:gradFill flip="none" rotWithShape="1">
            <a:gsLst>
              <a:gs pos="16000">
                <a:schemeClr val="accent5">
                  <a:lumMod val="40000"/>
                  <a:lumOff val="60000"/>
                </a:schemeClr>
              </a:gs>
              <a:gs pos="100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6C74AC23-5264-7C43-CBC5-7B8302151749}"/>
              </a:ext>
            </a:extLst>
          </p:cNvPr>
          <p:cNvPicPr>
            <a:picLocks noChangeAspect="1"/>
          </p:cNvPicPr>
          <p:nvPr/>
        </p:nvPicPr>
        <p:blipFill rotWithShape="1">
          <a:blip r:embed="rId4">
            <a:extLst>
              <a:ext uri="{28A0092B-C50C-407E-A947-70E740481C1C}">
                <a14:useLocalDpi xmlns:a14="http://schemas.microsoft.com/office/drawing/2010/main" val="0"/>
              </a:ext>
            </a:extLst>
          </a:blip>
          <a:srcRect b="62099"/>
          <a:stretch/>
        </p:blipFill>
        <p:spPr>
          <a:xfrm>
            <a:off x="6866656" y="1223847"/>
            <a:ext cx="4727466" cy="2581643"/>
          </a:xfrm>
          <a:prstGeom prst="rect">
            <a:avLst/>
          </a:prstGeom>
        </p:spPr>
      </p:pic>
      <p:pic>
        <p:nvPicPr>
          <p:cNvPr id="11" name="Picture 10">
            <a:extLst>
              <a:ext uri="{FF2B5EF4-FFF2-40B4-BE49-F238E27FC236}">
                <a16:creationId xmlns:a16="http://schemas.microsoft.com/office/drawing/2014/main" id="{2BFD9D91-9E09-F8EF-C98E-A416C9059651}"/>
              </a:ext>
            </a:extLst>
          </p:cNvPr>
          <p:cNvPicPr>
            <a:picLocks noChangeAspect="1"/>
          </p:cNvPicPr>
          <p:nvPr/>
        </p:nvPicPr>
        <p:blipFill rotWithShape="1">
          <a:blip r:embed="rId4">
            <a:extLst>
              <a:ext uri="{28A0092B-C50C-407E-A947-70E740481C1C}">
                <a14:useLocalDpi xmlns:a14="http://schemas.microsoft.com/office/drawing/2010/main" val="0"/>
              </a:ext>
            </a:extLst>
          </a:blip>
          <a:srcRect t="88580"/>
          <a:stretch/>
        </p:blipFill>
        <p:spPr>
          <a:xfrm>
            <a:off x="6866656" y="5928227"/>
            <a:ext cx="4727466" cy="837256"/>
          </a:xfrm>
          <a:prstGeom prst="rect">
            <a:avLst/>
          </a:prstGeom>
        </p:spPr>
      </p:pic>
      <p:pic>
        <p:nvPicPr>
          <p:cNvPr id="21" name="Picture 20">
            <a:extLst>
              <a:ext uri="{FF2B5EF4-FFF2-40B4-BE49-F238E27FC236}">
                <a16:creationId xmlns:a16="http://schemas.microsoft.com/office/drawing/2014/main" id="{55393E9D-477D-CF27-9ED9-839C92E49AC2}"/>
              </a:ext>
            </a:extLst>
          </p:cNvPr>
          <p:cNvPicPr>
            <a:picLocks noChangeAspect="1"/>
          </p:cNvPicPr>
          <p:nvPr/>
        </p:nvPicPr>
        <p:blipFill rotWithShape="1">
          <a:blip r:embed="rId4">
            <a:extLst>
              <a:ext uri="{28A0092B-C50C-407E-A947-70E740481C1C}">
                <a14:useLocalDpi xmlns:a14="http://schemas.microsoft.com/office/drawing/2010/main" val="0"/>
              </a:ext>
            </a:extLst>
          </a:blip>
          <a:srcRect t="46467" b="47801"/>
          <a:stretch/>
        </p:blipFill>
        <p:spPr>
          <a:xfrm>
            <a:off x="6866656" y="3805490"/>
            <a:ext cx="4727466" cy="390440"/>
          </a:xfrm>
          <a:prstGeom prst="rect">
            <a:avLst/>
          </a:prstGeom>
        </p:spPr>
      </p:pic>
      <p:pic>
        <p:nvPicPr>
          <p:cNvPr id="22" name="Picture 21">
            <a:extLst>
              <a:ext uri="{FF2B5EF4-FFF2-40B4-BE49-F238E27FC236}">
                <a16:creationId xmlns:a16="http://schemas.microsoft.com/office/drawing/2014/main" id="{E7F46D22-0296-4044-4006-32FD6439E222}"/>
              </a:ext>
            </a:extLst>
          </p:cNvPr>
          <p:cNvPicPr>
            <a:picLocks noChangeAspect="1"/>
          </p:cNvPicPr>
          <p:nvPr/>
        </p:nvPicPr>
        <p:blipFill rotWithShape="1">
          <a:blip r:embed="rId4">
            <a:extLst>
              <a:ext uri="{28A0092B-C50C-407E-A947-70E740481C1C}">
                <a14:useLocalDpi xmlns:a14="http://schemas.microsoft.com/office/drawing/2010/main" val="0"/>
              </a:ext>
            </a:extLst>
          </a:blip>
          <a:srcRect t="60605" b="22391"/>
          <a:stretch/>
        </p:blipFill>
        <p:spPr>
          <a:xfrm>
            <a:off x="6866656" y="4195930"/>
            <a:ext cx="4727466" cy="1158208"/>
          </a:xfrm>
          <a:prstGeom prst="rect">
            <a:avLst/>
          </a:prstGeom>
        </p:spPr>
      </p:pic>
      <p:pic>
        <p:nvPicPr>
          <p:cNvPr id="23" name="Picture 22">
            <a:extLst>
              <a:ext uri="{FF2B5EF4-FFF2-40B4-BE49-F238E27FC236}">
                <a16:creationId xmlns:a16="http://schemas.microsoft.com/office/drawing/2014/main" id="{9C3B2871-DBBF-6199-074F-5BA2C9164CEF}"/>
              </a:ext>
            </a:extLst>
          </p:cNvPr>
          <p:cNvPicPr>
            <a:picLocks noChangeAspect="1"/>
          </p:cNvPicPr>
          <p:nvPr/>
        </p:nvPicPr>
        <p:blipFill rotWithShape="1">
          <a:blip r:embed="rId4">
            <a:extLst>
              <a:ext uri="{28A0092B-C50C-407E-A947-70E740481C1C}">
                <a14:useLocalDpi xmlns:a14="http://schemas.microsoft.com/office/drawing/2010/main" val="0"/>
              </a:ext>
            </a:extLst>
          </a:blip>
          <a:srcRect t="77483" b="12637"/>
          <a:stretch/>
        </p:blipFill>
        <p:spPr>
          <a:xfrm>
            <a:off x="6867406" y="5268159"/>
            <a:ext cx="4727466" cy="673008"/>
          </a:xfrm>
          <a:prstGeom prst="rect">
            <a:avLst/>
          </a:prstGeom>
        </p:spPr>
      </p:pic>
      <p:sp>
        <p:nvSpPr>
          <p:cNvPr id="33" name="Arrow: Chevron 32">
            <a:extLst>
              <a:ext uri="{FF2B5EF4-FFF2-40B4-BE49-F238E27FC236}">
                <a16:creationId xmlns:a16="http://schemas.microsoft.com/office/drawing/2014/main" id="{537B9CE6-D453-7D15-25A9-FB5A3FB60828}"/>
              </a:ext>
            </a:extLst>
          </p:cNvPr>
          <p:cNvSpPr/>
          <p:nvPr/>
        </p:nvSpPr>
        <p:spPr>
          <a:xfrm flipH="1">
            <a:off x="6341000" y="6037441"/>
            <a:ext cx="449655" cy="686073"/>
          </a:xfrm>
          <a:prstGeom prst="chevron">
            <a:avLst>
              <a:gd name="adj" fmla="val 48876"/>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35" name="Arrow: Chevron 34">
            <a:extLst>
              <a:ext uri="{FF2B5EF4-FFF2-40B4-BE49-F238E27FC236}">
                <a16:creationId xmlns:a16="http://schemas.microsoft.com/office/drawing/2014/main" id="{E7C5BA64-D939-3105-DB92-BC432B4CF779}"/>
              </a:ext>
            </a:extLst>
          </p:cNvPr>
          <p:cNvSpPr/>
          <p:nvPr/>
        </p:nvSpPr>
        <p:spPr>
          <a:xfrm flipH="1">
            <a:off x="6345201" y="4472562"/>
            <a:ext cx="449655" cy="686073"/>
          </a:xfrm>
          <a:prstGeom prst="chevron">
            <a:avLst>
              <a:gd name="adj" fmla="val 48876"/>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36" name="Arrow: Chevron 35">
            <a:extLst>
              <a:ext uri="{FF2B5EF4-FFF2-40B4-BE49-F238E27FC236}">
                <a16:creationId xmlns:a16="http://schemas.microsoft.com/office/drawing/2014/main" id="{4D417121-F63F-958F-09D6-BE763830ADA2}"/>
              </a:ext>
            </a:extLst>
          </p:cNvPr>
          <p:cNvSpPr/>
          <p:nvPr/>
        </p:nvSpPr>
        <p:spPr>
          <a:xfrm flipH="1">
            <a:off x="6327137" y="2618827"/>
            <a:ext cx="449655" cy="686073"/>
          </a:xfrm>
          <a:prstGeom prst="chevron">
            <a:avLst>
              <a:gd name="adj" fmla="val 48876"/>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2" name="Rectangle 1">
            <a:extLst>
              <a:ext uri="{FF2B5EF4-FFF2-40B4-BE49-F238E27FC236}">
                <a16:creationId xmlns:a16="http://schemas.microsoft.com/office/drawing/2014/main" id="{C0DA6260-6690-A18C-9E07-43CBE2DF6934}"/>
              </a:ext>
            </a:extLst>
          </p:cNvPr>
          <p:cNvSpPr/>
          <p:nvPr/>
        </p:nvSpPr>
        <p:spPr>
          <a:xfrm>
            <a:off x="6866655" y="5941167"/>
            <a:ext cx="4727465" cy="83640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108869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9" grpId="0"/>
      <p:bldP spid="20" grpId="0" animBg="1"/>
      <p:bldP spid="34" grpId="0" animBg="1"/>
      <p:bldP spid="33" grpId="0" animBg="1"/>
      <p:bldP spid="35"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D3F8096-B2AE-BBD1-3616-C32293C9F90C}"/>
              </a:ext>
            </a:extLst>
          </p:cNvPr>
          <p:cNvGrpSpPr/>
          <p:nvPr/>
        </p:nvGrpSpPr>
        <p:grpSpPr>
          <a:xfrm>
            <a:off x="6829134" y="5053396"/>
            <a:ext cx="4688840" cy="1386784"/>
            <a:chOff x="6752907" y="4960078"/>
            <a:chExt cx="4688840" cy="1386784"/>
          </a:xfrm>
        </p:grpSpPr>
        <p:pic>
          <p:nvPicPr>
            <p:cNvPr id="19" name="Picture 18">
              <a:extLst>
                <a:ext uri="{FF2B5EF4-FFF2-40B4-BE49-F238E27FC236}">
                  <a16:creationId xmlns:a16="http://schemas.microsoft.com/office/drawing/2014/main" id="{EAC25A05-2951-C222-D2A8-7B9E5A805343}"/>
                </a:ext>
              </a:extLst>
            </p:cNvPr>
            <p:cNvPicPr>
              <a:picLocks noChangeAspect="1"/>
            </p:cNvPicPr>
            <p:nvPr/>
          </p:nvPicPr>
          <p:blipFill rotWithShape="1">
            <a:blip r:embed="rId3"/>
            <a:srcRect t="63695"/>
            <a:stretch/>
          </p:blipFill>
          <p:spPr>
            <a:xfrm>
              <a:off x="6752907" y="5449389"/>
              <a:ext cx="4688840" cy="897473"/>
            </a:xfrm>
            <a:prstGeom prst="rect">
              <a:avLst/>
            </a:prstGeom>
          </p:spPr>
        </p:pic>
        <p:pic>
          <p:nvPicPr>
            <p:cNvPr id="25" name="Picture 24">
              <a:extLst>
                <a:ext uri="{FF2B5EF4-FFF2-40B4-BE49-F238E27FC236}">
                  <a16:creationId xmlns:a16="http://schemas.microsoft.com/office/drawing/2014/main" id="{C68F6B01-12E3-9EF1-931E-06ECF8CC00DB}"/>
                </a:ext>
              </a:extLst>
            </p:cNvPr>
            <p:cNvPicPr>
              <a:picLocks noChangeAspect="1"/>
            </p:cNvPicPr>
            <p:nvPr/>
          </p:nvPicPr>
          <p:blipFill rotWithShape="1">
            <a:blip r:embed="rId3"/>
            <a:srcRect b="80196"/>
            <a:stretch/>
          </p:blipFill>
          <p:spPr>
            <a:xfrm>
              <a:off x="6752907" y="4960078"/>
              <a:ext cx="4688840" cy="489569"/>
            </a:xfrm>
            <a:prstGeom prst="rect">
              <a:avLst/>
            </a:prstGeom>
          </p:spPr>
        </p:pic>
      </p:grpSp>
      <p:graphicFrame>
        <p:nvGraphicFramePr>
          <p:cNvPr id="18" name="Table 17">
            <a:extLst>
              <a:ext uri="{FF2B5EF4-FFF2-40B4-BE49-F238E27FC236}">
                <a16:creationId xmlns:a16="http://schemas.microsoft.com/office/drawing/2014/main" id="{87BC4D7B-D860-A0BA-8828-1FE38DA39AED}"/>
              </a:ext>
            </a:extLst>
          </p:cNvPr>
          <p:cNvGraphicFramePr>
            <a:graphicFrameLocks noGrp="1"/>
          </p:cNvGraphicFramePr>
          <p:nvPr>
            <p:extLst>
              <p:ext uri="{D42A27DB-BD31-4B8C-83A1-F6EECF244321}">
                <p14:modId xmlns:p14="http://schemas.microsoft.com/office/powerpoint/2010/main" val="3887002115"/>
              </p:ext>
            </p:extLst>
          </p:nvPr>
        </p:nvGraphicFramePr>
        <p:xfrm>
          <a:off x="550499" y="5089926"/>
          <a:ext cx="5400675" cy="1306576"/>
        </p:xfrm>
        <a:graphic>
          <a:graphicData uri="http://schemas.openxmlformats.org/drawingml/2006/table">
            <a:tbl>
              <a:tblPr firstRow="1" firstCol="1" bandRow="1">
                <a:tableStyleId>{5C22544A-7EE6-4342-B048-85BDC9FD1C3A}</a:tableStyleId>
              </a:tblPr>
              <a:tblGrid>
                <a:gridCol w="516157">
                  <a:extLst>
                    <a:ext uri="{9D8B030D-6E8A-4147-A177-3AD203B41FA5}">
                      <a16:colId xmlns:a16="http://schemas.microsoft.com/office/drawing/2014/main" val="3049361797"/>
                    </a:ext>
                  </a:extLst>
                </a:gridCol>
                <a:gridCol w="3107788">
                  <a:extLst>
                    <a:ext uri="{9D8B030D-6E8A-4147-A177-3AD203B41FA5}">
                      <a16:colId xmlns:a16="http://schemas.microsoft.com/office/drawing/2014/main" val="2358719964"/>
                    </a:ext>
                  </a:extLst>
                </a:gridCol>
                <a:gridCol w="1776730">
                  <a:extLst>
                    <a:ext uri="{9D8B030D-6E8A-4147-A177-3AD203B41FA5}">
                      <a16:colId xmlns:a16="http://schemas.microsoft.com/office/drawing/2014/main" val="1002215724"/>
                    </a:ext>
                  </a:extLst>
                </a:gridCol>
              </a:tblGrid>
              <a:tr h="0">
                <a:tc>
                  <a:txBody>
                    <a:bodyPr/>
                    <a:lstStyle/>
                    <a:p>
                      <a:pPr algn="ctr">
                        <a:lnSpc>
                          <a:spcPct val="150000"/>
                        </a:lnSpc>
                      </a:pPr>
                      <a:r>
                        <a:rPr lang="en-US" sz="1600" dirty="0">
                          <a:effectLst/>
                        </a:rPr>
                        <a:t>No.</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Komponen Biaya</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Biaya (Rp)</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9303431"/>
                  </a:ext>
                </a:extLst>
              </a:tr>
              <a:tr h="0">
                <a:tc>
                  <a:txBody>
                    <a:bodyPr/>
                    <a:lstStyle/>
                    <a:p>
                      <a:pPr algn="ctr">
                        <a:lnSpc>
                          <a:spcPct val="150000"/>
                        </a:lnSpc>
                      </a:pPr>
                      <a:r>
                        <a:rPr lang="en-US" sz="1600">
                          <a:effectLst/>
                        </a:rPr>
                        <a:t>1</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Holding Cost</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469.486.899</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9390166"/>
                  </a:ext>
                </a:extLst>
              </a:tr>
              <a:tr h="0">
                <a:tc>
                  <a:txBody>
                    <a:bodyPr/>
                    <a:lstStyle/>
                    <a:p>
                      <a:pPr algn="ctr">
                        <a:lnSpc>
                          <a:spcPct val="150000"/>
                        </a:lnSpc>
                      </a:pPr>
                      <a:r>
                        <a:rPr lang="en-US" sz="1600">
                          <a:effectLst/>
                        </a:rPr>
                        <a:t>2</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Ordering Cost (138 kali </a:t>
                      </a:r>
                      <a:r>
                        <a:rPr lang="en-US" sz="1600" dirty="0" err="1">
                          <a:effectLst/>
                        </a:rPr>
                        <a:t>pesan</a:t>
                      </a:r>
                      <a:r>
                        <a:rPr lang="en-US" sz="1600" dirty="0">
                          <a:effectLst/>
                        </a:rPr>
                        <a:t>)</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17.112.000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8804953"/>
                  </a:ext>
                </a:extLst>
              </a:tr>
              <a:tr h="0">
                <a:tc>
                  <a:txBody>
                    <a:bodyPr/>
                    <a:lstStyle/>
                    <a:p>
                      <a:pPr algn="ctr">
                        <a:lnSpc>
                          <a:spcPct val="150000"/>
                        </a:lnSpc>
                      </a:pPr>
                      <a:r>
                        <a:rPr lang="en-US" sz="1600">
                          <a:effectLst/>
                        </a:rPr>
                        <a:t>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Total biaya persediaan</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486.598.899</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2757264"/>
                  </a:ext>
                </a:extLst>
              </a:tr>
            </a:tbl>
          </a:graphicData>
        </a:graphic>
      </p:graphicFrame>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Pengolahan</a:t>
            </a:r>
            <a:r>
              <a:rPr lang="en-US" b="1" dirty="0">
                <a:solidFill>
                  <a:schemeClr val="tx1"/>
                </a:solidFill>
                <a:latin typeface="Book Antiqua" panose="02040602050305030304" pitchFamily="18" charset="0"/>
              </a:rPr>
              <a:t> Data</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Validasi model</a:t>
            </a:r>
            <a:endParaRPr lang="sv-SE" sz="1600" i="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12</a:t>
            </a:r>
            <a:endParaRPr lang="en-ID" sz="1600" b="1" dirty="0">
              <a:solidFill>
                <a:srgbClr val="002060"/>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494C7BC8-0B7F-327F-6BE6-1C8BB70C5093}"/>
              </a:ext>
            </a:extLst>
          </p:cNvPr>
          <p:cNvGraphicFramePr>
            <a:graphicFrameLocks noGrp="1"/>
          </p:cNvGraphicFramePr>
          <p:nvPr>
            <p:extLst>
              <p:ext uri="{D42A27DB-BD31-4B8C-83A1-F6EECF244321}">
                <p14:modId xmlns:p14="http://schemas.microsoft.com/office/powerpoint/2010/main" val="3282953057"/>
              </p:ext>
            </p:extLst>
          </p:nvPr>
        </p:nvGraphicFramePr>
        <p:xfrm>
          <a:off x="516119" y="1435858"/>
          <a:ext cx="11001855" cy="3003193"/>
        </p:xfrm>
        <a:graphic>
          <a:graphicData uri="http://schemas.openxmlformats.org/drawingml/2006/table">
            <a:tbl>
              <a:tblPr>
                <a:tableStyleId>{D7AC3CCA-C797-4891-BE02-D94E43425B78}</a:tableStyleId>
              </a:tblPr>
              <a:tblGrid>
                <a:gridCol w="3773659">
                  <a:extLst>
                    <a:ext uri="{9D8B030D-6E8A-4147-A177-3AD203B41FA5}">
                      <a16:colId xmlns:a16="http://schemas.microsoft.com/office/drawing/2014/main" val="1291313561"/>
                    </a:ext>
                  </a:extLst>
                </a:gridCol>
                <a:gridCol w="5881511">
                  <a:extLst>
                    <a:ext uri="{9D8B030D-6E8A-4147-A177-3AD203B41FA5}">
                      <a16:colId xmlns:a16="http://schemas.microsoft.com/office/drawing/2014/main" val="2381101557"/>
                    </a:ext>
                  </a:extLst>
                </a:gridCol>
                <a:gridCol w="1346685">
                  <a:extLst>
                    <a:ext uri="{9D8B030D-6E8A-4147-A177-3AD203B41FA5}">
                      <a16:colId xmlns:a16="http://schemas.microsoft.com/office/drawing/2014/main" val="3785363800"/>
                    </a:ext>
                  </a:extLst>
                </a:gridCol>
              </a:tblGrid>
              <a:tr h="345027">
                <a:tc>
                  <a:txBody>
                    <a:bodyPr/>
                    <a:lstStyle/>
                    <a:p>
                      <a:pPr marL="0" lvl="0" indent="0" algn="ctr" rtl="0">
                        <a:spcBef>
                          <a:spcPts val="0"/>
                        </a:spcBef>
                        <a:spcAft>
                          <a:spcPts val="0"/>
                        </a:spcAft>
                        <a:buNone/>
                      </a:pPr>
                      <a:r>
                        <a:rPr lang="id" sz="1600" b="1" dirty="0">
                          <a:solidFill>
                            <a:schemeClr val="tx1"/>
                          </a:solidFill>
                          <a:latin typeface="Arial" panose="020B0604020202020204" pitchFamily="34" charset="0"/>
                          <a:cs typeface="Arial" panose="020B0604020202020204" pitchFamily="34" charset="0"/>
                          <a:sym typeface="Google Sans"/>
                        </a:rPr>
                        <a:t>Fungsi Kendala</a:t>
                      </a:r>
                      <a:endParaRPr sz="1600" b="1" dirty="0">
                        <a:solidFill>
                          <a:schemeClr val="tx1"/>
                        </a:solidFill>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tc>
                  <a:txBody>
                    <a:bodyPr/>
                    <a:lstStyle/>
                    <a:p>
                      <a:pPr marL="0" lvl="0" indent="0" algn="ctr" rtl="0">
                        <a:spcBef>
                          <a:spcPts val="0"/>
                        </a:spcBef>
                        <a:spcAft>
                          <a:spcPts val="0"/>
                        </a:spcAft>
                        <a:buNone/>
                      </a:pPr>
                      <a:r>
                        <a:rPr lang="id" sz="1600" b="1" dirty="0">
                          <a:solidFill>
                            <a:schemeClr val="tx1"/>
                          </a:solidFill>
                          <a:latin typeface="Arial" panose="020B0604020202020204" pitchFamily="34" charset="0"/>
                          <a:cs typeface="Arial" panose="020B0604020202020204" pitchFamily="34" charset="0"/>
                          <a:sym typeface="Google Sans"/>
                        </a:rPr>
                        <a:t>Hasil</a:t>
                      </a:r>
                      <a:endParaRPr sz="1600" b="1" dirty="0">
                        <a:solidFill>
                          <a:schemeClr val="tx1"/>
                        </a:solidFill>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tc>
                  <a:txBody>
                    <a:bodyPr/>
                    <a:lstStyle/>
                    <a:p>
                      <a:pPr marL="0" lvl="0" indent="0" algn="ctr" rtl="0">
                        <a:spcBef>
                          <a:spcPts val="0"/>
                        </a:spcBef>
                        <a:spcAft>
                          <a:spcPts val="0"/>
                        </a:spcAft>
                        <a:buNone/>
                      </a:pPr>
                      <a:r>
                        <a:rPr lang="id" sz="1600" b="1" dirty="0">
                          <a:solidFill>
                            <a:schemeClr val="tx1"/>
                          </a:solidFill>
                          <a:latin typeface="Arial" panose="020B0604020202020204" pitchFamily="34" charset="0"/>
                          <a:cs typeface="Arial" panose="020B0604020202020204" pitchFamily="34" charset="0"/>
                          <a:sym typeface="Google Sans"/>
                        </a:rPr>
                        <a:t>Keterangan</a:t>
                      </a:r>
                      <a:endParaRPr sz="1600" b="1" dirty="0">
                        <a:solidFill>
                          <a:schemeClr val="tx1"/>
                        </a:solidFill>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extLst>
                  <a:ext uri="{0D108BD9-81ED-4DB2-BD59-A6C34878D82A}">
                    <a16:rowId xmlns:a16="http://schemas.microsoft.com/office/drawing/2014/main" val="3431195229"/>
                  </a:ext>
                </a:extLst>
              </a:tr>
              <a:tr h="346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sym typeface="Google Sans"/>
                        </a:rPr>
                        <a:t>(1) </a:t>
                      </a:r>
                      <a:r>
                        <a:rPr lang="en-US" sz="1600" i="1" dirty="0">
                          <a:latin typeface="Arial" panose="020B0604020202020204" pitchFamily="34" charset="0"/>
                          <a:cs typeface="Arial" panose="020B0604020202020204" pitchFamily="34" charset="0"/>
                        </a:rPr>
                        <a:t>Demand &amp; Inventory Level Constraint</a:t>
                      </a:r>
                      <a:endParaRPr lang="en-ID" sz="1600" i="1" dirty="0">
                        <a:latin typeface="Arial" panose="020B0604020202020204" pitchFamily="34" charset="0"/>
                        <a:cs typeface="Arial" panose="020B0604020202020204" pitchFamily="34" charset="0"/>
                      </a:endParaRPr>
                    </a:p>
                  </a:txBody>
                  <a:tcPr marL="36000" marR="36000" marT="36000" marB="36000" anchor="ctr">
                    <a:noFill/>
                  </a:tcPr>
                </a:tc>
                <a:tc>
                  <a:txBody>
                    <a:bodyPr/>
                    <a:lstStyle/>
                    <a:p>
                      <a:pPr marL="0" lvl="0" indent="0" algn="l" rtl="0">
                        <a:spcBef>
                          <a:spcPts val="0"/>
                        </a:spcBef>
                        <a:spcAft>
                          <a:spcPts val="0"/>
                        </a:spcAft>
                        <a:buNone/>
                      </a:pPr>
                      <a:r>
                        <a:rPr lang="en-US" sz="1600" dirty="0" err="1">
                          <a:latin typeface="Arial" panose="020B0604020202020204" pitchFamily="34" charset="0"/>
                          <a:cs typeface="Arial" panose="020B0604020202020204" pitchFamily="34" charset="0"/>
                          <a:sym typeface="Google Sans"/>
                        </a:rPr>
                        <a:t>Jumlah</a:t>
                      </a:r>
                      <a:r>
                        <a:rPr lang="en-US" sz="1600" dirty="0">
                          <a:latin typeface="Arial" panose="020B0604020202020204" pitchFamily="34" charset="0"/>
                          <a:cs typeface="Arial" panose="020B0604020202020204" pitchFamily="34" charset="0"/>
                          <a:sym typeface="Google Sans"/>
                        </a:rPr>
                        <a:t> material yang </a:t>
                      </a:r>
                      <a:r>
                        <a:rPr lang="en-US" sz="1600" dirty="0" err="1">
                          <a:latin typeface="Arial" panose="020B0604020202020204" pitchFamily="34" charset="0"/>
                          <a:cs typeface="Arial" panose="020B0604020202020204" pitchFamily="34" charset="0"/>
                          <a:sym typeface="Google Sans"/>
                        </a:rPr>
                        <a:t>dipesan</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memenuhi</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semua</a:t>
                      </a:r>
                      <a:r>
                        <a:rPr lang="en-US" sz="1600" dirty="0">
                          <a:latin typeface="Arial" panose="020B0604020202020204" pitchFamily="34" charset="0"/>
                          <a:cs typeface="Arial" panose="020B0604020202020204" pitchFamily="34" charset="0"/>
                          <a:sym typeface="Google Sans"/>
                        </a:rPr>
                        <a:t> </a:t>
                      </a:r>
                      <a:r>
                        <a:rPr lang="en-US" sz="1600" i="1" dirty="0">
                          <a:latin typeface="Arial" panose="020B0604020202020204" pitchFamily="34" charset="0"/>
                          <a:cs typeface="Arial" panose="020B0604020202020204" pitchFamily="34" charset="0"/>
                          <a:sym typeface="Google Sans"/>
                        </a:rPr>
                        <a:t>demand</a:t>
                      </a:r>
                      <a:endParaRPr sz="1600" i="1" dirty="0">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tc>
                  <a:txBody>
                    <a:bodyPr/>
                    <a:lstStyle/>
                    <a:p>
                      <a:pPr marL="0" lvl="0" indent="0" algn="ctr" rtl="0">
                        <a:spcBef>
                          <a:spcPts val="0"/>
                        </a:spcBef>
                        <a:spcAft>
                          <a:spcPts val="0"/>
                        </a:spcAft>
                        <a:buNone/>
                      </a:pPr>
                      <a:r>
                        <a:rPr lang="id" sz="1600" dirty="0">
                          <a:latin typeface="Arial" panose="020B0604020202020204" pitchFamily="34" charset="0"/>
                          <a:cs typeface="Arial" panose="020B0604020202020204" pitchFamily="34" charset="0"/>
                          <a:sym typeface="Google Sans"/>
                        </a:rPr>
                        <a:t>Terpenuhi</a:t>
                      </a:r>
                      <a:endParaRPr sz="1600" dirty="0">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extLst>
                  <a:ext uri="{0D108BD9-81ED-4DB2-BD59-A6C34878D82A}">
                    <a16:rowId xmlns:a16="http://schemas.microsoft.com/office/drawing/2014/main" val="2024838193"/>
                  </a:ext>
                </a:extLst>
              </a:tr>
              <a:tr h="3094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sym typeface="Google Sans"/>
                        </a:rPr>
                        <a:t>(</a:t>
                      </a:r>
                      <a:r>
                        <a:rPr lang="en-ID" sz="1600" dirty="0">
                          <a:latin typeface="Arial" panose="020B0604020202020204" pitchFamily="34" charset="0"/>
                          <a:cs typeface="Arial" panose="020B0604020202020204" pitchFamily="34" charset="0"/>
                          <a:sym typeface="Google Sans"/>
                        </a:rPr>
                        <a:t>2) </a:t>
                      </a:r>
                      <a:r>
                        <a:rPr lang="nn-NO" sz="1600" i="1" dirty="0">
                          <a:latin typeface="Arial" panose="020B0604020202020204" pitchFamily="34" charset="0"/>
                          <a:cs typeface="Arial" panose="020B0604020202020204" pitchFamily="34" charset="0"/>
                        </a:rPr>
                        <a:t>Safety Stock Constraint</a:t>
                      </a:r>
                      <a:endParaRPr lang="en-ID" sz="1600" i="1" dirty="0">
                        <a:latin typeface="Arial" panose="020B0604020202020204" pitchFamily="34" charset="0"/>
                        <a:cs typeface="Arial" panose="020B0604020202020204" pitchFamily="34" charset="0"/>
                      </a:endParaRPr>
                    </a:p>
                  </a:txBody>
                  <a:tcPr marL="36000" marR="36000" marT="36000" marB="36000" anchor="ctr">
                    <a:noFill/>
                  </a:tcPr>
                </a:tc>
                <a:tc>
                  <a:txBody>
                    <a:bodyPr/>
                    <a:lstStyle/>
                    <a:p>
                      <a:pPr marL="0" lvl="0" indent="0" algn="l" rtl="0">
                        <a:spcBef>
                          <a:spcPts val="0"/>
                        </a:spcBef>
                        <a:spcAft>
                          <a:spcPts val="0"/>
                        </a:spcAft>
                        <a:buNone/>
                      </a:pPr>
                      <a:r>
                        <a:rPr lang="en-US" sz="1600" dirty="0">
                          <a:latin typeface="Arial" panose="020B0604020202020204" pitchFamily="34" charset="0"/>
                          <a:cs typeface="Arial" panose="020B0604020202020204" pitchFamily="34" charset="0"/>
                          <a:sym typeface="Google Sans"/>
                        </a:rPr>
                        <a:t>Nilai </a:t>
                      </a:r>
                      <a:r>
                        <a:rPr lang="en-US" sz="1600" dirty="0" err="1">
                          <a:latin typeface="Arial" panose="020B0604020202020204" pitchFamily="34" charset="0"/>
                          <a:cs typeface="Arial" panose="020B0604020202020204" pitchFamily="34" charset="0"/>
                          <a:sym typeface="Google Sans"/>
                        </a:rPr>
                        <a:t>persediaan</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awal</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tiap</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periode</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selalu</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lebih</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besar</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atau</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sama</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dengan</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jumlah</a:t>
                      </a:r>
                      <a:r>
                        <a:rPr lang="en-US" sz="1600" dirty="0">
                          <a:latin typeface="Arial" panose="020B0604020202020204" pitchFamily="34" charset="0"/>
                          <a:cs typeface="Arial" panose="020B0604020202020204" pitchFamily="34" charset="0"/>
                          <a:sym typeface="Google Sans"/>
                        </a:rPr>
                        <a:t> </a:t>
                      </a:r>
                      <a:r>
                        <a:rPr lang="en-US" sz="1600" i="1" dirty="0">
                          <a:latin typeface="Arial" panose="020B0604020202020204" pitchFamily="34" charset="0"/>
                          <a:cs typeface="Arial" panose="020B0604020202020204" pitchFamily="34" charset="0"/>
                          <a:sym typeface="Google Sans"/>
                        </a:rPr>
                        <a:t>safety stock</a:t>
                      </a:r>
                      <a:endParaRPr lang="fi-FI" sz="1600" i="1" dirty="0">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tc>
                  <a:txBody>
                    <a:bodyPr/>
                    <a:lstStyle/>
                    <a:p>
                      <a:pPr marL="0" lvl="0" indent="0" algn="ctr" rtl="0">
                        <a:spcBef>
                          <a:spcPts val="0"/>
                        </a:spcBef>
                        <a:spcAft>
                          <a:spcPts val="0"/>
                        </a:spcAft>
                        <a:buNone/>
                      </a:pPr>
                      <a:r>
                        <a:rPr lang="id" sz="1600" dirty="0">
                          <a:latin typeface="Arial" panose="020B0604020202020204" pitchFamily="34" charset="0"/>
                          <a:cs typeface="Arial" panose="020B0604020202020204" pitchFamily="34" charset="0"/>
                          <a:sym typeface="Google Sans"/>
                        </a:rPr>
                        <a:t>Terpenuhi</a:t>
                      </a:r>
                      <a:endParaRPr sz="1600" dirty="0">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extLst>
                  <a:ext uri="{0D108BD9-81ED-4DB2-BD59-A6C34878D82A}">
                    <a16:rowId xmlns:a16="http://schemas.microsoft.com/office/drawing/2014/main" val="3420555581"/>
                  </a:ext>
                </a:extLst>
              </a:tr>
              <a:tr h="3094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sym typeface="Google Sans"/>
                        </a:rPr>
                        <a:t>(3) </a:t>
                      </a:r>
                      <a:r>
                        <a:rPr lang="en-US" sz="1600" i="1" dirty="0">
                          <a:latin typeface="Arial" panose="020B0604020202020204" pitchFamily="34" charset="0"/>
                          <a:cs typeface="Arial" panose="020B0604020202020204" pitchFamily="34" charset="0"/>
                        </a:rPr>
                        <a:t>Big-M Value Constraint </a:t>
                      </a:r>
                      <a:endParaRPr lang="en-ID" sz="1600" i="1" dirty="0">
                        <a:latin typeface="Arial" panose="020B0604020202020204" pitchFamily="34" charset="0"/>
                        <a:cs typeface="Arial" panose="020B0604020202020204" pitchFamily="34" charset="0"/>
                      </a:endParaRPr>
                    </a:p>
                  </a:txBody>
                  <a:tcPr marL="36000" marR="36000" marT="36000" marB="36000" anchor="ctr">
                    <a:noFill/>
                  </a:tcPr>
                </a:tc>
                <a:tc>
                  <a:txBody>
                    <a:bodyPr/>
                    <a:lstStyle/>
                    <a:p>
                      <a:pPr marL="0" lvl="0" indent="0" algn="l" rtl="0">
                        <a:spcBef>
                          <a:spcPts val="0"/>
                        </a:spcBef>
                        <a:spcAft>
                          <a:spcPts val="0"/>
                        </a:spcAft>
                        <a:buNone/>
                      </a:pPr>
                      <a:r>
                        <a:rPr lang="fi-FI" sz="1600" dirty="0">
                          <a:latin typeface="Arial" panose="020B0604020202020204" pitchFamily="34" charset="0"/>
                          <a:ea typeface="Google Sans"/>
                          <a:cs typeface="Arial" panose="020B0604020202020204" pitchFamily="34" charset="0"/>
                          <a:sym typeface="Google Sans"/>
                        </a:rPr>
                        <a:t>Terdapat sejumlah pemesanan yang totalnya sesuai dengan jumlah </a:t>
                      </a:r>
                      <a:r>
                        <a:rPr lang="fi-FI" sz="1600" i="1" dirty="0">
                          <a:latin typeface="Arial" panose="020B0604020202020204" pitchFamily="34" charset="0"/>
                          <a:ea typeface="Google Sans"/>
                          <a:cs typeface="Arial" panose="020B0604020202020204" pitchFamily="34" charset="0"/>
                          <a:sym typeface="Google Sans"/>
                        </a:rPr>
                        <a:t>demand</a:t>
                      </a:r>
                    </a:p>
                  </a:txBody>
                  <a:tcPr marL="36000" marR="36000" marT="36000" marB="36000" anchor="ctr">
                    <a:noFill/>
                  </a:tcPr>
                </a:tc>
                <a:tc>
                  <a:txBody>
                    <a:bodyPr/>
                    <a:lstStyle/>
                    <a:p>
                      <a:pPr marL="0" lvl="0" indent="0" algn="ctr" rtl="0">
                        <a:spcBef>
                          <a:spcPts val="0"/>
                        </a:spcBef>
                        <a:spcAft>
                          <a:spcPts val="0"/>
                        </a:spcAft>
                        <a:buNone/>
                      </a:pPr>
                      <a:r>
                        <a:rPr lang="en-US" sz="1600" dirty="0" err="1">
                          <a:latin typeface="Arial" panose="020B0604020202020204" pitchFamily="34" charset="0"/>
                          <a:ea typeface="Google Sans"/>
                          <a:cs typeface="Arial" panose="020B0604020202020204" pitchFamily="34" charset="0"/>
                          <a:sym typeface="Google Sans"/>
                        </a:rPr>
                        <a:t>Terpenuhi</a:t>
                      </a:r>
                      <a:endParaRPr sz="1600" dirty="0">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extLst>
                  <a:ext uri="{0D108BD9-81ED-4DB2-BD59-A6C34878D82A}">
                    <a16:rowId xmlns:a16="http://schemas.microsoft.com/office/drawing/2014/main" val="512223089"/>
                  </a:ext>
                </a:extLst>
              </a:tr>
              <a:tr h="3094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sym typeface="Google Sans"/>
                        </a:rPr>
                        <a:t>(</a:t>
                      </a:r>
                      <a:r>
                        <a:rPr lang="en-ID" sz="1600" dirty="0">
                          <a:latin typeface="Arial" panose="020B0604020202020204" pitchFamily="34" charset="0"/>
                          <a:cs typeface="Arial" panose="020B0604020202020204" pitchFamily="34" charset="0"/>
                          <a:sym typeface="Google Sans"/>
                        </a:rPr>
                        <a:t>4) </a:t>
                      </a:r>
                      <a:r>
                        <a:rPr lang="en-ID" sz="1600" i="1" dirty="0">
                          <a:latin typeface="Arial" panose="020B0604020202020204" pitchFamily="34" charset="0"/>
                          <a:cs typeface="Arial" panose="020B0604020202020204" pitchFamily="34" charset="0"/>
                        </a:rPr>
                        <a:t>Capacity Constraint</a:t>
                      </a:r>
                    </a:p>
                  </a:txBody>
                  <a:tcPr marL="36000" marR="36000" marT="36000" marB="36000" anchor="ctr">
                    <a:noFill/>
                  </a:tcPr>
                </a:tc>
                <a:tc>
                  <a:txBody>
                    <a:bodyPr/>
                    <a:lstStyle/>
                    <a:p>
                      <a:pPr marL="0" lvl="0" indent="0" algn="l" rtl="0">
                        <a:spcBef>
                          <a:spcPts val="0"/>
                        </a:spcBef>
                        <a:spcAft>
                          <a:spcPts val="0"/>
                        </a:spcAft>
                        <a:buNone/>
                      </a:pPr>
                      <a:r>
                        <a:rPr lang="en-US" sz="1600" dirty="0" err="1">
                          <a:latin typeface="Arial" panose="020B0604020202020204" pitchFamily="34" charset="0"/>
                          <a:cs typeface="Arial" panose="020B0604020202020204" pitchFamily="34" charset="0"/>
                          <a:sym typeface="Google Sans"/>
                        </a:rPr>
                        <a:t>Persediaan</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tiap</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periode</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selalu</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lebih</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kecil</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atau</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sama</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dengan</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kapasitas</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gudang</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bahan</a:t>
                      </a:r>
                      <a:r>
                        <a:rPr lang="en-US" sz="1600" dirty="0">
                          <a:latin typeface="Arial" panose="020B0604020202020204" pitchFamily="34" charset="0"/>
                          <a:cs typeface="Arial" panose="020B0604020202020204" pitchFamily="34" charset="0"/>
                          <a:sym typeface="Google Sans"/>
                        </a:rPr>
                        <a:t> </a:t>
                      </a:r>
                      <a:r>
                        <a:rPr lang="en-US" sz="1600" dirty="0" err="1">
                          <a:latin typeface="Arial" panose="020B0604020202020204" pitchFamily="34" charset="0"/>
                          <a:cs typeface="Arial" panose="020B0604020202020204" pitchFamily="34" charset="0"/>
                          <a:sym typeface="Google Sans"/>
                        </a:rPr>
                        <a:t>baku</a:t>
                      </a:r>
                      <a:endParaRPr sz="1600" i="1" dirty="0">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tc>
                  <a:txBody>
                    <a:bodyPr/>
                    <a:lstStyle/>
                    <a:p>
                      <a:pPr marL="0" lvl="0" indent="0" algn="ctr" rtl="0">
                        <a:spcBef>
                          <a:spcPts val="0"/>
                        </a:spcBef>
                        <a:spcAft>
                          <a:spcPts val="0"/>
                        </a:spcAft>
                        <a:buNone/>
                      </a:pPr>
                      <a:r>
                        <a:rPr lang="id" sz="1600" dirty="0">
                          <a:latin typeface="Arial" panose="020B0604020202020204" pitchFamily="34" charset="0"/>
                          <a:cs typeface="Arial" panose="020B0604020202020204" pitchFamily="34" charset="0"/>
                          <a:sym typeface="Google Sans"/>
                        </a:rPr>
                        <a:t>Terpenuhi</a:t>
                      </a:r>
                      <a:endParaRPr sz="1600" dirty="0">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extLst>
                  <a:ext uri="{0D108BD9-81ED-4DB2-BD59-A6C34878D82A}">
                    <a16:rowId xmlns:a16="http://schemas.microsoft.com/office/drawing/2014/main" val="2134858521"/>
                  </a:ext>
                </a:extLst>
              </a:tr>
              <a:tr h="3172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sym typeface="Google Sans"/>
                        </a:rPr>
                        <a:t>(5) </a:t>
                      </a:r>
                      <a:r>
                        <a:rPr lang="en-ID" sz="1600" i="1" dirty="0">
                          <a:latin typeface="Arial" panose="020B0604020202020204" pitchFamily="34" charset="0"/>
                          <a:cs typeface="Arial" panose="020B0604020202020204" pitchFamily="34" charset="0"/>
                        </a:rPr>
                        <a:t>Binary Constraint</a:t>
                      </a:r>
                    </a:p>
                  </a:txBody>
                  <a:tcPr marL="36000" marR="36000" marT="36000" marB="36000" anchor="ctr">
                    <a:noFill/>
                  </a:tcPr>
                </a:tc>
                <a:tc>
                  <a:txBody>
                    <a:bodyPr/>
                    <a:lstStyle/>
                    <a:p>
                      <a:pPr marL="0" lvl="0" indent="0" algn="l" rtl="0">
                        <a:spcBef>
                          <a:spcPts val="0"/>
                        </a:spcBef>
                        <a:spcAft>
                          <a:spcPts val="0"/>
                        </a:spcAft>
                        <a:buNone/>
                      </a:pPr>
                      <a:r>
                        <a:rPr lang="en-US" sz="1600" dirty="0">
                          <a:latin typeface="Arial" panose="020B0604020202020204" pitchFamily="34" charset="0"/>
                          <a:ea typeface="Google Sans"/>
                          <a:cs typeface="Arial" panose="020B0604020202020204" pitchFamily="34" charset="0"/>
                          <a:sym typeface="Google Sans"/>
                        </a:rPr>
                        <a:t>Keputusan </a:t>
                      </a:r>
                      <a:r>
                        <a:rPr lang="en-US" sz="1600" dirty="0" err="1">
                          <a:latin typeface="Arial" panose="020B0604020202020204" pitchFamily="34" charset="0"/>
                          <a:ea typeface="Google Sans"/>
                          <a:cs typeface="Arial" panose="020B0604020202020204" pitchFamily="34" charset="0"/>
                          <a:sym typeface="Google Sans"/>
                        </a:rPr>
                        <a:t>pesan</a:t>
                      </a:r>
                      <a:r>
                        <a:rPr lang="en-US" sz="1600" dirty="0">
                          <a:latin typeface="Arial" panose="020B0604020202020204" pitchFamily="34" charset="0"/>
                          <a:ea typeface="Google Sans"/>
                          <a:cs typeface="Arial" panose="020B0604020202020204" pitchFamily="34" charset="0"/>
                          <a:sym typeface="Google Sans"/>
                        </a:rPr>
                        <a:t> </a:t>
                      </a:r>
                      <a:r>
                        <a:rPr lang="en-US" sz="1600" dirty="0" err="1">
                          <a:latin typeface="Arial" panose="020B0604020202020204" pitchFamily="34" charset="0"/>
                          <a:ea typeface="Google Sans"/>
                          <a:cs typeface="Arial" panose="020B0604020202020204" pitchFamily="34" charset="0"/>
                          <a:sym typeface="Google Sans"/>
                        </a:rPr>
                        <a:t>selalu</a:t>
                      </a:r>
                      <a:r>
                        <a:rPr lang="en-US" sz="1600" dirty="0">
                          <a:latin typeface="Arial" panose="020B0604020202020204" pitchFamily="34" charset="0"/>
                          <a:ea typeface="Google Sans"/>
                          <a:cs typeface="Arial" panose="020B0604020202020204" pitchFamily="34" charset="0"/>
                          <a:sym typeface="Google Sans"/>
                        </a:rPr>
                        <a:t> </a:t>
                      </a:r>
                      <a:r>
                        <a:rPr lang="en-US" sz="1600" dirty="0" err="1">
                          <a:latin typeface="Arial" panose="020B0604020202020204" pitchFamily="34" charset="0"/>
                          <a:ea typeface="Google Sans"/>
                          <a:cs typeface="Arial" panose="020B0604020202020204" pitchFamily="34" charset="0"/>
                          <a:sym typeface="Google Sans"/>
                        </a:rPr>
                        <a:t>bernilai</a:t>
                      </a:r>
                      <a:r>
                        <a:rPr lang="en-US" sz="1600" dirty="0">
                          <a:latin typeface="Arial" panose="020B0604020202020204" pitchFamily="34" charset="0"/>
                          <a:ea typeface="Google Sans"/>
                          <a:cs typeface="Arial" panose="020B0604020202020204" pitchFamily="34" charset="0"/>
                          <a:sym typeface="Google Sans"/>
                        </a:rPr>
                        <a:t> 1 (</a:t>
                      </a:r>
                      <a:r>
                        <a:rPr lang="en-US" sz="1600" dirty="0" err="1">
                          <a:latin typeface="Arial" panose="020B0604020202020204" pitchFamily="34" charset="0"/>
                          <a:ea typeface="Google Sans"/>
                          <a:cs typeface="Arial" panose="020B0604020202020204" pitchFamily="34" charset="0"/>
                          <a:sym typeface="Google Sans"/>
                        </a:rPr>
                        <a:t>pesan</a:t>
                      </a:r>
                      <a:r>
                        <a:rPr lang="en-US" sz="1600" dirty="0">
                          <a:latin typeface="Arial" panose="020B0604020202020204" pitchFamily="34" charset="0"/>
                          <a:ea typeface="Google Sans"/>
                          <a:cs typeface="Arial" panose="020B0604020202020204" pitchFamily="34" charset="0"/>
                          <a:sym typeface="Google Sans"/>
                        </a:rPr>
                        <a:t>) </a:t>
                      </a:r>
                      <a:r>
                        <a:rPr lang="en-US" sz="1600" dirty="0" err="1">
                          <a:latin typeface="Arial" panose="020B0604020202020204" pitchFamily="34" charset="0"/>
                          <a:ea typeface="Google Sans"/>
                          <a:cs typeface="Arial" panose="020B0604020202020204" pitchFamily="34" charset="0"/>
                          <a:sym typeface="Google Sans"/>
                        </a:rPr>
                        <a:t>atau</a:t>
                      </a:r>
                      <a:r>
                        <a:rPr lang="en-US" sz="1600" dirty="0">
                          <a:latin typeface="Arial" panose="020B0604020202020204" pitchFamily="34" charset="0"/>
                          <a:ea typeface="Google Sans"/>
                          <a:cs typeface="Arial" panose="020B0604020202020204" pitchFamily="34" charset="0"/>
                          <a:sym typeface="Google Sans"/>
                        </a:rPr>
                        <a:t> 0 (</a:t>
                      </a:r>
                      <a:r>
                        <a:rPr lang="en-US" sz="1600" dirty="0" err="1">
                          <a:latin typeface="Arial" panose="020B0604020202020204" pitchFamily="34" charset="0"/>
                          <a:ea typeface="Google Sans"/>
                          <a:cs typeface="Arial" panose="020B0604020202020204" pitchFamily="34" charset="0"/>
                          <a:sym typeface="Google Sans"/>
                        </a:rPr>
                        <a:t>tidak</a:t>
                      </a:r>
                      <a:r>
                        <a:rPr lang="en-US" sz="1600" dirty="0">
                          <a:latin typeface="Arial" panose="020B0604020202020204" pitchFamily="34" charset="0"/>
                          <a:ea typeface="Google Sans"/>
                          <a:cs typeface="Arial" panose="020B0604020202020204" pitchFamily="34" charset="0"/>
                          <a:sym typeface="Google Sans"/>
                        </a:rPr>
                        <a:t> </a:t>
                      </a:r>
                      <a:r>
                        <a:rPr lang="en-US" sz="1600" dirty="0" err="1">
                          <a:latin typeface="Arial" panose="020B0604020202020204" pitchFamily="34" charset="0"/>
                          <a:ea typeface="Google Sans"/>
                          <a:cs typeface="Arial" panose="020B0604020202020204" pitchFamily="34" charset="0"/>
                          <a:sym typeface="Google Sans"/>
                        </a:rPr>
                        <a:t>pesan</a:t>
                      </a:r>
                      <a:r>
                        <a:rPr lang="en-US" sz="1600" dirty="0">
                          <a:latin typeface="Arial" panose="020B0604020202020204" pitchFamily="34" charset="0"/>
                          <a:ea typeface="Google Sans"/>
                          <a:cs typeface="Arial" panose="020B0604020202020204" pitchFamily="34" charset="0"/>
                          <a:sym typeface="Google Sans"/>
                        </a:rPr>
                        <a:t>)</a:t>
                      </a:r>
                      <a:endParaRPr sz="1600" dirty="0">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tc>
                  <a:txBody>
                    <a:bodyPr/>
                    <a:lstStyle/>
                    <a:p>
                      <a:pPr marL="0" lvl="0" indent="0" algn="ctr" rtl="0">
                        <a:spcBef>
                          <a:spcPts val="0"/>
                        </a:spcBef>
                        <a:spcAft>
                          <a:spcPts val="0"/>
                        </a:spcAft>
                        <a:buNone/>
                      </a:pPr>
                      <a:r>
                        <a:rPr lang="id" sz="1600" dirty="0">
                          <a:latin typeface="Arial" panose="020B0604020202020204" pitchFamily="34" charset="0"/>
                          <a:cs typeface="Arial" panose="020B0604020202020204" pitchFamily="34" charset="0"/>
                          <a:sym typeface="Google Sans"/>
                        </a:rPr>
                        <a:t>Terpenuhi</a:t>
                      </a:r>
                      <a:endParaRPr sz="1600" dirty="0">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extLst>
                  <a:ext uri="{0D108BD9-81ED-4DB2-BD59-A6C34878D82A}">
                    <a16:rowId xmlns:a16="http://schemas.microsoft.com/office/drawing/2014/main" val="3340923159"/>
                  </a:ext>
                </a:extLst>
              </a:tr>
              <a:tr h="2716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latin typeface="Arial" panose="020B0604020202020204" pitchFamily="34" charset="0"/>
                          <a:ea typeface="Google Sans"/>
                          <a:cs typeface="Arial" panose="020B0604020202020204" pitchFamily="34" charset="0"/>
                          <a:sym typeface="Google Sans"/>
                        </a:rPr>
                        <a:t>(6) </a:t>
                      </a:r>
                      <a:r>
                        <a:rPr lang="en-ID" sz="1600" i="1" dirty="0">
                          <a:latin typeface="Arial" panose="020B0604020202020204" pitchFamily="34" charset="0"/>
                          <a:cs typeface="Arial" panose="020B0604020202020204" pitchFamily="34" charset="0"/>
                        </a:rPr>
                        <a:t>Non-negativity Constraint</a:t>
                      </a:r>
                    </a:p>
                  </a:txBody>
                  <a:tcPr marL="36000" marR="36000" marT="36000" marB="36000" anchor="ctr">
                    <a:noFill/>
                  </a:tcPr>
                </a:tc>
                <a:tc>
                  <a:txBody>
                    <a:bodyPr/>
                    <a:lstStyle/>
                    <a:p>
                      <a:pPr marL="0" lvl="0" indent="0" algn="l" rtl="0">
                        <a:spcBef>
                          <a:spcPts val="0"/>
                        </a:spcBef>
                        <a:spcAft>
                          <a:spcPts val="0"/>
                        </a:spcAft>
                        <a:buNone/>
                      </a:pPr>
                      <a:r>
                        <a:rPr lang="nn-NO" sz="1600" dirty="0">
                          <a:latin typeface="Arial" panose="020B0604020202020204" pitchFamily="34" charset="0"/>
                          <a:ea typeface="Google Sans"/>
                          <a:cs typeface="Arial" panose="020B0604020202020204" pitchFamily="34" charset="0"/>
                          <a:sym typeface="Google Sans"/>
                        </a:rPr>
                        <a:t>Tidak ditemukan variabel keputusan yang lebih kecil dari nol</a:t>
                      </a:r>
                      <a:endParaRPr sz="1600" dirty="0">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tc>
                  <a:txBody>
                    <a:bodyPr/>
                    <a:lstStyle/>
                    <a:p>
                      <a:pPr marL="0" lvl="0" indent="0" algn="ctr" rtl="0">
                        <a:spcBef>
                          <a:spcPts val="0"/>
                        </a:spcBef>
                        <a:spcAft>
                          <a:spcPts val="0"/>
                        </a:spcAft>
                        <a:buNone/>
                      </a:pPr>
                      <a:r>
                        <a:rPr lang="id" sz="1600" dirty="0">
                          <a:latin typeface="Arial" panose="020B0604020202020204" pitchFamily="34" charset="0"/>
                          <a:cs typeface="Arial" panose="020B0604020202020204" pitchFamily="34" charset="0"/>
                          <a:sym typeface="Google Sans"/>
                        </a:rPr>
                        <a:t>Terpenuh</a:t>
                      </a:r>
                      <a:r>
                        <a:rPr lang="en-US" sz="1600" dirty="0" err="1">
                          <a:latin typeface="Arial" panose="020B0604020202020204" pitchFamily="34" charset="0"/>
                          <a:cs typeface="Arial" panose="020B0604020202020204" pitchFamily="34" charset="0"/>
                          <a:sym typeface="Google Sans"/>
                        </a:rPr>
                        <a:t>i</a:t>
                      </a:r>
                      <a:endParaRPr sz="1600" dirty="0">
                        <a:latin typeface="Arial" panose="020B0604020202020204" pitchFamily="34" charset="0"/>
                        <a:ea typeface="Google Sans"/>
                        <a:cs typeface="Arial" panose="020B0604020202020204" pitchFamily="34" charset="0"/>
                        <a:sym typeface="Google Sans"/>
                      </a:endParaRPr>
                    </a:p>
                  </a:txBody>
                  <a:tcPr marL="36000" marR="36000" marT="36000" marB="36000" anchor="ctr">
                    <a:noFill/>
                  </a:tcPr>
                </a:tc>
                <a:extLst>
                  <a:ext uri="{0D108BD9-81ED-4DB2-BD59-A6C34878D82A}">
                    <a16:rowId xmlns:a16="http://schemas.microsoft.com/office/drawing/2014/main" val="736576976"/>
                  </a:ext>
                </a:extLst>
              </a:tr>
            </a:tbl>
          </a:graphicData>
        </a:graphic>
      </p:graphicFrame>
      <p:sp>
        <p:nvSpPr>
          <p:cNvPr id="20" name="TextBox 19">
            <a:extLst>
              <a:ext uri="{FF2B5EF4-FFF2-40B4-BE49-F238E27FC236}">
                <a16:creationId xmlns:a16="http://schemas.microsoft.com/office/drawing/2014/main" id="{157DF64B-1FF6-082F-6990-70C7A66B4A86}"/>
              </a:ext>
            </a:extLst>
          </p:cNvPr>
          <p:cNvSpPr txBox="1"/>
          <p:nvPr/>
        </p:nvSpPr>
        <p:spPr>
          <a:xfrm>
            <a:off x="432021" y="1070017"/>
            <a:ext cx="4797086" cy="338554"/>
          </a:xfrm>
          <a:prstGeom prst="rect">
            <a:avLst/>
          </a:prstGeom>
          <a:noFill/>
        </p:spPr>
        <p:txBody>
          <a:bodyPr wrap="square">
            <a:spAutoFit/>
          </a:bodyPr>
          <a:lstStyle/>
          <a:p>
            <a:pPr marL="285750" indent="-285750">
              <a:buFont typeface="Wingdings" panose="05000000000000000000" pitchFamily="2" charset="2"/>
              <a:buChar char="ü"/>
            </a:pPr>
            <a:r>
              <a:rPr lang="en-US" sz="1600" dirty="0" err="1">
                <a:latin typeface="Arial" panose="020B0604020202020204" pitchFamily="34" charset="0"/>
                <a:cs typeface="Arial" panose="020B0604020202020204" pitchFamily="34" charset="0"/>
              </a:rPr>
              <a:t>Peninjauan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hasil</a:t>
            </a:r>
            <a:r>
              <a:rPr lang="en-US" sz="1600" dirty="0">
                <a:latin typeface="Arial" panose="020B0604020202020204" pitchFamily="34" charset="0"/>
                <a:cs typeface="Arial" panose="020B0604020202020204" pitchFamily="34" charset="0"/>
              </a:rPr>
              <a:t> model </a:t>
            </a:r>
            <a:r>
              <a:rPr lang="en-US" sz="1600" dirty="0" err="1">
                <a:latin typeface="Arial" panose="020B0604020202020204" pitchFamily="34" charset="0"/>
                <a:cs typeface="Arial" panose="020B0604020202020204" pitchFamily="34" charset="0"/>
              </a:rPr>
              <a:t>terhadap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fungsi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kendala</a:t>
            </a:r>
            <a:endParaRPr lang="en-ID" sz="16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6AB1595-5903-C370-A10C-AF45761A48D1}"/>
              </a:ext>
            </a:extLst>
          </p:cNvPr>
          <p:cNvSpPr txBox="1"/>
          <p:nvPr/>
        </p:nvSpPr>
        <p:spPr>
          <a:xfrm>
            <a:off x="432022" y="4452005"/>
            <a:ext cx="11096207" cy="584775"/>
          </a:xfrm>
          <a:prstGeom prst="rect">
            <a:avLst/>
          </a:prstGeom>
          <a:noFill/>
        </p:spPr>
        <p:txBody>
          <a:bodyPr wrap="square">
            <a:spAutoFit/>
          </a:bodyPr>
          <a:lstStyle/>
          <a:p>
            <a:pPr marL="285750" indent="-285750">
              <a:buFont typeface="Wingdings" panose="05000000000000000000" pitchFamily="2" charset="2"/>
              <a:buChar char="ü"/>
            </a:pPr>
            <a:r>
              <a:rPr lang="en-US" sz="1600" dirty="0" err="1">
                <a:latin typeface="Arial" panose="020B0604020202020204" pitchFamily="34" charset="0"/>
                <a:cs typeface="Arial" panose="020B0604020202020204" pitchFamily="34" charset="0"/>
              </a:rPr>
              <a:t>Perbandingan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hasil</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perhitungan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dengan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hasil</a:t>
            </a:r>
            <a:r>
              <a:rPr lang="en-US" sz="1600" dirty="0">
                <a:latin typeface="Arial" panose="020B0604020202020204" pitchFamily="34" charset="0"/>
                <a:cs typeface="Arial" panose="020B0604020202020204" pitchFamily="34" charset="0"/>
              </a:rPr>
              <a:t> model </a:t>
            </a:r>
            <a:r>
              <a:rPr lang="en-US" sz="1600" dirty="0" err="1">
                <a:latin typeface="Arial" panose="020B0604020202020204" pitchFamily="34" charset="0"/>
                <a:cs typeface="Arial" panose="020B0604020202020204" pitchFamily="34" charset="0"/>
              </a:rPr>
              <a:t>memastikan</a:t>
            </a:r>
            <a:r>
              <a:rPr lang="en-US" sz="1600" dirty="0">
                <a:latin typeface="Arial" panose="020B0604020202020204" pitchFamily="34" charset="0"/>
                <a:cs typeface="Arial" panose="020B0604020202020204" pitchFamily="34" charset="0"/>
              </a:rPr>
              <a:t> model </a:t>
            </a:r>
            <a:r>
              <a:rPr lang="en-US" sz="1600" dirty="0" err="1">
                <a:latin typeface="Arial" panose="020B0604020202020204" pitchFamily="34" charset="0"/>
                <a:cs typeface="Arial" panose="020B0604020202020204" pitchFamily="34" charset="0"/>
              </a:rPr>
              <a:t>mampu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merepresentasikan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kondisi</a:t>
            </a:r>
            <a:r>
              <a:rPr lang="en-US" sz="1600" dirty="0">
                <a:latin typeface="Arial" panose="020B0604020202020204" pitchFamily="34" charset="0"/>
                <a:cs typeface="Arial" panose="020B0604020202020204" pitchFamily="34" charset="0"/>
              </a:rPr>
              <a:t> actual</a:t>
            </a:r>
          </a:p>
          <a:p>
            <a:pPr marL="285750" indent="-285750">
              <a:buFont typeface="Wingdings" panose="05000000000000000000" pitchFamily="2" charset="2"/>
              <a:buChar char="ü"/>
            </a:pPr>
            <a:r>
              <a:rPr lang="en-US" sz="1600" dirty="0" err="1">
                <a:latin typeface="Arial" panose="020B0604020202020204" pitchFamily="34" charset="0"/>
                <a:cs typeface="Arial" panose="020B0604020202020204" pitchFamily="34" charset="0"/>
              </a:rPr>
              <a:t>Pengujian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dengan</a:t>
            </a:r>
            <a:r>
              <a:rPr lang="en-US" sz="1600" dirty="0">
                <a:latin typeface="Arial" panose="020B0604020202020204" pitchFamily="34" charset="0"/>
                <a:cs typeface="Arial" panose="020B0604020202020204" pitchFamily="34" charset="0"/>
              </a:rPr>
              <a:t> data dummy </a:t>
            </a:r>
            <a:r>
              <a:rPr lang="en-US" sz="1600" dirty="0" err="1">
                <a:latin typeface="Arial" panose="020B0604020202020204" pitchFamily="34" charset="0"/>
                <a:cs typeface="Arial" panose="020B0604020202020204" pitchFamily="34" charset="0"/>
              </a:rPr>
              <a:t>atau</a:t>
            </a:r>
            <a:r>
              <a:rPr lang="en-US" sz="1600" dirty="0">
                <a:latin typeface="Arial" panose="020B0604020202020204" pitchFamily="34" charset="0"/>
                <a:cs typeface="Arial" panose="020B0604020202020204" pitchFamily="34" charset="0"/>
              </a:rPr>
              <a:t> data lain</a:t>
            </a:r>
            <a:endParaRPr lang="en-ID" sz="1600" dirty="0">
              <a:latin typeface="Arial" panose="020B0604020202020204" pitchFamily="34" charset="0"/>
              <a:cs typeface="Arial" panose="020B0604020202020204" pitchFamily="34" charset="0"/>
            </a:endParaRPr>
          </a:p>
        </p:txBody>
      </p:sp>
      <p:sp>
        <p:nvSpPr>
          <p:cNvPr id="39" name="Rectangle: Rounded Corners 38">
            <a:extLst>
              <a:ext uri="{FF2B5EF4-FFF2-40B4-BE49-F238E27FC236}">
                <a16:creationId xmlns:a16="http://schemas.microsoft.com/office/drawing/2014/main" id="{2437C7CB-7FBA-B6B2-17F1-72C62EA77876}"/>
              </a:ext>
            </a:extLst>
          </p:cNvPr>
          <p:cNvSpPr/>
          <p:nvPr/>
        </p:nvSpPr>
        <p:spPr>
          <a:xfrm>
            <a:off x="4211493" y="5805566"/>
            <a:ext cx="1564063" cy="25857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Rounded Corners 16">
            <a:extLst>
              <a:ext uri="{FF2B5EF4-FFF2-40B4-BE49-F238E27FC236}">
                <a16:creationId xmlns:a16="http://schemas.microsoft.com/office/drawing/2014/main" id="{5838781B-2881-C519-2990-46DF53090493}"/>
              </a:ext>
            </a:extLst>
          </p:cNvPr>
          <p:cNvSpPr/>
          <p:nvPr/>
        </p:nvSpPr>
        <p:spPr>
          <a:xfrm flipH="1">
            <a:off x="2533" y="0"/>
            <a:ext cx="149456" cy="6858000"/>
          </a:xfrm>
          <a:prstGeom prst="roundRect">
            <a:avLst/>
          </a:prstGeom>
          <a:gradFill flip="none" rotWithShape="1">
            <a:gsLst>
              <a:gs pos="0">
                <a:schemeClr val="accent5">
                  <a:lumMod val="40000"/>
                  <a:lumOff val="60000"/>
                </a:schemeClr>
              </a:gs>
              <a:gs pos="71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TextBox 22">
            <a:extLst>
              <a:ext uri="{FF2B5EF4-FFF2-40B4-BE49-F238E27FC236}">
                <a16:creationId xmlns:a16="http://schemas.microsoft.com/office/drawing/2014/main" id="{05E901B0-402A-9341-2451-F3ECD65FC74A}"/>
              </a:ext>
            </a:extLst>
          </p:cNvPr>
          <p:cNvSpPr txBox="1"/>
          <p:nvPr/>
        </p:nvSpPr>
        <p:spPr>
          <a:xfrm>
            <a:off x="432021" y="6479442"/>
            <a:ext cx="8873723" cy="338554"/>
          </a:xfrm>
          <a:prstGeom prst="rect">
            <a:avLst/>
          </a:prstGeom>
          <a:noFill/>
        </p:spPr>
        <p:txBody>
          <a:bodyPr wrap="square">
            <a:spAutoFit/>
          </a:bodyPr>
          <a:lstStyle/>
          <a:p>
            <a:r>
              <a:rPr lang="en-US" sz="1600" dirty="0" err="1">
                <a:latin typeface="Arial" panose="020B0604020202020204" pitchFamily="34" charset="0"/>
                <a:cs typeface="Arial" panose="020B0604020202020204" pitchFamily="34" charset="0"/>
              </a:rPr>
              <a:t>Berdasarkan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hasil</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pengujian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disimpulkan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bahwa</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model </a:t>
            </a:r>
            <a:r>
              <a:rPr lang="en-US" sz="1600" b="1" dirty="0" err="1">
                <a:latin typeface="Arial" panose="020B0604020202020204" pitchFamily="34" charset="0"/>
                <a:cs typeface="Arial" panose="020B0604020202020204" pitchFamily="34" charset="0"/>
              </a:rPr>
              <a:t>terverifikasi</a:t>
            </a:r>
            <a:r>
              <a:rPr lang="en-US" sz="1600" b="1" dirty="0">
                <a:latin typeface="Arial" panose="020B0604020202020204" pitchFamily="34" charset="0"/>
                <a:cs typeface="Arial" panose="020B0604020202020204" pitchFamily="34" charset="0"/>
              </a:rPr>
              <a:t> dan </a:t>
            </a:r>
            <a:r>
              <a:rPr lang="en-US" sz="1600" b="1" dirty="0" err="1">
                <a:latin typeface="Arial" panose="020B0604020202020204" pitchFamily="34" charset="0"/>
                <a:cs typeface="Arial" panose="020B0604020202020204" pitchFamily="34" charset="0"/>
              </a:rPr>
              <a:t>tervalidasi</a:t>
            </a:r>
            <a:endParaRPr lang="en-ID" sz="1600" b="1" dirty="0">
              <a:latin typeface="Arial" panose="020B0604020202020204" pitchFamily="34" charset="0"/>
              <a:cs typeface="Arial" panose="020B0604020202020204" pitchFamily="34" charset="0"/>
            </a:endParaRPr>
          </a:p>
        </p:txBody>
      </p:sp>
      <p:sp>
        <p:nvSpPr>
          <p:cNvPr id="33" name="Rectangle: Rounded Corners 32">
            <a:extLst>
              <a:ext uri="{FF2B5EF4-FFF2-40B4-BE49-F238E27FC236}">
                <a16:creationId xmlns:a16="http://schemas.microsoft.com/office/drawing/2014/main" id="{88D79516-77C8-967D-3A18-2FAFA2E88C9E}"/>
              </a:ext>
            </a:extLst>
          </p:cNvPr>
          <p:cNvSpPr/>
          <p:nvPr/>
        </p:nvSpPr>
        <p:spPr>
          <a:xfrm>
            <a:off x="9486026" y="6217185"/>
            <a:ext cx="926335" cy="17931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Equals 30">
            <a:extLst>
              <a:ext uri="{FF2B5EF4-FFF2-40B4-BE49-F238E27FC236}">
                <a16:creationId xmlns:a16="http://schemas.microsoft.com/office/drawing/2014/main" id="{EE1230B9-F378-1B67-927B-1678BE36E9F9}"/>
              </a:ext>
            </a:extLst>
          </p:cNvPr>
          <p:cNvSpPr/>
          <p:nvPr/>
        </p:nvSpPr>
        <p:spPr>
          <a:xfrm flipH="1">
            <a:off x="5978633" y="5454815"/>
            <a:ext cx="794096" cy="686073"/>
          </a:xfrm>
          <a:prstGeom prst="mathEqual">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Tree>
    <p:extLst>
      <p:ext uri="{BB962C8B-B14F-4D97-AF65-F5344CB8AC3E}">
        <p14:creationId xmlns:p14="http://schemas.microsoft.com/office/powerpoint/2010/main" val="26467281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9" grpId="0" animBg="1"/>
      <p:bldP spid="23" grpId="0"/>
      <p:bldP spid="33"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Pengolahan</a:t>
            </a:r>
            <a:r>
              <a:rPr lang="en-US" b="1" dirty="0">
                <a:solidFill>
                  <a:schemeClr val="tx1"/>
                </a:solidFill>
                <a:latin typeface="Book Antiqua" panose="02040602050305030304" pitchFamily="18" charset="0"/>
              </a:rPr>
              <a:t> Data</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Hasil pengolahan data</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15</a:t>
            </a:r>
            <a:endParaRPr lang="en-ID" sz="1600" b="1" dirty="0">
              <a:solidFill>
                <a:srgbClr val="002060"/>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5E8C86C4-8E6C-9377-11AC-2D28B91C11E9}"/>
              </a:ext>
            </a:extLst>
          </p:cNvPr>
          <p:cNvSpPr/>
          <p:nvPr/>
        </p:nvSpPr>
        <p:spPr>
          <a:xfrm flipH="1">
            <a:off x="2533" y="0"/>
            <a:ext cx="149456" cy="6858000"/>
          </a:xfrm>
          <a:prstGeom prst="roundRect">
            <a:avLst/>
          </a:prstGeom>
          <a:gradFill flip="none" rotWithShape="1">
            <a:gsLst>
              <a:gs pos="0">
                <a:schemeClr val="accent5">
                  <a:lumMod val="40000"/>
                  <a:lumOff val="60000"/>
                </a:schemeClr>
              </a:gs>
              <a:gs pos="34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27">
            <a:extLst>
              <a:ext uri="{FF2B5EF4-FFF2-40B4-BE49-F238E27FC236}">
                <a16:creationId xmlns:a16="http://schemas.microsoft.com/office/drawing/2014/main" id="{9BE7AFB3-3D76-99DC-5C4F-933B7D3E80F7}"/>
              </a:ext>
            </a:extLst>
          </p:cNvPr>
          <p:cNvSpPr/>
          <p:nvPr/>
        </p:nvSpPr>
        <p:spPr>
          <a:xfrm>
            <a:off x="1927274" y="4178102"/>
            <a:ext cx="1420837" cy="104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Table 1">
            <a:extLst>
              <a:ext uri="{FF2B5EF4-FFF2-40B4-BE49-F238E27FC236}">
                <a16:creationId xmlns:a16="http://schemas.microsoft.com/office/drawing/2014/main" id="{C933311D-D065-F959-1757-CDE2BBFE54E2}"/>
              </a:ext>
            </a:extLst>
          </p:cNvPr>
          <p:cNvGraphicFramePr>
            <a:graphicFrameLocks noGrp="1"/>
          </p:cNvGraphicFramePr>
          <p:nvPr>
            <p:extLst>
              <p:ext uri="{D42A27DB-BD31-4B8C-83A1-F6EECF244321}">
                <p14:modId xmlns:p14="http://schemas.microsoft.com/office/powerpoint/2010/main" val="40107356"/>
              </p:ext>
            </p:extLst>
          </p:nvPr>
        </p:nvGraphicFramePr>
        <p:xfrm>
          <a:off x="506435" y="1604388"/>
          <a:ext cx="11072448" cy="1633220"/>
        </p:xfrm>
        <a:graphic>
          <a:graphicData uri="http://schemas.openxmlformats.org/drawingml/2006/table">
            <a:tbl>
              <a:tblPr firstRow="1" firstCol="1" bandRow="1">
                <a:tableStyleId>{5C22544A-7EE6-4342-B048-85BDC9FD1C3A}</a:tableStyleId>
              </a:tblPr>
              <a:tblGrid>
                <a:gridCol w="837264">
                  <a:extLst>
                    <a:ext uri="{9D8B030D-6E8A-4147-A177-3AD203B41FA5}">
                      <a16:colId xmlns:a16="http://schemas.microsoft.com/office/drawing/2014/main" val="423380438"/>
                    </a:ext>
                  </a:extLst>
                </a:gridCol>
                <a:gridCol w="3209511">
                  <a:extLst>
                    <a:ext uri="{9D8B030D-6E8A-4147-A177-3AD203B41FA5}">
                      <a16:colId xmlns:a16="http://schemas.microsoft.com/office/drawing/2014/main" val="3428125188"/>
                    </a:ext>
                  </a:extLst>
                </a:gridCol>
                <a:gridCol w="1924239">
                  <a:extLst>
                    <a:ext uri="{9D8B030D-6E8A-4147-A177-3AD203B41FA5}">
                      <a16:colId xmlns:a16="http://schemas.microsoft.com/office/drawing/2014/main" val="3144055711"/>
                    </a:ext>
                  </a:extLst>
                </a:gridCol>
                <a:gridCol w="2395749">
                  <a:extLst>
                    <a:ext uri="{9D8B030D-6E8A-4147-A177-3AD203B41FA5}">
                      <a16:colId xmlns:a16="http://schemas.microsoft.com/office/drawing/2014/main" val="1008491266"/>
                    </a:ext>
                  </a:extLst>
                </a:gridCol>
                <a:gridCol w="2705685">
                  <a:extLst>
                    <a:ext uri="{9D8B030D-6E8A-4147-A177-3AD203B41FA5}">
                      <a16:colId xmlns:a16="http://schemas.microsoft.com/office/drawing/2014/main" val="1534220700"/>
                    </a:ext>
                  </a:extLst>
                </a:gridCol>
              </a:tblGrid>
              <a:tr h="0">
                <a:tc>
                  <a:txBody>
                    <a:bodyPr/>
                    <a:lstStyle/>
                    <a:p>
                      <a:pPr algn="ctr">
                        <a:lnSpc>
                          <a:spcPct val="150000"/>
                        </a:lnSpc>
                      </a:pPr>
                      <a:r>
                        <a:rPr lang="en-US" sz="1600">
                          <a:effectLst/>
                        </a:rPr>
                        <a:t>No.</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Nama Bahan Baku</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err="1">
                          <a:effectLst/>
                        </a:rPr>
                        <a:t>Permintaan</a:t>
                      </a:r>
                      <a:r>
                        <a:rPr lang="en-US" sz="1600" dirty="0">
                          <a:effectLst/>
                        </a:rPr>
                        <a:t> (kg)</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err="1">
                          <a:effectLst/>
                        </a:rPr>
                        <a:t>Kuantitas</a:t>
                      </a:r>
                      <a:r>
                        <a:rPr lang="en-US" sz="1600" dirty="0">
                          <a:effectLst/>
                        </a:rPr>
                        <a:t> </a:t>
                      </a:r>
                      <a:r>
                        <a:rPr lang="en-US" sz="1600" dirty="0" err="1">
                          <a:effectLst/>
                        </a:rPr>
                        <a:t>Pemesanan</a:t>
                      </a:r>
                      <a:r>
                        <a:rPr lang="en-US" sz="1600" dirty="0">
                          <a:effectLst/>
                        </a:rPr>
                        <a:t> (kg) </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Total </a:t>
                      </a:r>
                      <a:r>
                        <a:rPr lang="en-US" sz="1600" dirty="0" err="1">
                          <a:effectLst/>
                        </a:rPr>
                        <a:t>Biaya</a:t>
                      </a:r>
                      <a:r>
                        <a:rPr lang="en-US" sz="1600" dirty="0">
                          <a:effectLst/>
                        </a:rPr>
                        <a:t> </a:t>
                      </a:r>
                      <a:r>
                        <a:rPr lang="en-US" sz="1600" dirty="0" err="1">
                          <a:effectLst/>
                        </a:rPr>
                        <a:t>Persediaan</a:t>
                      </a:r>
                      <a:r>
                        <a:rPr lang="en-US" sz="1600" dirty="0">
                          <a:effectLst/>
                        </a:rPr>
                        <a:t> (Rp)</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9815935"/>
                  </a:ext>
                </a:extLst>
              </a:tr>
              <a:tr h="0">
                <a:tc>
                  <a:txBody>
                    <a:bodyPr/>
                    <a:lstStyle/>
                    <a:p>
                      <a:pPr algn="ctr">
                        <a:lnSpc>
                          <a:spcPct val="150000"/>
                        </a:lnSpc>
                      </a:pPr>
                      <a:r>
                        <a:rPr lang="en-US" sz="1600">
                          <a:effectLst/>
                        </a:rPr>
                        <a:t>1</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Clear</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2.999.572</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2.999.572</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205.448.440</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006195"/>
                  </a:ext>
                </a:extLst>
              </a:tr>
              <a:tr h="0">
                <a:tc>
                  <a:txBody>
                    <a:bodyPr/>
                    <a:lstStyle/>
                    <a:p>
                      <a:pPr algn="ctr">
                        <a:lnSpc>
                          <a:spcPct val="150000"/>
                        </a:lnSpc>
                      </a:pPr>
                      <a:r>
                        <a:rPr lang="en-US" sz="1600">
                          <a:effectLst/>
                        </a:rPr>
                        <a:t>2</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Light Blue</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1.953.108</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1.953.108</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117.718.350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379300"/>
                  </a:ext>
                </a:extLst>
              </a:tr>
              <a:tr h="0">
                <a:tc>
                  <a:txBody>
                    <a:bodyPr/>
                    <a:lstStyle/>
                    <a:p>
                      <a:pPr algn="ctr">
                        <a:lnSpc>
                          <a:spcPct val="150000"/>
                        </a:lnSpc>
                      </a:pPr>
                      <a:r>
                        <a:rPr lang="en-US" sz="1600">
                          <a:effectLst/>
                        </a:rPr>
                        <a:t>3</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Mix</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2.542.053</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2.542.053</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163.432.109</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5398126"/>
                  </a:ext>
                </a:extLst>
              </a:tr>
              <a:tr h="0">
                <a:tc gridSpan="2">
                  <a:txBody>
                    <a:bodyPr/>
                    <a:lstStyle/>
                    <a:p>
                      <a:pPr algn="ctr">
                        <a:lnSpc>
                          <a:spcPct val="150000"/>
                        </a:lnSpc>
                      </a:pPr>
                      <a:r>
                        <a:rPr lang="en-US" sz="1600">
                          <a:effectLst/>
                        </a:rPr>
                        <a:t>Total</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D"/>
                    </a:p>
                  </a:txBody>
                  <a:tcPr/>
                </a:tc>
                <a:tc>
                  <a:txBody>
                    <a:bodyPr/>
                    <a:lstStyle/>
                    <a:p>
                      <a:pPr algn="ctr">
                        <a:lnSpc>
                          <a:spcPct val="150000"/>
                        </a:lnSpc>
                      </a:pPr>
                      <a:r>
                        <a:rPr lang="en-US" sz="1600" dirty="0">
                          <a:effectLst/>
                        </a:rPr>
                        <a:t>7.494.733</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7.494.733</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486.598.899</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0389724"/>
                  </a:ext>
                </a:extLst>
              </a:tr>
            </a:tbl>
          </a:graphicData>
        </a:graphic>
      </p:graphicFrame>
      <p:graphicFrame>
        <p:nvGraphicFramePr>
          <p:cNvPr id="4" name="Table 3">
            <a:extLst>
              <a:ext uri="{FF2B5EF4-FFF2-40B4-BE49-F238E27FC236}">
                <a16:creationId xmlns:a16="http://schemas.microsoft.com/office/drawing/2014/main" id="{9D3AB825-111A-323C-0E8D-182E24A387E8}"/>
              </a:ext>
            </a:extLst>
          </p:cNvPr>
          <p:cNvGraphicFramePr>
            <a:graphicFrameLocks noGrp="1"/>
          </p:cNvGraphicFramePr>
          <p:nvPr>
            <p:extLst>
              <p:ext uri="{D42A27DB-BD31-4B8C-83A1-F6EECF244321}">
                <p14:modId xmlns:p14="http://schemas.microsoft.com/office/powerpoint/2010/main" val="1178699387"/>
              </p:ext>
            </p:extLst>
          </p:nvPr>
        </p:nvGraphicFramePr>
        <p:xfrm>
          <a:off x="491196" y="4449796"/>
          <a:ext cx="11037033" cy="1633220"/>
        </p:xfrm>
        <a:graphic>
          <a:graphicData uri="http://schemas.openxmlformats.org/drawingml/2006/table">
            <a:tbl>
              <a:tblPr firstRow="1" firstCol="1" bandRow="1">
                <a:tableStyleId>{5C22544A-7EE6-4342-B048-85BDC9FD1C3A}</a:tableStyleId>
              </a:tblPr>
              <a:tblGrid>
                <a:gridCol w="834697">
                  <a:extLst>
                    <a:ext uri="{9D8B030D-6E8A-4147-A177-3AD203B41FA5}">
                      <a16:colId xmlns:a16="http://schemas.microsoft.com/office/drawing/2014/main" val="1689607132"/>
                    </a:ext>
                  </a:extLst>
                </a:gridCol>
                <a:gridCol w="3205528">
                  <a:extLst>
                    <a:ext uri="{9D8B030D-6E8A-4147-A177-3AD203B41FA5}">
                      <a16:colId xmlns:a16="http://schemas.microsoft.com/office/drawing/2014/main" val="3157911656"/>
                    </a:ext>
                  </a:extLst>
                </a:gridCol>
                <a:gridCol w="1918339">
                  <a:extLst>
                    <a:ext uri="{9D8B030D-6E8A-4147-A177-3AD203B41FA5}">
                      <a16:colId xmlns:a16="http://schemas.microsoft.com/office/drawing/2014/main" val="2570161609"/>
                    </a:ext>
                  </a:extLst>
                </a:gridCol>
                <a:gridCol w="2332996">
                  <a:extLst>
                    <a:ext uri="{9D8B030D-6E8A-4147-A177-3AD203B41FA5}">
                      <a16:colId xmlns:a16="http://schemas.microsoft.com/office/drawing/2014/main" val="688723197"/>
                    </a:ext>
                  </a:extLst>
                </a:gridCol>
                <a:gridCol w="2745473">
                  <a:extLst>
                    <a:ext uri="{9D8B030D-6E8A-4147-A177-3AD203B41FA5}">
                      <a16:colId xmlns:a16="http://schemas.microsoft.com/office/drawing/2014/main" val="675601092"/>
                    </a:ext>
                  </a:extLst>
                </a:gridCol>
              </a:tblGrid>
              <a:tr h="0">
                <a:tc>
                  <a:txBody>
                    <a:bodyPr/>
                    <a:lstStyle/>
                    <a:p>
                      <a:pPr algn="ctr">
                        <a:lnSpc>
                          <a:spcPct val="150000"/>
                        </a:lnSpc>
                      </a:pPr>
                      <a:r>
                        <a:rPr lang="en-US" sz="1600" dirty="0">
                          <a:effectLst/>
                        </a:rPr>
                        <a:t>No.</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Nama Bahan Baku</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err="1">
                          <a:effectLst/>
                        </a:rPr>
                        <a:t>Permintaan</a:t>
                      </a:r>
                      <a:r>
                        <a:rPr lang="en-US" sz="1600" dirty="0">
                          <a:effectLst/>
                        </a:rPr>
                        <a:t> (kg)</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err="1">
                          <a:effectLst/>
                        </a:rPr>
                        <a:t>Kuantitas</a:t>
                      </a:r>
                      <a:r>
                        <a:rPr lang="en-US" sz="1600" dirty="0">
                          <a:effectLst/>
                        </a:rPr>
                        <a:t> </a:t>
                      </a:r>
                      <a:r>
                        <a:rPr lang="en-US" sz="1600" dirty="0" err="1">
                          <a:effectLst/>
                        </a:rPr>
                        <a:t>Pemesanan</a:t>
                      </a:r>
                      <a:r>
                        <a:rPr lang="en-US" sz="1600" dirty="0">
                          <a:effectLst/>
                        </a:rPr>
                        <a:t> (kg)</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Total </a:t>
                      </a:r>
                      <a:r>
                        <a:rPr lang="en-US" sz="1600" dirty="0" err="1">
                          <a:effectLst/>
                        </a:rPr>
                        <a:t>Biaya</a:t>
                      </a:r>
                      <a:r>
                        <a:rPr lang="en-US" sz="1600" dirty="0">
                          <a:effectLst/>
                        </a:rPr>
                        <a:t> </a:t>
                      </a:r>
                      <a:r>
                        <a:rPr lang="en-US" sz="1600" dirty="0" err="1">
                          <a:effectLst/>
                        </a:rPr>
                        <a:t>Persediaan</a:t>
                      </a:r>
                      <a:r>
                        <a:rPr lang="en-US" sz="1600" dirty="0">
                          <a:effectLst/>
                        </a:rPr>
                        <a:t> (Rp)</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5106363"/>
                  </a:ext>
                </a:extLst>
              </a:tr>
              <a:tr h="0">
                <a:tc>
                  <a:txBody>
                    <a:bodyPr/>
                    <a:lstStyle/>
                    <a:p>
                      <a:pPr algn="ctr">
                        <a:lnSpc>
                          <a:spcPct val="150000"/>
                        </a:lnSpc>
                      </a:pPr>
                      <a:r>
                        <a:rPr lang="en-US" sz="1600">
                          <a:effectLst/>
                        </a:rPr>
                        <a:t>1</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Clear</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884.833</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884.833</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44.288.604</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2941408"/>
                  </a:ext>
                </a:extLst>
              </a:tr>
              <a:tr h="0">
                <a:tc>
                  <a:txBody>
                    <a:bodyPr/>
                    <a:lstStyle/>
                    <a:p>
                      <a:pPr algn="ctr">
                        <a:lnSpc>
                          <a:spcPct val="150000"/>
                        </a:lnSpc>
                      </a:pPr>
                      <a:r>
                        <a:rPr lang="en-US" sz="1600">
                          <a:effectLst/>
                        </a:rPr>
                        <a:t>2</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Light Blue</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654.554</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654.554</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24.910.630</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5493370"/>
                  </a:ext>
                </a:extLst>
              </a:tr>
              <a:tr h="0">
                <a:tc>
                  <a:txBody>
                    <a:bodyPr/>
                    <a:lstStyle/>
                    <a:p>
                      <a:pPr algn="ctr">
                        <a:lnSpc>
                          <a:spcPct val="150000"/>
                        </a:lnSpc>
                      </a:pPr>
                      <a:r>
                        <a:rPr lang="en-US" sz="1600">
                          <a:effectLst/>
                        </a:rPr>
                        <a:t>3</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Mix</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773.940</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773.940</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34.733.597</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6998754"/>
                  </a:ext>
                </a:extLst>
              </a:tr>
              <a:tr h="0">
                <a:tc gridSpan="2">
                  <a:txBody>
                    <a:bodyPr/>
                    <a:lstStyle/>
                    <a:p>
                      <a:pPr algn="ctr">
                        <a:lnSpc>
                          <a:spcPct val="150000"/>
                        </a:lnSpc>
                      </a:pPr>
                      <a:r>
                        <a:rPr lang="en-US" sz="1600" dirty="0">
                          <a:effectLst/>
                        </a:rPr>
                        <a:t>Total</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D"/>
                    </a:p>
                  </a:txBody>
                  <a:tcPr/>
                </a:tc>
                <a:tc>
                  <a:txBody>
                    <a:bodyPr/>
                    <a:lstStyle/>
                    <a:p>
                      <a:pPr algn="ctr">
                        <a:lnSpc>
                          <a:spcPct val="150000"/>
                        </a:lnSpc>
                      </a:pPr>
                      <a:r>
                        <a:rPr lang="en-US" sz="1600" dirty="0">
                          <a:effectLst/>
                        </a:rPr>
                        <a:t>2.313.327</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2.313.327</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103.932.831</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304491"/>
                  </a:ext>
                </a:extLst>
              </a:tr>
            </a:tbl>
          </a:graphicData>
        </a:graphic>
      </p:graphicFrame>
      <p:sp>
        <p:nvSpPr>
          <p:cNvPr id="15" name="TextBox 14">
            <a:extLst>
              <a:ext uri="{FF2B5EF4-FFF2-40B4-BE49-F238E27FC236}">
                <a16:creationId xmlns:a16="http://schemas.microsoft.com/office/drawing/2014/main" id="{CCBB127A-F811-9BD7-7D03-438891A83B86}"/>
              </a:ext>
            </a:extLst>
          </p:cNvPr>
          <p:cNvSpPr txBox="1"/>
          <p:nvPr/>
        </p:nvSpPr>
        <p:spPr>
          <a:xfrm>
            <a:off x="459271" y="3315744"/>
            <a:ext cx="11102925" cy="584775"/>
          </a:xfrm>
          <a:prstGeom prst="rect">
            <a:avLst/>
          </a:prstGeom>
          <a:noFill/>
          <a:ln>
            <a:solidFill>
              <a:srgbClr val="00B0F0"/>
            </a:solidFill>
            <a:prstDash val="lgDash"/>
          </a:ln>
        </p:spPr>
        <p:txBody>
          <a:bodyPr wrap="square">
            <a:spAutoFit/>
          </a:bodyPr>
          <a:lstStyle/>
          <a:p>
            <a:pPr algn="just"/>
            <a:r>
              <a:rPr lang="en-US" sz="1600" dirty="0" err="1">
                <a:cs typeface="Arial" panose="020B0604020202020204" pitchFamily="34" charset="0"/>
              </a:rPr>
              <a:t>J</a:t>
            </a:r>
            <a:r>
              <a:rPr lang="en-US" sz="1600" dirty="0" err="1"/>
              <a:t>umlah</a:t>
            </a:r>
            <a:r>
              <a:rPr lang="en-US" sz="1600" dirty="0"/>
              <a:t> </a:t>
            </a:r>
            <a:r>
              <a:rPr lang="en-US" sz="1600" dirty="0" err="1"/>
              <a:t>kuantitas</a:t>
            </a:r>
            <a:r>
              <a:rPr lang="en-US" sz="1600" dirty="0"/>
              <a:t> </a:t>
            </a:r>
            <a:r>
              <a:rPr lang="en-US" sz="1600" dirty="0" err="1"/>
              <a:t>pemesanan</a:t>
            </a:r>
            <a:r>
              <a:rPr lang="en-US" sz="1600" dirty="0"/>
              <a:t> </a:t>
            </a:r>
            <a:r>
              <a:rPr lang="en-US" sz="1600" dirty="0" err="1"/>
              <a:t>setiap</a:t>
            </a:r>
            <a:r>
              <a:rPr lang="en-US" sz="1600" dirty="0"/>
              <a:t> </a:t>
            </a:r>
            <a:r>
              <a:rPr lang="en-US" sz="1600" dirty="0" err="1"/>
              <a:t>bahan</a:t>
            </a:r>
            <a:r>
              <a:rPr lang="en-US" sz="1600" dirty="0"/>
              <a:t> </a:t>
            </a:r>
            <a:r>
              <a:rPr lang="en-US" sz="1600" dirty="0" err="1"/>
              <a:t>baku</a:t>
            </a:r>
            <a:r>
              <a:rPr lang="en-US" sz="1600" dirty="0"/>
              <a:t> </a:t>
            </a:r>
            <a:r>
              <a:rPr lang="en-US" sz="1600" dirty="0" err="1"/>
              <a:t>sesuai</a:t>
            </a:r>
            <a:r>
              <a:rPr lang="en-US" sz="1600" dirty="0"/>
              <a:t> </a:t>
            </a:r>
            <a:r>
              <a:rPr lang="en-US" sz="1600" dirty="0" err="1"/>
              <a:t>dengan</a:t>
            </a:r>
            <a:r>
              <a:rPr lang="en-US" sz="1600" dirty="0"/>
              <a:t> </a:t>
            </a:r>
            <a:r>
              <a:rPr lang="en-US" sz="1600" dirty="0" err="1"/>
              <a:t>jumlah</a:t>
            </a:r>
            <a:r>
              <a:rPr lang="en-US" sz="1600" dirty="0"/>
              <a:t> </a:t>
            </a:r>
            <a:r>
              <a:rPr lang="en-US" sz="1600" i="1" dirty="0"/>
              <a:t>demand</a:t>
            </a:r>
            <a:r>
              <a:rPr lang="en-US" sz="1600" dirty="0"/>
              <a:t>, </a:t>
            </a:r>
            <a:r>
              <a:rPr lang="en-US" sz="1600" dirty="0" err="1"/>
              <a:t>yaitu</a:t>
            </a:r>
            <a:r>
              <a:rPr lang="en-US" sz="1600" dirty="0"/>
              <a:t> </a:t>
            </a:r>
            <a:r>
              <a:rPr lang="en-US" sz="1600" dirty="0" err="1"/>
              <a:t>sebesar</a:t>
            </a:r>
            <a:r>
              <a:rPr lang="en-US" sz="1600" dirty="0"/>
              <a:t> 7.494.733 kg </a:t>
            </a:r>
            <a:r>
              <a:rPr lang="en-US" sz="1600" dirty="0" err="1"/>
              <a:t>sehingga</a:t>
            </a:r>
            <a:r>
              <a:rPr lang="en-US" sz="1600" dirty="0"/>
              <a:t> </a:t>
            </a:r>
            <a:r>
              <a:rPr lang="en-US" sz="1600" dirty="0" err="1"/>
              <a:t>semua</a:t>
            </a:r>
            <a:r>
              <a:rPr lang="en-US" sz="1600" dirty="0"/>
              <a:t> </a:t>
            </a:r>
            <a:r>
              <a:rPr lang="en-US" sz="1600" i="1" dirty="0"/>
              <a:t>demand</a:t>
            </a:r>
            <a:r>
              <a:rPr lang="en-US" sz="1600" dirty="0"/>
              <a:t> </a:t>
            </a:r>
            <a:r>
              <a:rPr lang="en-US" sz="1600" dirty="0" err="1"/>
              <a:t>bahan</a:t>
            </a:r>
            <a:r>
              <a:rPr lang="en-US" sz="1600" dirty="0"/>
              <a:t> </a:t>
            </a:r>
            <a:r>
              <a:rPr lang="en-US" sz="1600" dirty="0" err="1"/>
              <a:t>baku</a:t>
            </a:r>
            <a:r>
              <a:rPr lang="en-US" sz="1600" dirty="0"/>
              <a:t> </a:t>
            </a:r>
            <a:r>
              <a:rPr lang="en-US" sz="1600" dirty="0" err="1"/>
              <a:t>terpenuhi</a:t>
            </a:r>
            <a:r>
              <a:rPr lang="en-US" sz="1600" dirty="0"/>
              <a:t> </a:t>
            </a:r>
            <a:r>
              <a:rPr lang="en-US" sz="1600" dirty="0" err="1"/>
              <a:t>dengan</a:t>
            </a:r>
            <a:r>
              <a:rPr lang="en-US" sz="1600" dirty="0"/>
              <a:t> </a:t>
            </a:r>
            <a:r>
              <a:rPr lang="en-US" sz="1600" dirty="0" err="1"/>
              <a:t>biaya</a:t>
            </a:r>
            <a:r>
              <a:rPr lang="en-US" sz="1600" dirty="0"/>
              <a:t> yang minimum, </a:t>
            </a:r>
            <a:r>
              <a:rPr lang="en-US" sz="1600" dirty="0" err="1"/>
              <a:t>yaitu</a:t>
            </a:r>
            <a:r>
              <a:rPr lang="en-US" sz="1600" dirty="0"/>
              <a:t> Rp486.598.899</a:t>
            </a:r>
            <a:endParaRPr lang="en-ID" sz="1600" dirty="0">
              <a:effectLst/>
              <a:ea typeface="Calibri" panose="020F050202020403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9E08C69-143C-1871-8DFD-A634B3290188}"/>
              </a:ext>
            </a:extLst>
          </p:cNvPr>
          <p:cNvSpPr txBox="1"/>
          <p:nvPr/>
        </p:nvSpPr>
        <p:spPr>
          <a:xfrm>
            <a:off x="491196" y="6166203"/>
            <a:ext cx="11055760" cy="584775"/>
          </a:xfrm>
          <a:prstGeom prst="rect">
            <a:avLst/>
          </a:prstGeom>
          <a:noFill/>
          <a:ln>
            <a:solidFill>
              <a:srgbClr val="00B0F0"/>
            </a:solidFill>
            <a:prstDash val="lgDash"/>
          </a:ln>
        </p:spPr>
        <p:txBody>
          <a:bodyPr wrap="square">
            <a:spAutoFit/>
          </a:bodyPr>
          <a:lstStyle/>
          <a:p>
            <a:pPr algn="just"/>
            <a:r>
              <a:rPr lang="en-US" sz="1600" dirty="0">
                <a:cs typeface="Arial" panose="020B0604020202020204" pitchFamily="34" charset="0"/>
              </a:rPr>
              <a:t>T</a:t>
            </a:r>
            <a:r>
              <a:rPr lang="en-US" sz="1600" dirty="0"/>
              <a:t>otal </a:t>
            </a:r>
            <a:r>
              <a:rPr lang="en-US" sz="1600" dirty="0" err="1"/>
              <a:t>biaya</a:t>
            </a:r>
            <a:r>
              <a:rPr lang="en-US" sz="1600" dirty="0"/>
              <a:t> </a:t>
            </a:r>
            <a:r>
              <a:rPr lang="en-US" sz="1600" dirty="0" err="1"/>
              <a:t>persediaan</a:t>
            </a:r>
            <a:r>
              <a:rPr lang="en-US" sz="1600" dirty="0"/>
              <a:t> </a:t>
            </a:r>
            <a:r>
              <a:rPr lang="en-US" sz="1600" dirty="0" err="1"/>
              <a:t>untuk</a:t>
            </a:r>
            <a:r>
              <a:rPr lang="en-US" sz="1600" dirty="0"/>
              <a:t> </a:t>
            </a:r>
            <a:r>
              <a:rPr lang="en-US" sz="1600" dirty="0" err="1"/>
              <a:t>periode</a:t>
            </a:r>
            <a:r>
              <a:rPr lang="en-US" sz="1600" dirty="0"/>
              <a:t> </a:t>
            </a:r>
            <a:r>
              <a:rPr lang="en-US" sz="1600" dirty="0" err="1"/>
              <a:t>peramalan</a:t>
            </a:r>
            <a:r>
              <a:rPr lang="en-US" sz="1600" dirty="0"/>
              <a:t> 12 </a:t>
            </a:r>
            <a:r>
              <a:rPr lang="en-US" sz="1600" dirty="0" err="1"/>
              <a:t>periode</a:t>
            </a:r>
            <a:r>
              <a:rPr lang="en-US" sz="1600" dirty="0"/>
              <a:t> </a:t>
            </a:r>
            <a:r>
              <a:rPr lang="en-US" sz="1600" dirty="0" err="1"/>
              <a:t>sebesar</a:t>
            </a:r>
            <a:r>
              <a:rPr lang="en-US" sz="1600" dirty="0"/>
              <a:t> Rp103.932.831 </a:t>
            </a:r>
            <a:r>
              <a:rPr lang="en-US" sz="1600" dirty="0" err="1"/>
              <a:t>dengan</a:t>
            </a:r>
            <a:r>
              <a:rPr lang="en-US" sz="1600" dirty="0"/>
              <a:t> </a:t>
            </a:r>
            <a:r>
              <a:rPr lang="en-US" sz="1600" dirty="0" err="1"/>
              <a:t>pemesanan</a:t>
            </a:r>
            <a:r>
              <a:rPr lang="en-US" sz="1600" dirty="0"/>
              <a:t> 2.313.327 kg </a:t>
            </a:r>
            <a:r>
              <a:rPr lang="en-US" sz="1600" dirty="0" err="1"/>
              <a:t>digunakan</a:t>
            </a:r>
            <a:r>
              <a:rPr lang="en-US" sz="1600" dirty="0"/>
              <a:t> </a:t>
            </a:r>
            <a:r>
              <a:rPr lang="en-US" sz="1600" dirty="0" err="1"/>
              <a:t>sebagai</a:t>
            </a:r>
            <a:r>
              <a:rPr lang="en-US" sz="1600" dirty="0"/>
              <a:t> </a:t>
            </a:r>
            <a:r>
              <a:rPr lang="en-US" sz="1600" dirty="0" err="1"/>
              <a:t>acuan</a:t>
            </a:r>
            <a:r>
              <a:rPr lang="en-US" sz="1600" dirty="0"/>
              <a:t> </a:t>
            </a:r>
            <a:r>
              <a:rPr lang="en-US" sz="1600" dirty="0" err="1"/>
              <a:t>rekomendasi</a:t>
            </a:r>
            <a:r>
              <a:rPr lang="en-US" sz="1600" dirty="0"/>
              <a:t> </a:t>
            </a:r>
            <a:r>
              <a:rPr lang="en-US" sz="1600" dirty="0" err="1"/>
              <a:t>perencanaan</a:t>
            </a:r>
            <a:r>
              <a:rPr lang="en-US" sz="1600" dirty="0"/>
              <a:t> </a:t>
            </a:r>
            <a:r>
              <a:rPr lang="en-US" sz="1600" dirty="0" err="1"/>
              <a:t>bahan</a:t>
            </a:r>
            <a:r>
              <a:rPr lang="en-US" sz="1600" dirty="0"/>
              <a:t> </a:t>
            </a:r>
            <a:r>
              <a:rPr lang="en-US" sz="1600" dirty="0" err="1"/>
              <a:t>baku</a:t>
            </a:r>
            <a:r>
              <a:rPr lang="en-US" sz="1600" dirty="0"/>
              <a:t> di masa </a:t>
            </a:r>
            <a:r>
              <a:rPr lang="en-US" sz="1600" dirty="0" err="1"/>
              <a:t>depan</a:t>
            </a:r>
            <a:endParaRPr lang="en-ID" sz="1600" dirty="0">
              <a:effectLst/>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05E3CEE-578A-C6AF-AB26-8FC28445B6F1}"/>
              </a:ext>
            </a:extLst>
          </p:cNvPr>
          <p:cNvSpPr txBox="1"/>
          <p:nvPr/>
        </p:nvSpPr>
        <p:spPr>
          <a:xfrm>
            <a:off x="506436" y="1176404"/>
            <a:ext cx="11072446" cy="338554"/>
          </a:xfrm>
          <a:prstGeom prst="rect">
            <a:avLst/>
          </a:prstGeom>
          <a:solidFill>
            <a:srgbClr val="BADFD7"/>
          </a:solidFill>
        </p:spPr>
        <p:txBody>
          <a:bodyPr wrap="square">
            <a:spAutoFit/>
          </a:bodyPr>
          <a:lstStyle/>
          <a:p>
            <a:pPr algn="ctr"/>
            <a:r>
              <a:rPr lang="en-US" sz="1600" dirty="0">
                <a:latin typeface="Arial" panose="020B0604020202020204" pitchFamily="34" charset="0"/>
                <a:cs typeface="Arial" panose="020B0604020202020204" pitchFamily="34" charset="0"/>
              </a:rPr>
              <a:t>Hasil model pada data </a:t>
            </a:r>
            <a:r>
              <a:rPr lang="en-US" sz="1600" dirty="0" err="1">
                <a:latin typeface="Arial" panose="020B0604020202020204" pitchFamily="34" charset="0"/>
                <a:cs typeface="Arial" panose="020B0604020202020204" pitchFamily="34" charset="0"/>
              </a:rPr>
              <a:t>historis</a:t>
            </a:r>
            <a:r>
              <a:rPr lang="en-US" sz="1600" dirty="0">
                <a:latin typeface="Arial" panose="020B0604020202020204" pitchFamily="34" charset="0"/>
                <a:cs typeface="Arial" panose="020B0604020202020204" pitchFamily="34" charset="0"/>
              </a:rPr>
              <a:t> 52 </a:t>
            </a:r>
            <a:r>
              <a:rPr lang="en-US" sz="1600" dirty="0" err="1">
                <a:latin typeface="Arial" panose="020B0604020202020204" pitchFamily="34" charset="0"/>
                <a:cs typeface="Arial" panose="020B0604020202020204" pitchFamily="34" charset="0"/>
              </a:rPr>
              <a:t>periode</a:t>
            </a:r>
            <a:endParaRPr lang="en-US" sz="16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CC18078-F0EB-BA3E-85CD-49FED6F5CD1D}"/>
              </a:ext>
            </a:extLst>
          </p:cNvPr>
          <p:cNvSpPr txBox="1"/>
          <p:nvPr/>
        </p:nvSpPr>
        <p:spPr>
          <a:xfrm>
            <a:off x="474510" y="4018357"/>
            <a:ext cx="11072446" cy="338554"/>
          </a:xfrm>
          <a:prstGeom prst="rect">
            <a:avLst/>
          </a:prstGeom>
          <a:solidFill>
            <a:srgbClr val="BADFD7"/>
          </a:solidFill>
        </p:spPr>
        <p:txBody>
          <a:bodyPr wrap="square">
            <a:spAutoFit/>
          </a:bodyPr>
          <a:lstStyle/>
          <a:p>
            <a:pPr algn="ctr"/>
            <a:r>
              <a:rPr lang="en-US" sz="1600" dirty="0">
                <a:latin typeface="Arial" panose="020B0604020202020204" pitchFamily="34" charset="0"/>
                <a:cs typeface="Arial" panose="020B0604020202020204" pitchFamily="34" charset="0"/>
              </a:rPr>
              <a:t>Hasil model pada data </a:t>
            </a:r>
            <a:r>
              <a:rPr lang="en-US" sz="1600" i="1" dirty="0">
                <a:latin typeface="Arial" panose="020B0604020202020204" pitchFamily="34" charset="0"/>
                <a:cs typeface="Arial" panose="020B0604020202020204" pitchFamily="34" charset="0"/>
              </a:rPr>
              <a:t>forecasted demand </a:t>
            </a:r>
            <a:r>
              <a:rPr lang="en-US" sz="1600" dirty="0">
                <a:latin typeface="Arial" panose="020B0604020202020204" pitchFamily="34" charset="0"/>
                <a:cs typeface="Arial" panose="020B0604020202020204" pitchFamily="34" charset="0"/>
              </a:rPr>
              <a:t>12 </a:t>
            </a:r>
            <a:r>
              <a:rPr lang="en-US" sz="1600" dirty="0" err="1">
                <a:latin typeface="Arial" panose="020B0604020202020204" pitchFamily="34" charset="0"/>
                <a:cs typeface="Arial" panose="020B0604020202020204" pitchFamily="34" charset="0"/>
              </a:rPr>
              <a:t>periode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5803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1"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Pengolahan</a:t>
            </a:r>
            <a:r>
              <a:rPr lang="en-US" b="1" dirty="0">
                <a:solidFill>
                  <a:schemeClr val="tx1"/>
                </a:solidFill>
                <a:latin typeface="Book Antiqua" panose="02040602050305030304" pitchFamily="18" charset="0"/>
              </a:rPr>
              <a:t> Data</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Detail kuantitas pesan (Q) dan periode pesan (Y) hasil pengolahan data (historis)</a:t>
            </a:r>
            <a:endParaRPr lang="sv-SE" sz="1600" i="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13</a:t>
            </a:r>
            <a:endParaRPr lang="en-ID" sz="1600" b="1" dirty="0">
              <a:solidFill>
                <a:srgbClr val="002060"/>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5E8C86C4-8E6C-9377-11AC-2D28B91C11E9}"/>
              </a:ext>
            </a:extLst>
          </p:cNvPr>
          <p:cNvSpPr/>
          <p:nvPr/>
        </p:nvSpPr>
        <p:spPr>
          <a:xfrm flipH="1">
            <a:off x="2533" y="0"/>
            <a:ext cx="149456" cy="6858000"/>
          </a:xfrm>
          <a:prstGeom prst="roundRect">
            <a:avLst/>
          </a:prstGeom>
          <a:gradFill flip="none" rotWithShape="1">
            <a:gsLst>
              <a:gs pos="0">
                <a:schemeClr val="accent5">
                  <a:lumMod val="40000"/>
                  <a:lumOff val="60000"/>
                </a:schemeClr>
              </a:gs>
              <a:gs pos="34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6AA5C7B-1E67-D916-29F4-56C0C76BA1DF}"/>
                  </a:ext>
                </a:extLst>
              </p:cNvPr>
              <p:cNvGraphicFramePr>
                <a:graphicFrameLocks noGrp="1"/>
              </p:cNvGraphicFramePr>
              <p:nvPr>
                <p:extLst>
                  <p:ext uri="{D42A27DB-BD31-4B8C-83A1-F6EECF244321}">
                    <p14:modId xmlns:p14="http://schemas.microsoft.com/office/powerpoint/2010/main" val="7969831"/>
                  </p:ext>
                </p:extLst>
              </p:nvPr>
            </p:nvGraphicFramePr>
            <p:xfrm>
              <a:off x="491195" y="1218162"/>
              <a:ext cx="11087687" cy="4785360"/>
            </p:xfrm>
            <a:graphic>
              <a:graphicData uri="http://schemas.openxmlformats.org/drawingml/2006/table">
                <a:tbl>
                  <a:tblPr firstRow="1" bandRow="1">
                    <a:tableStyleId>{793D81CF-94F2-401A-BA57-92F5A7B2D0C5}</a:tableStyleId>
                  </a:tblPr>
                  <a:tblGrid>
                    <a:gridCol w="958736">
                      <a:extLst>
                        <a:ext uri="{9D8B030D-6E8A-4147-A177-3AD203B41FA5}">
                          <a16:colId xmlns:a16="http://schemas.microsoft.com/office/drawing/2014/main" val="3267567447"/>
                        </a:ext>
                      </a:extLst>
                    </a:gridCol>
                    <a:gridCol w="1261306">
                      <a:extLst>
                        <a:ext uri="{9D8B030D-6E8A-4147-A177-3AD203B41FA5}">
                          <a16:colId xmlns:a16="http://schemas.microsoft.com/office/drawing/2014/main" val="2627322197"/>
                        </a:ext>
                      </a:extLst>
                    </a:gridCol>
                    <a:gridCol w="681870">
                      <a:extLst>
                        <a:ext uri="{9D8B030D-6E8A-4147-A177-3AD203B41FA5}">
                          <a16:colId xmlns:a16="http://schemas.microsoft.com/office/drawing/2014/main" val="4009688018"/>
                        </a:ext>
                      </a:extLst>
                    </a:gridCol>
                    <a:gridCol w="1285361">
                      <a:extLst>
                        <a:ext uri="{9D8B030D-6E8A-4147-A177-3AD203B41FA5}">
                          <a16:colId xmlns:a16="http://schemas.microsoft.com/office/drawing/2014/main" val="3719297665"/>
                        </a:ext>
                      </a:extLst>
                    </a:gridCol>
                    <a:gridCol w="1208082">
                      <a:extLst>
                        <a:ext uri="{9D8B030D-6E8A-4147-A177-3AD203B41FA5}">
                          <a16:colId xmlns:a16="http://schemas.microsoft.com/office/drawing/2014/main" val="3596443641"/>
                        </a:ext>
                      </a:extLst>
                    </a:gridCol>
                    <a:gridCol w="741146">
                      <a:extLst>
                        <a:ext uri="{9D8B030D-6E8A-4147-A177-3AD203B41FA5}">
                          <a16:colId xmlns:a16="http://schemas.microsoft.com/office/drawing/2014/main" val="2399773320"/>
                        </a:ext>
                      </a:extLst>
                    </a:gridCol>
                    <a:gridCol w="1610231">
                      <a:extLst>
                        <a:ext uri="{9D8B030D-6E8A-4147-A177-3AD203B41FA5}">
                          <a16:colId xmlns:a16="http://schemas.microsoft.com/office/drawing/2014/main" val="537838028"/>
                        </a:ext>
                      </a:extLst>
                    </a:gridCol>
                    <a:gridCol w="1191809">
                      <a:extLst>
                        <a:ext uri="{9D8B030D-6E8A-4147-A177-3AD203B41FA5}">
                          <a16:colId xmlns:a16="http://schemas.microsoft.com/office/drawing/2014/main" val="33301352"/>
                        </a:ext>
                      </a:extLst>
                    </a:gridCol>
                    <a:gridCol w="757420">
                      <a:extLst>
                        <a:ext uri="{9D8B030D-6E8A-4147-A177-3AD203B41FA5}">
                          <a16:colId xmlns:a16="http://schemas.microsoft.com/office/drawing/2014/main" val="2970757840"/>
                        </a:ext>
                      </a:extLst>
                    </a:gridCol>
                    <a:gridCol w="1391726">
                      <a:extLst>
                        <a:ext uri="{9D8B030D-6E8A-4147-A177-3AD203B41FA5}">
                          <a16:colId xmlns:a16="http://schemas.microsoft.com/office/drawing/2014/main" val="915056332"/>
                        </a:ext>
                      </a:extLst>
                    </a:gridCol>
                  </a:tblGrid>
                  <a:tr h="370840">
                    <a:tc rowSpan="2">
                      <a:txBody>
                        <a:bodyPr/>
                        <a:lstStyle/>
                        <a:p>
                          <a:pPr algn="ctr"/>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(2022)</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𝑸</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𝒀</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1" dirty="0">
                              <a:latin typeface="Arial" panose="020B0604020202020204" pitchFamily="34" charset="0"/>
                              <a:cs typeface="Arial" panose="020B0604020202020204" pitchFamily="34" charset="0"/>
                            </a:rPr>
                            <a:t>Material 1 </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𝑸</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b="1" dirty="0">
                            <a:latin typeface="Arial" panose="020B0604020202020204" pitchFamily="34" charset="0"/>
                            <a:cs typeface="Arial" panose="020B0604020202020204" pitchFamily="34" charset="0"/>
                          </a:endParaRPr>
                        </a:p>
                        <a:p>
                          <a:pPr algn="ct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𝒀</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1" dirty="0">
                              <a:latin typeface="Arial" panose="020B0604020202020204" pitchFamily="34" charset="0"/>
                              <a:cs typeface="Arial" panose="020B0604020202020204" pitchFamily="34" charset="0"/>
                            </a:rPr>
                            <a:t>Material 2</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𝑸</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b="1" dirty="0">
                            <a:latin typeface="Arial" panose="020B0604020202020204" pitchFamily="34" charset="0"/>
                            <a:cs typeface="Arial" panose="020B0604020202020204" pitchFamily="34" charset="0"/>
                          </a:endParaRPr>
                        </a:p>
                        <a:p>
                          <a:pPr algn="ct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𝒀</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dirty="0">
                              <a:latin typeface="Arial" panose="020B0604020202020204" pitchFamily="34" charset="0"/>
                              <a:cs typeface="Arial" panose="020B0604020202020204" pitchFamily="34" charset="0"/>
                            </a:rPr>
                            <a:t>Material 3</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693194686"/>
                      </a:ext>
                    </a:extLst>
                  </a:tr>
                  <a:tr h="370840">
                    <a:tc vMerge="1">
                      <a:txBody>
                        <a:bodyPr/>
                        <a:lstStyle/>
                        <a:p>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𝑄</m:t>
                                    </m:r>
                                  </m:e>
                                  <m:sub>
                                    <m:r>
                                      <a:rPr lang="en-US" sz="1600" b="0" i="1" smtClean="0">
                                        <a:latin typeface="Cambria Math" panose="02040503050406030204" pitchFamily="18" charset="0"/>
                                        <a:cs typeface="Arial" panose="020B0604020202020204" pitchFamily="34" charset="0"/>
                                      </a:rPr>
                                      <m:t>𝑖𝑡</m:t>
                                    </m:r>
                                  </m:sub>
                                </m:sSub>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a:p>
                      </a:txBody>
                      <a:tcPr/>
                    </a:tc>
                    <a:tc>
                      <a:txBody>
                        <a:bodyPr/>
                        <a:lstStyle/>
                        <a:p>
                          <a:pPr algn="ct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𝑪𝒍𝒆𝒂𝒓</m:t>
                                </m:r>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 (</m:t>
                                </m:r>
                                <m:r>
                                  <a:rPr kumimoji="0" lang="en-US" sz="1600" b="1" i="0"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𝐤𝐠</m:t>
                                </m:r>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m:t>
                                </m:r>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a:p>
                      </a:txBody>
                      <a:tcPr/>
                    </a:tc>
                    <a:tc>
                      <a:txBody>
                        <a:bodyPr/>
                        <a:lstStyle/>
                        <a:p>
                          <a:pPr algn="ct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𝑳𝒊𝒈𝒉𝒕</m:t>
                                </m:r>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 </m:t>
                                </m:r>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𝑩𝒍𝒖𝒆</m:t>
                                </m:r>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 (</m:t>
                                </m:r>
                                <m:r>
                                  <a:rPr kumimoji="0" lang="en-US" sz="1600" b="1" i="0"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𝐤𝐠</m:t>
                                </m:r>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m:t>
                                </m:r>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Arial" panose="020B0604020202020204" pitchFamily="34" charset="0"/>
                            </a:rPr>
                            <a:t>Mix  </a:t>
                          </a:r>
                          <a:r>
                            <a:rPr kumimoji="0" lang="en-US" sz="16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Arial" panose="020B0604020202020204" pitchFamily="34" charset="0"/>
                            </a:rPr>
                            <a:t>(</a:t>
                          </a:r>
                          <a:r>
                            <a:rPr kumimoji="0" lang="en-US" sz="1600" b="1"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Arial" panose="020B0604020202020204" pitchFamily="34" charset="0"/>
                            </a:rPr>
                            <a:t>kg</a:t>
                          </a:r>
                          <a:r>
                            <a:rPr kumimoji="0" lang="en-US" sz="16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Arial" panose="020B0604020202020204" pitchFamily="34" charset="0"/>
                            </a:rPr>
                            <a:t>)</a:t>
                          </a:r>
                          <a:endParaRPr kumimoji="0" lang="en-ID" sz="1600" b="0" i="1"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547098356"/>
                      </a:ext>
                    </a:extLst>
                  </a:tr>
                  <a:tr h="370840">
                    <a:tc>
                      <a:txBody>
                        <a:bodyPr/>
                        <a:lstStyle/>
                        <a:p>
                          <a:pPr algn="ctr"/>
                          <a:r>
                            <a:rPr lang="en-US" sz="1600" b="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96620</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22257</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47732</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636636"/>
                      </a:ext>
                    </a:extLst>
                  </a:tr>
                  <a:tr h="306566">
                    <a:tc>
                      <a:txBody>
                        <a:bodyPr/>
                        <a:lstStyle/>
                        <a:p>
                          <a:pPr algn="ctr"/>
                          <a:r>
                            <a:rPr lang="en-US" sz="1600" b="0" dirty="0">
                              <a:latin typeface="Arial" panose="020B0604020202020204" pitchFamily="34" charset="0"/>
                              <a:cs typeface="Arial" panose="020B0604020202020204" pitchFamily="34" charset="0"/>
                            </a:rPr>
                            <a:t>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73998</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51131</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65982</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9459458"/>
                      </a:ext>
                    </a:extLst>
                  </a:tr>
                  <a:tr h="370840">
                    <a:tc>
                      <a:txBody>
                        <a:bodyPr/>
                        <a:lstStyle/>
                        <a:p>
                          <a:pPr algn="ctr"/>
                          <a:r>
                            <a:rPr lang="en-US" sz="1600" b="0" dirty="0">
                              <a:latin typeface="Arial" panose="020B0604020202020204" pitchFamily="34" charset="0"/>
                              <a:cs typeface="Arial" panose="020B0604020202020204" pitchFamily="34" charset="0"/>
                            </a:rPr>
                            <a:t>3</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76124</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50891</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63460</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863673"/>
                      </a:ext>
                    </a:extLst>
                  </a:tr>
                  <a:tr h="370840">
                    <a:tc>
                      <a:txBody>
                        <a:bodyPr/>
                        <a:lstStyle/>
                        <a:p>
                          <a:pPr algn="ctr"/>
                          <a:r>
                            <a:rPr lang="en-US" sz="1600" b="0" dirty="0">
                              <a:latin typeface="Arial" panose="020B0604020202020204" pitchFamily="34" charset="0"/>
                              <a:cs typeface="Arial" panose="020B0604020202020204" pitchFamily="34" charset="0"/>
                            </a:rPr>
                            <a:t>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82991</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50057</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66582</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6261159"/>
                      </a:ext>
                    </a:extLst>
                  </a:tr>
                  <a:tr h="370840">
                    <a:tc>
                      <a:txBody>
                        <a:bodyPr/>
                        <a:lstStyle/>
                        <a:p>
                          <a:pPr algn="ctr"/>
                          <a:r>
                            <a:rPr lang="en-US" sz="1600" b="0" dirty="0">
                              <a:latin typeface="Arial" panose="020B0604020202020204" pitchFamily="34" charset="0"/>
                              <a:cs typeface="Arial" panose="020B0604020202020204" pitchFamily="34" charset="0"/>
                            </a:rPr>
                            <a:t>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72013</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40959</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56036</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306364"/>
                      </a:ext>
                    </a:extLst>
                  </a:tr>
                  <a:tr h="370840">
                    <a:tc>
                      <a:txBody>
                        <a:bodyPr/>
                        <a:lstStyle/>
                        <a:p>
                          <a:pPr algn="ctr"/>
                          <a:r>
                            <a:rPr lang="en-US" sz="1600" b="0" dirty="0">
                              <a:latin typeface="Arial" panose="020B0604020202020204" pitchFamily="34" charset="0"/>
                              <a:cs typeface="Arial" panose="020B0604020202020204" pitchFamily="34" charset="0"/>
                            </a:rPr>
                            <a:t>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24411</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17493</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22884</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3753892"/>
                      </a:ext>
                    </a:extLst>
                  </a:tr>
                  <a:tr h="370840">
                    <a:tc>
                      <a:txBody>
                        <a:bodyPr/>
                        <a:lstStyle/>
                        <a:p>
                          <a:pPr algn="ctr"/>
                          <a:r>
                            <a:rPr lang="en-US" sz="1600" b="0" dirty="0">
                              <a:latin typeface="Arial" panose="020B0604020202020204" pitchFamily="34" charset="0"/>
                              <a:cs typeface="Arial" panose="020B0604020202020204" pitchFamily="34" charset="0"/>
                            </a:rPr>
                            <a:t>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effectLst/>
                              <a:latin typeface="Arial" panose="020B0604020202020204" pitchFamily="34" charset="0"/>
                              <a:ea typeface="Calibri" panose="020F0502020204030204" pitchFamily="34" charset="0"/>
                              <a:cs typeface="Arial" panose="020B0604020202020204" pitchFamily="34" charset="0"/>
                            </a:rPr>
                            <a:t>0</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0</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444726"/>
                      </a:ext>
                    </a:extLst>
                  </a:tr>
                  <a:tr h="370840">
                    <a:tc>
                      <a:txBody>
                        <a:bodyPr/>
                        <a:lstStyle/>
                        <a:p>
                          <a:pPr algn="ctr"/>
                          <a:r>
                            <a:rPr lang="en-US" sz="1600" b="0" dirty="0">
                              <a:latin typeface="Arial" panose="020B0604020202020204" pitchFamily="34" charset="0"/>
                              <a:cs typeface="Arial" panose="020B0604020202020204" pitchFamily="34" charset="0"/>
                            </a:rPr>
                            <a:t>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61513</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39083</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56131</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6277658"/>
                      </a:ext>
                    </a:extLst>
                  </a:tr>
                  <a:tr h="370840">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0627810"/>
                      </a:ext>
                    </a:extLst>
                  </a:tr>
                  <a:tr h="370840">
                    <a:tc>
                      <a:txBody>
                        <a:bodyPr/>
                        <a:lstStyle/>
                        <a:p>
                          <a:pPr algn="ctr"/>
                          <a:r>
                            <a:rPr lang="en-US" sz="1600" b="0" dirty="0">
                              <a:latin typeface="Arial" panose="020B0604020202020204" pitchFamily="34" charset="0"/>
                              <a:cs typeface="Arial" panose="020B0604020202020204" pitchFamily="34" charset="0"/>
                            </a:rPr>
                            <a:t>52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Q(1,52)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Q(2,52)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Q(3,52)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054708"/>
                      </a:ext>
                    </a:extLst>
                  </a:tr>
                  <a:tr h="370840">
                    <a:tc gridSpan="5">
                      <a:txBody>
                        <a:bodyPr/>
                        <a:lstStyle/>
                        <a:p>
                          <a:pPr algn="ctr"/>
                          <a:r>
                            <a:rPr lang="en-US" sz="1600" b="0" dirty="0">
                              <a:latin typeface="Arial" panose="020B0604020202020204" pitchFamily="34" charset="0"/>
                              <a:cs typeface="Arial" panose="020B0604020202020204" pitchFamily="34" charset="0"/>
                            </a:rPr>
                            <a:t>Total </a:t>
                          </a:r>
                          <a:r>
                            <a:rPr lang="en-US" sz="1600" b="0" dirty="0" err="1">
                              <a:latin typeface="Arial" panose="020B0604020202020204" pitchFamily="34" charset="0"/>
                              <a:cs typeface="Arial" panose="020B0604020202020204" pitchFamily="34" charset="0"/>
                            </a:rPr>
                            <a:t>Biaya</a:t>
                          </a:r>
                          <a:r>
                            <a:rPr lang="en-US" sz="1600" b="0" dirty="0">
                              <a:latin typeface="Arial" panose="020B0604020202020204" pitchFamily="34" charset="0"/>
                              <a:cs typeface="Arial" panose="020B0604020202020204" pitchFamily="34" charset="0"/>
                            </a:rPr>
                            <a:t> </a:t>
                          </a:r>
                          <a:r>
                            <a:rPr lang="en-US" sz="1600" b="0" dirty="0" err="1">
                              <a:latin typeface="Arial" panose="020B0604020202020204" pitchFamily="34" charset="0"/>
                              <a:cs typeface="Arial" panose="020B0604020202020204" pitchFamily="34" charset="0"/>
                            </a:rPr>
                            <a:t>Persediaan</a:t>
                          </a:r>
                          <a:r>
                            <a:rPr lang="en-US" sz="1600" b="0" dirty="0">
                              <a:latin typeface="Arial" panose="020B0604020202020204" pitchFamily="34" charset="0"/>
                              <a:cs typeface="Arial" panose="020B0604020202020204" pitchFamily="34" charset="0"/>
                            </a:rPr>
                            <a:t> (Rp)</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1600" dirty="0"/>
                            <a:t>Rp486.598.899</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6433105"/>
                      </a:ext>
                    </a:extLst>
                  </a:tr>
                </a:tbl>
              </a:graphicData>
            </a:graphic>
          </p:graphicFrame>
        </mc:Choice>
        <mc:Fallback xmlns="">
          <p:graphicFrame>
            <p:nvGraphicFramePr>
              <p:cNvPr id="2" name="Table 1">
                <a:extLst>
                  <a:ext uri="{FF2B5EF4-FFF2-40B4-BE49-F238E27FC236}">
                    <a16:creationId xmlns:a16="http://schemas.microsoft.com/office/drawing/2014/main" id="{86AA5C7B-1E67-D916-29F4-56C0C76BA1DF}"/>
                  </a:ext>
                </a:extLst>
              </p:cNvPr>
              <p:cNvGraphicFramePr>
                <a:graphicFrameLocks noGrp="1"/>
              </p:cNvGraphicFramePr>
              <p:nvPr>
                <p:extLst>
                  <p:ext uri="{D42A27DB-BD31-4B8C-83A1-F6EECF244321}">
                    <p14:modId xmlns:p14="http://schemas.microsoft.com/office/powerpoint/2010/main" val="7969831"/>
                  </p:ext>
                </p:extLst>
              </p:nvPr>
            </p:nvGraphicFramePr>
            <p:xfrm>
              <a:off x="491195" y="1218162"/>
              <a:ext cx="11087687" cy="4785360"/>
            </p:xfrm>
            <a:graphic>
              <a:graphicData uri="http://schemas.openxmlformats.org/drawingml/2006/table">
                <a:tbl>
                  <a:tblPr firstRow="1" bandRow="1">
                    <a:tableStyleId>{793D81CF-94F2-401A-BA57-92F5A7B2D0C5}</a:tableStyleId>
                  </a:tblPr>
                  <a:tblGrid>
                    <a:gridCol w="958736">
                      <a:extLst>
                        <a:ext uri="{9D8B030D-6E8A-4147-A177-3AD203B41FA5}">
                          <a16:colId xmlns:a16="http://schemas.microsoft.com/office/drawing/2014/main" val="3267567447"/>
                        </a:ext>
                      </a:extLst>
                    </a:gridCol>
                    <a:gridCol w="1261306">
                      <a:extLst>
                        <a:ext uri="{9D8B030D-6E8A-4147-A177-3AD203B41FA5}">
                          <a16:colId xmlns:a16="http://schemas.microsoft.com/office/drawing/2014/main" val="2627322197"/>
                        </a:ext>
                      </a:extLst>
                    </a:gridCol>
                    <a:gridCol w="681870">
                      <a:extLst>
                        <a:ext uri="{9D8B030D-6E8A-4147-A177-3AD203B41FA5}">
                          <a16:colId xmlns:a16="http://schemas.microsoft.com/office/drawing/2014/main" val="4009688018"/>
                        </a:ext>
                      </a:extLst>
                    </a:gridCol>
                    <a:gridCol w="1285361">
                      <a:extLst>
                        <a:ext uri="{9D8B030D-6E8A-4147-A177-3AD203B41FA5}">
                          <a16:colId xmlns:a16="http://schemas.microsoft.com/office/drawing/2014/main" val="3719297665"/>
                        </a:ext>
                      </a:extLst>
                    </a:gridCol>
                    <a:gridCol w="1208082">
                      <a:extLst>
                        <a:ext uri="{9D8B030D-6E8A-4147-A177-3AD203B41FA5}">
                          <a16:colId xmlns:a16="http://schemas.microsoft.com/office/drawing/2014/main" val="3596443641"/>
                        </a:ext>
                      </a:extLst>
                    </a:gridCol>
                    <a:gridCol w="741146">
                      <a:extLst>
                        <a:ext uri="{9D8B030D-6E8A-4147-A177-3AD203B41FA5}">
                          <a16:colId xmlns:a16="http://schemas.microsoft.com/office/drawing/2014/main" val="2399773320"/>
                        </a:ext>
                      </a:extLst>
                    </a:gridCol>
                    <a:gridCol w="1610231">
                      <a:extLst>
                        <a:ext uri="{9D8B030D-6E8A-4147-A177-3AD203B41FA5}">
                          <a16:colId xmlns:a16="http://schemas.microsoft.com/office/drawing/2014/main" val="537838028"/>
                        </a:ext>
                      </a:extLst>
                    </a:gridCol>
                    <a:gridCol w="1191809">
                      <a:extLst>
                        <a:ext uri="{9D8B030D-6E8A-4147-A177-3AD203B41FA5}">
                          <a16:colId xmlns:a16="http://schemas.microsoft.com/office/drawing/2014/main" val="33301352"/>
                        </a:ext>
                      </a:extLst>
                    </a:gridCol>
                    <a:gridCol w="757420">
                      <a:extLst>
                        <a:ext uri="{9D8B030D-6E8A-4147-A177-3AD203B41FA5}">
                          <a16:colId xmlns:a16="http://schemas.microsoft.com/office/drawing/2014/main" val="2970757840"/>
                        </a:ext>
                      </a:extLst>
                    </a:gridCol>
                    <a:gridCol w="1391726">
                      <a:extLst>
                        <a:ext uri="{9D8B030D-6E8A-4147-A177-3AD203B41FA5}">
                          <a16:colId xmlns:a16="http://schemas.microsoft.com/office/drawing/2014/main" val="915056332"/>
                        </a:ext>
                      </a:extLst>
                    </a:gridCol>
                  </a:tblGrid>
                  <a:tr h="370840">
                    <a:tc rowSpan="2">
                      <a:txBody>
                        <a:bodyPr/>
                        <a:lstStyle/>
                        <a:p>
                          <a:pPr algn="ctr"/>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(2022)</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6329" t="-1639" r="-704348" b="-550000"/>
                          </a:stretch>
                        </a:blip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25893" t="-1639" r="-1201786" b="-550000"/>
                          </a:stretch>
                        </a:blipFill>
                      </a:tcPr>
                    </a:tc>
                    <a:tc>
                      <a:txBody>
                        <a:bodyPr/>
                        <a:lstStyle/>
                        <a:p>
                          <a:pPr algn="ctr"/>
                          <a:r>
                            <a:rPr lang="en-US" sz="1600" b="1" dirty="0">
                              <a:latin typeface="Arial" panose="020B0604020202020204" pitchFamily="34" charset="0"/>
                              <a:cs typeface="Arial" panose="020B0604020202020204" pitchFamily="34" charset="0"/>
                            </a:rPr>
                            <a:t>Material 1 </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45729" t="-1639" r="-470352" b="-550000"/>
                          </a:stretch>
                        </a:blip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33058" t="-1639" r="-673554" b="-550000"/>
                          </a:stretch>
                        </a:blipFill>
                      </a:tcPr>
                    </a:tc>
                    <a:tc>
                      <a:txBody>
                        <a:bodyPr/>
                        <a:lstStyle/>
                        <a:p>
                          <a:pPr algn="ctr"/>
                          <a:r>
                            <a:rPr lang="en-US" sz="1600" b="1" dirty="0">
                              <a:latin typeface="Arial" panose="020B0604020202020204" pitchFamily="34" charset="0"/>
                              <a:cs typeface="Arial" panose="020B0604020202020204" pitchFamily="34" charset="0"/>
                            </a:rPr>
                            <a:t>Material 2</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52821" t="-1639" r="-182051" b="-550000"/>
                          </a:stretch>
                        </a:blip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74400" t="-1639" r="-184000" b="-550000"/>
                          </a:stretch>
                        </a:blipFill>
                      </a:tcPr>
                    </a:tc>
                    <a:tc>
                      <a:txBody>
                        <a:bodyPr/>
                        <a:lstStyle/>
                        <a:p>
                          <a:pPr algn="ctr"/>
                          <a:r>
                            <a:rPr lang="en-US" sz="1600" dirty="0">
                              <a:latin typeface="Arial" panose="020B0604020202020204" pitchFamily="34" charset="0"/>
                              <a:cs typeface="Arial" panose="020B0604020202020204" pitchFamily="34" charset="0"/>
                            </a:rPr>
                            <a:t>Material 3</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693194686"/>
                      </a:ext>
                    </a:extLst>
                  </a:tr>
                  <a:tr h="370840">
                    <a:tc vMerge="1">
                      <a:txBody>
                        <a:bodyPr/>
                        <a:lstStyle/>
                        <a:p>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𝑄</m:t>
                                    </m:r>
                                  </m:e>
                                  <m:sub>
                                    <m:r>
                                      <a:rPr lang="en-US" sz="1600" b="0" i="1" smtClean="0">
                                        <a:latin typeface="Cambria Math" panose="02040503050406030204" pitchFamily="18" charset="0"/>
                                        <a:cs typeface="Arial" panose="020B0604020202020204" pitchFamily="34" charset="0"/>
                                      </a:rPr>
                                      <m:t>𝑖𝑡</m:t>
                                    </m:r>
                                  </m:sub>
                                </m:sSub>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a:p>
                      </a:txBody>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26066" t="-103279" r="-537915" b="-1100000"/>
                          </a:stretch>
                        </a:blipFill>
                      </a:tcPr>
                    </a:tc>
                    <a:tc vMerge="1">
                      <a:txBody>
                        <a:bodyPr/>
                        <a:lstStyle/>
                        <a:p>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a:p>
                      </a:txBody>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80377" t="-103279" r="-207547" b="-1100000"/>
                          </a:stretch>
                        </a:blipFill>
                      </a:tcPr>
                    </a:tc>
                    <a:tc vMerge="1">
                      <a:txBody>
                        <a:bodyPr/>
                        <a:lstStyle/>
                        <a:p>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Arial" panose="020B0604020202020204" pitchFamily="34" charset="0"/>
                            </a:rPr>
                            <a:t>Mix  </a:t>
                          </a:r>
                          <a:r>
                            <a:rPr kumimoji="0" lang="en-US" sz="16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Arial" panose="020B0604020202020204" pitchFamily="34" charset="0"/>
                            </a:rPr>
                            <a:t>(</a:t>
                          </a:r>
                          <a:r>
                            <a:rPr kumimoji="0" lang="en-US" sz="1600" b="1"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Arial" panose="020B0604020202020204" pitchFamily="34" charset="0"/>
                            </a:rPr>
                            <a:t>kg</a:t>
                          </a:r>
                          <a:r>
                            <a:rPr kumimoji="0" lang="en-US" sz="16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Arial" panose="020B0604020202020204" pitchFamily="34" charset="0"/>
                            </a:rPr>
                            <a:t>)</a:t>
                          </a:r>
                          <a:endParaRPr kumimoji="0" lang="en-ID" sz="1600" b="0" i="1"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547098356"/>
                      </a:ext>
                    </a:extLst>
                  </a:tr>
                  <a:tr h="370840">
                    <a:tc>
                      <a:txBody>
                        <a:bodyPr/>
                        <a:lstStyle/>
                        <a:p>
                          <a:pPr algn="ctr"/>
                          <a:r>
                            <a:rPr lang="en-US" sz="1600" b="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96620</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22257</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47732</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636636"/>
                      </a:ext>
                    </a:extLst>
                  </a:tr>
                  <a:tr h="335280">
                    <a:tc>
                      <a:txBody>
                        <a:bodyPr/>
                        <a:lstStyle/>
                        <a:p>
                          <a:pPr algn="ctr"/>
                          <a:r>
                            <a:rPr lang="en-US" sz="1600" b="0" dirty="0">
                              <a:latin typeface="Arial" panose="020B0604020202020204" pitchFamily="34" charset="0"/>
                              <a:cs typeface="Arial" panose="020B0604020202020204" pitchFamily="34" charset="0"/>
                            </a:rPr>
                            <a:t>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73998</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51131</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65982</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9459458"/>
                      </a:ext>
                    </a:extLst>
                  </a:tr>
                  <a:tr h="370840">
                    <a:tc>
                      <a:txBody>
                        <a:bodyPr/>
                        <a:lstStyle/>
                        <a:p>
                          <a:pPr algn="ctr"/>
                          <a:r>
                            <a:rPr lang="en-US" sz="1600" b="0" dirty="0">
                              <a:latin typeface="Arial" panose="020B0604020202020204" pitchFamily="34" charset="0"/>
                              <a:cs typeface="Arial" panose="020B0604020202020204" pitchFamily="34" charset="0"/>
                            </a:rPr>
                            <a:t>3</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76124</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50891</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63460</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863673"/>
                      </a:ext>
                    </a:extLst>
                  </a:tr>
                  <a:tr h="370840">
                    <a:tc>
                      <a:txBody>
                        <a:bodyPr/>
                        <a:lstStyle/>
                        <a:p>
                          <a:pPr algn="ctr"/>
                          <a:r>
                            <a:rPr lang="en-US" sz="1600" b="0" dirty="0">
                              <a:latin typeface="Arial" panose="020B0604020202020204" pitchFamily="34" charset="0"/>
                              <a:cs typeface="Arial" panose="020B0604020202020204" pitchFamily="34" charset="0"/>
                            </a:rPr>
                            <a:t>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82991</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50057</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66582</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6261159"/>
                      </a:ext>
                    </a:extLst>
                  </a:tr>
                  <a:tr h="370840">
                    <a:tc>
                      <a:txBody>
                        <a:bodyPr/>
                        <a:lstStyle/>
                        <a:p>
                          <a:pPr algn="ctr"/>
                          <a:r>
                            <a:rPr lang="en-US" sz="1600" b="0" dirty="0">
                              <a:latin typeface="Arial" panose="020B0604020202020204" pitchFamily="34" charset="0"/>
                              <a:cs typeface="Arial" panose="020B0604020202020204" pitchFamily="34" charset="0"/>
                            </a:rPr>
                            <a:t>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72013</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40959</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56036</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306364"/>
                      </a:ext>
                    </a:extLst>
                  </a:tr>
                  <a:tr h="370840">
                    <a:tc>
                      <a:txBody>
                        <a:bodyPr/>
                        <a:lstStyle/>
                        <a:p>
                          <a:pPr algn="ctr"/>
                          <a:r>
                            <a:rPr lang="en-US" sz="1600" b="0" dirty="0">
                              <a:latin typeface="Arial" panose="020B0604020202020204" pitchFamily="34" charset="0"/>
                              <a:cs typeface="Arial" panose="020B0604020202020204" pitchFamily="34" charset="0"/>
                            </a:rPr>
                            <a:t>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24411</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17493</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22884</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3753892"/>
                      </a:ext>
                    </a:extLst>
                  </a:tr>
                  <a:tr h="370840">
                    <a:tc>
                      <a:txBody>
                        <a:bodyPr/>
                        <a:lstStyle/>
                        <a:p>
                          <a:pPr algn="ctr"/>
                          <a:r>
                            <a:rPr lang="en-US" sz="1600" b="0" dirty="0">
                              <a:latin typeface="Arial" panose="020B0604020202020204" pitchFamily="34" charset="0"/>
                              <a:cs typeface="Arial" panose="020B0604020202020204" pitchFamily="34" charset="0"/>
                            </a:rPr>
                            <a:t>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effectLst/>
                              <a:latin typeface="Arial" panose="020B0604020202020204" pitchFamily="34" charset="0"/>
                              <a:ea typeface="Calibri" panose="020F0502020204030204" pitchFamily="34" charset="0"/>
                              <a:cs typeface="Arial" panose="020B0604020202020204" pitchFamily="34" charset="0"/>
                            </a:rPr>
                            <a:t>0</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0</a:t>
                          </a:r>
                          <a:endParaRPr lang="en-ID"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0</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444726"/>
                      </a:ext>
                    </a:extLst>
                  </a:tr>
                  <a:tr h="370840">
                    <a:tc>
                      <a:txBody>
                        <a:bodyPr/>
                        <a:lstStyle/>
                        <a:p>
                          <a:pPr algn="ctr"/>
                          <a:r>
                            <a:rPr lang="en-US" sz="1600" b="0" dirty="0">
                              <a:latin typeface="Arial" panose="020B0604020202020204" pitchFamily="34" charset="0"/>
                              <a:cs typeface="Arial" panose="020B0604020202020204" pitchFamily="34" charset="0"/>
                            </a:rPr>
                            <a:t>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61513</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39083</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56131</a:t>
                          </a:r>
                          <a:endParaRPr lang="en-ID"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6277658"/>
                      </a:ext>
                    </a:extLst>
                  </a:tr>
                  <a:tr h="370840">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0627810"/>
                      </a:ext>
                    </a:extLst>
                  </a:tr>
                  <a:tr h="370840">
                    <a:tc>
                      <a:txBody>
                        <a:bodyPr/>
                        <a:lstStyle/>
                        <a:p>
                          <a:pPr algn="ctr"/>
                          <a:r>
                            <a:rPr lang="en-US" sz="1600" b="0" dirty="0">
                              <a:latin typeface="Arial" panose="020B0604020202020204" pitchFamily="34" charset="0"/>
                              <a:cs typeface="Arial" panose="020B0604020202020204" pitchFamily="34" charset="0"/>
                            </a:rPr>
                            <a:t>52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Q(1,52)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Q(2,52)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Q(3,52)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0</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054708"/>
                      </a:ext>
                    </a:extLst>
                  </a:tr>
                  <a:tr h="370840">
                    <a:tc gridSpan="5">
                      <a:txBody>
                        <a:bodyPr/>
                        <a:lstStyle/>
                        <a:p>
                          <a:pPr algn="ctr"/>
                          <a:r>
                            <a:rPr lang="en-US" sz="1600" b="0" dirty="0">
                              <a:latin typeface="Arial" panose="020B0604020202020204" pitchFamily="34" charset="0"/>
                              <a:cs typeface="Arial" panose="020B0604020202020204" pitchFamily="34" charset="0"/>
                            </a:rPr>
                            <a:t>Total </a:t>
                          </a:r>
                          <a:r>
                            <a:rPr lang="en-US" sz="1600" b="0" dirty="0" err="1">
                              <a:latin typeface="Arial" panose="020B0604020202020204" pitchFamily="34" charset="0"/>
                              <a:cs typeface="Arial" panose="020B0604020202020204" pitchFamily="34" charset="0"/>
                            </a:rPr>
                            <a:t>Biaya</a:t>
                          </a:r>
                          <a:r>
                            <a:rPr lang="en-US" sz="1600" b="0" dirty="0">
                              <a:latin typeface="Arial" panose="020B0604020202020204" pitchFamily="34" charset="0"/>
                              <a:cs typeface="Arial" panose="020B0604020202020204" pitchFamily="34" charset="0"/>
                            </a:rPr>
                            <a:t> </a:t>
                          </a:r>
                          <a:r>
                            <a:rPr lang="en-US" sz="1600" b="0" dirty="0" err="1">
                              <a:latin typeface="Arial" panose="020B0604020202020204" pitchFamily="34" charset="0"/>
                              <a:cs typeface="Arial" panose="020B0604020202020204" pitchFamily="34" charset="0"/>
                            </a:rPr>
                            <a:t>Persediaan</a:t>
                          </a:r>
                          <a:r>
                            <a:rPr lang="en-US" sz="1600" b="0" dirty="0">
                              <a:latin typeface="Arial" panose="020B0604020202020204" pitchFamily="34" charset="0"/>
                              <a:cs typeface="Arial" panose="020B0604020202020204" pitchFamily="34" charset="0"/>
                            </a:rPr>
                            <a:t> (Rp)</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r>
                            <a:rPr lang="en-US" sz="1600" dirty="0"/>
                            <a:t>Rp486.598.899</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6433105"/>
                      </a:ext>
                    </a:extLst>
                  </a:tr>
                </a:tbl>
              </a:graphicData>
            </a:graphic>
          </p:graphicFrame>
        </mc:Fallback>
      </mc:AlternateContent>
      <p:sp>
        <p:nvSpPr>
          <p:cNvPr id="9" name="TextBox 8">
            <a:extLst>
              <a:ext uri="{FF2B5EF4-FFF2-40B4-BE49-F238E27FC236}">
                <a16:creationId xmlns:a16="http://schemas.microsoft.com/office/drawing/2014/main" id="{85419351-1D48-21A0-5BB4-3B7B7DA1B8CD}"/>
              </a:ext>
            </a:extLst>
          </p:cNvPr>
          <p:cNvSpPr txBox="1"/>
          <p:nvPr/>
        </p:nvSpPr>
        <p:spPr>
          <a:xfrm>
            <a:off x="452756" y="6093211"/>
            <a:ext cx="11141366" cy="646331"/>
          </a:xfrm>
          <a:prstGeom prst="rect">
            <a:avLst/>
          </a:prstGeom>
          <a:noFill/>
          <a:ln>
            <a:solidFill>
              <a:srgbClr val="00B0F0"/>
            </a:solidFill>
            <a:prstDash val="lgDash"/>
          </a:ln>
        </p:spPr>
        <p:txBody>
          <a:bodyPr wrap="square">
            <a:spAutoFit/>
          </a:bodyPr>
          <a:lstStyle/>
          <a:p>
            <a:pPr algn="just"/>
            <a:r>
              <a:rPr lang="sv-SE" dirty="0"/>
              <a:t>Untuk meminimalkan total biaya persediaan, maka harus diupayakan melakukan pemesanan sesuai dengan hasil model per periode yang bervariasi jumlahnya </a:t>
            </a:r>
            <a:endParaRPr lang="en-ID" dirty="0"/>
          </a:p>
        </p:txBody>
      </p:sp>
    </p:spTree>
    <p:extLst>
      <p:ext uri="{BB962C8B-B14F-4D97-AF65-F5344CB8AC3E}">
        <p14:creationId xmlns:p14="http://schemas.microsoft.com/office/powerpoint/2010/main" val="941083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Pengolahan</a:t>
            </a:r>
            <a:r>
              <a:rPr lang="en-US" b="1" dirty="0">
                <a:solidFill>
                  <a:schemeClr val="tx1"/>
                </a:solidFill>
                <a:latin typeface="Book Antiqua" panose="02040602050305030304" pitchFamily="18" charset="0"/>
              </a:rPr>
              <a:t> Data</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Detail kuantitas pesan (Q) dan periode pesan (Y) hasil pengolahan data (</a:t>
            </a:r>
            <a:r>
              <a:rPr lang="sv-SE" sz="1600" i="1" dirty="0">
                <a:latin typeface="Arial" panose="020B0604020202020204" pitchFamily="34" charset="0"/>
                <a:cs typeface="Arial" panose="020B0604020202020204" pitchFamily="34" charset="0"/>
              </a:rPr>
              <a:t>forecast</a:t>
            </a:r>
            <a:r>
              <a:rPr lang="sv-SE" sz="1600" dirty="0">
                <a:latin typeface="Arial" panose="020B0604020202020204" pitchFamily="34" charset="0"/>
                <a:cs typeface="Arial" panose="020B0604020202020204" pitchFamily="34" charset="0"/>
              </a:rPr>
              <a:t>)</a:t>
            </a:r>
            <a:endParaRPr lang="sv-SE" sz="1600" i="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14</a:t>
            </a:r>
            <a:endParaRPr lang="en-ID" sz="1600" b="1" dirty="0">
              <a:solidFill>
                <a:srgbClr val="002060"/>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5E8C86C4-8E6C-9377-11AC-2D28B91C11E9}"/>
              </a:ext>
            </a:extLst>
          </p:cNvPr>
          <p:cNvSpPr/>
          <p:nvPr/>
        </p:nvSpPr>
        <p:spPr>
          <a:xfrm flipH="1">
            <a:off x="2533" y="0"/>
            <a:ext cx="149456" cy="6858000"/>
          </a:xfrm>
          <a:prstGeom prst="roundRect">
            <a:avLst/>
          </a:prstGeom>
          <a:gradFill flip="none" rotWithShape="1">
            <a:gsLst>
              <a:gs pos="0">
                <a:schemeClr val="accent5">
                  <a:lumMod val="40000"/>
                  <a:lumOff val="60000"/>
                </a:schemeClr>
              </a:gs>
              <a:gs pos="34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6AA5C7B-1E67-D916-29F4-56C0C76BA1DF}"/>
                  </a:ext>
                </a:extLst>
              </p:cNvPr>
              <p:cNvGraphicFramePr>
                <a:graphicFrameLocks noGrp="1"/>
              </p:cNvGraphicFramePr>
              <p:nvPr>
                <p:extLst>
                  <p:ext uri="{D42A27DB-BD31-4B8C-83A1-F6EECF244321}">
                    <p14:modId xmlns:p14="http://schemas.microsoft.com/office/powerpoint/2010/main" val="1332923455"/>
                  </p:ext>
                </p:extLst>
              </p:nvPr>
            </p:nvGraphicFramePr>
            <p:xfrm>
              <a:off x="506434" y="1200593"/>
              <a:ext cx="11087686" cy="4495800"/>
            </p:xfrm>
            <a:graphic>
              <a:graphicData uri="http://schemas.openxmlformats.org/drawingml/2006/table">
                <a:tbl>
                  <a:tblPr firstRow="1" bandRow="1">
                    <a:tableStyleId>{793D81CF-94F2-401A-BA57-92F5A7B2D0C5}</a:tableStyleId>
                  </a:tblPr>
                  <a:tblGrid>
                    <a:gridCol w="1058182">
                      <a:extLst>
                        <a:ext uri="{9D8B030D-6E8A-4147-A177-3AD203B41FA5}">
                          <a16:colId xmlns:a16="http://schemas.microsoft.com/office/drawing/2014/main" val="3267567447"/>
                        </a:ext>
                      </a:extLst>
                    </a:gridCol>
                    <a:gridCol w="1201354">
                      <a:extLst>
                        <a:ext uri="{9D8B030D-6E8A-4147-A177-3AD203B41FA5}">
                          <a16:colId xmlns:a16="http://schemas.microsoft.com/office/drawing/2014/main" val="2627322197"/>
                        </a:ext>
                      </a:extLst>
                    </a:gridCol>
                    <a:gridCol w="890324">
                      <a:extLst>
                        <a:ext uri="{9D8B030D-6E8A-4147-A177-3AD203B41FA5}">
                          <a16:colId xmlns:a16="http://schemas.microsoft.com/office/drawing/2014/main" val="2840620608"/>
                        </a:ext>
                      </a:extLst>
                    </a:gridCol>
                    <a:gridCol w="1309730">
                      <a:extLst>
                        <a:ext uri="{9D8B030D-6E8A-4147-A177-3AD203B41FA5}">
                          <a16:colId xmlns:a16="http://schemas.microsoft.com/office/drawing/2014/main" val="3719297665"/>
                        </a:ext>
                      </a:extLst>
                    </a:gridCol>
                    <a:gridCol w="1239098">
                      <a:extLst>
                        <a:ext uri="{9D8B030D-6E8A-4147-A177-3AD203B41FA5}">
                          <a16:colId xmlns:a16="http://schemas.microsoft.com/office/drawing/2014/main" val="3596443641"/>
                        </a:ext>
                      </a:extLst>
                    </a:gridCol>
                    <a:gridCol w="734716">
                      <a:extLst>
                        <a:ext uri="{9D8B030D-6E8A-4147-A177-3AD203B41FA5}">
                          <a16:colId xmlns:a16="http://schemas.microsoft.com/office/drawing/2014/main" val="3344646393"/>
                        </a:ext>
                      </a:extLst>
                    </a:gridCol>
                    <a:gridCol w="1392799">
                      <a:extLst>
                        <a:ext uri="{9D8B030D-6E8A-4147-A177-3AD203B41FA5}">
                          <a16:colId xmlns:a16="http://schemas.microsoft.com/office/drawing/2014/main" val="537838028"/>
                        </a:ext>
                      </a:extLst>
                    </a:gridCol>
                    <a:gridCol w="1251999">
                      <a:extLst>
                        <a:ext uri="{9D8B030D-6E8A-4147-A177-3AD203B41FA5}">
                          <a16:colId xmlns:a16="http://schemas.microsoft.com/office/drawing/2014/main" val="33301352"/>
                        </a:ext>
                      </a:extLst>
                    </a:gridCol>
                    <a:gridCol w="786393">
                      <a:extLst>
                        <a:ext uri="{9D8B030D-6E8A-4147-A177-3AD203B41FA5}">
                          <a16:colId xmlns:a16="http://schemas.microsoft.com/office/drawing/2014/main" val="3706643091"/>
                        </a:ext>
                      </a:extLst>
                    </a:gridCol>
                    <a:gridCol w="1223091">
                      <a:extLst>
                        <a:ext uri="{9D8B030D-6E8A-4147-A177-3AD203B41FA5}">
                          <a16:colId xmlns:a16="http://schemas.microsoft.com/office/drawing/2014/main" val="915056332"/>
                        </a:ext>
                      </a:extLst>
                    </a:gridCol>
                  </a:tblGrid>
                  <a:tr h="370840">
                    <a:tc rowSpan="2">
                      <a:txBody>
                        <a:bodyPr/>
                        <a:lstStyle/>
                        <a:p>
                          <a:pPr algn="ctr"/>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Forecast (2023) </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𝑸</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𝒀</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1" dirty="0">
                              <a:latin typeface="Arial" panose="020B0604020202020204" pitchFamily="34" charset="0"/>
                              <a:cs typeface="Arial" panose="020B0604020202020204" pitchFamily="34" charset="0"/>
                            </a:rPr>
                            <a:t>Material 1 </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𝑸</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b="1" dirty="0">
                            <a:latin typeface="Arial" panose="020B0604020202020204" pitchFamily="34" charset="0"/>
                            <a:cs typeface="Arial" panose="020B0604020202020204" pitchFamily="34" charset="0"/>
                          </a:endParaRPr>
                        </a:p>
                        <a:p>
                          <a:pPr algn="ct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𝒀</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1" dirty="0">
                              <a:latin typeface="Arial" panose="020B0604020202020204" pitchFamily="34" charset="0"/>
                              <a:cs typeface="Arial" panose="020B0604020202020204" pitchFamily="34" charset="0"/>
                            </a:rPr>
                            <a:t>Material 2</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𝑸</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b="1" dirty="0">
                            <a:latin typeface="Arial" panose="020B0604020202020204" pitchFamily="34" charset="0"/>
                            <a:cs typeface="Arial" panose="020B0604020202020204" pitchFamily="34" charset="0"/>
                          </a:endParaRPr>
                        </a:p>
                        <a:p>
                          <a:pPr algn="ct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𝒀</m:t>
                                    </m:r>
                                  </m:e>
                                  <m:sub>
                                    <m:r>
                                      <a:rPr lang="en-US" sz="1600" b="1" i="1" smtClean="0">
                                        <a:latin typeface="Cambria Math" panose="02040503050406030204" pitchFamily="18" charset="0"/>
                                        <a:cs typeface="Arial" panose="020B0604020202020204" pitchFamily="34" charset="0"/>
                                      </a:rPr>
                                      <m:t>𝒊𝒕</m:t>
                                    </m:r>
                                  </m:sub>
                                </m:sSub>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dirty="0">
                              <a:latin typeface="Arial" panose="020B0604020202020204" pitchFamily="34" charset="0"/>
                              <a:cs typeface="Arial" panose="020B0604020202020204" pitchFamily="34" charset="0"/>
                            </a:rPr>
                            <a:t>Material 3</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693194686"/>
                      </a:ext>
                    </a:extLst>
                  </a:tr>
                  <a:tr h="370840">
                    <a:tc vMerge="1">
                      <a:txBody>
                        <a:bodyPr/>
                        <a:lstStyle/>
                        <a:p>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𝑄</m:t>
                                    </m:r>
                                  </m:e>
                                  <m:sub>
                                    <m:r>
                                      <a:rPr lang="en-US" sz="1600" b="0" i="1" smtClean="0">
                                        <a:latin typeface="Cambria Math" panose="02040503050406030204" pitchFamily="18" charset="0"/>
                                        <a:cs typeface="Arial" panose="020B0604020202020204" pitchFamily="34" charset="0"/>
                                      </a:rPr>
                                      <m:t>𝑖𝑡</m:t>
                                    </m:r>
                                  </m:sub>
                                </m:sSub>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a:p>
                      </a:txBody>
                      <a:tcPr/>
                    </a:tc>
                    <a:tc>
                      <a:txBody>
                        <a:bodyPr/>
                        <a:lstStyle/>
                        <a:p>
                          <a:pPr algn="ct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𝑪𝒍𝒆𝒂𝒓</m:t>
                                </m:r>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a:p>
                      </a:txBody>
                      <a:tcPr/>
                    </a:tc>
                    <a:tc>
                      <a:txBody>
                        <a:bodyPr/>
                        <a:lstStyle/>
                        <a:p>
                          <a:pPr algn="ct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𝑳𝒊𝒈𝒉𝒕</m:t>
                                </m:r>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 </m:t>
                                </m:r>
                                <m:r>
                                  <a:rPr kumimoji="0" lang="en-US" sz="1600" b="1" i="1" u="none" strike="noStrike" kern="1200" cap="none" spc="0" normalizeH="0" baseline="0" noProof="0" smtClean="0">
                                    <a:ln>
                                      <a:noFill/>
                                    </a:ln>
                                    <a:solidFill>
                                      <a:prstClr val="white"/>
                                    </a:solidFill>
                                    <a:effectLst/>
                                    <a:uLnTx/>
                                    <a:uFillTx/>
                                    <a:latin typeface="Cambria Math" panose="02040503050406030204" pitchFamily="18" charset="0"/>
                                    <a:ea typeface="+mn-ea"/>
                                    <a:cs typeface="Arial" panose="020B0604020202020204" pitchFamily="34" charset="0"/>
                                  </a:rPr>
                                  <m:t>𝑩𝒍𝒖𝒆</m:t>
                                </m:r>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Mix</a:t>
                          </a:r>
                          <a:endParaRPr kumimoji="0" lang="en-ID" sz="16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547098356"/>
                      </a:ext>
                    </a:extLst>
                  </a:tr>
                  <a:tr h="370840">
                    <a:tc>
                      <a:txBody>
                        <a:bodyPr/>
                        <a:lstStyle/>
                        <a:p>
                          <a:pPr algn="ctr"/>
                          <a:r>
                            <a:rPr lang="en-US" sz="1600" b="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124560</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83435</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105707</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636636"/>
                      </a:ext>
                    </a:extLst>
                  </a:tr>
                  <a:tr h="306566">
                    <a:tc>
                      <a:txBody>
                        <a:bodyPr/>
                        <a:lstStyle/>
                        <a:p>
                          <a:pPr algn="ctr"/>
                          <a:r>
                            <a:rPr lang="en-US" sz="1600" b="0" dirty="0">
                              <a:latin typeface="Arial" panose="020B0604020202020204" pitchFamily="34" charset="0"/>
                              <a:cs typeface="Arial" panose="020B0604020202020204" pitchFamily="34" charset="0"/>
                            </a:rPr>
                            <a:t>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74939</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54644</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66224</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9459458"/>
                      </a:ext>
                    </a:extLst>
                  </a:tr>
                  <a:tr h="370840">
                    <a:tc>
                      <a:txBody>
                        <a:bodyPr/>
                        <a:lstStyle/>
                        <a:p>
                          <a:pPr algn="ctr"/>
                          <a:r>
                            <a:rPr lang="en-US" sz="1600" b="0" dirty="0">
                              <a:latin typeface="Arial" panose="020B0604020202020204" pitchFamily="34" charset="0"/>
                              <a:cs typeface="Arial" panose="020B0604020202020204" pitchFamily="34" charset="0"/>
                            </a:rPr>
                            <a:t>3</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77128</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54121</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66839</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863673"/>
                      </a:ext>
                    </a:extLst>
                  </a:tr>
                  <a:tr h="370840">
                    <a:tc>
                      <a:txBody>
                        <a:bodyPr/>
                        <a:lstStyle/>
                        <a:p>
                          <a:pPr algn="ctr"/>
                          <a:r>
                            <a:rPr lang="en-US" sz="1600" b="0" dirty="0">
                              <a:latin typeface="Arial" panose="020B0604020202020204" pitchFamily="34" charset="0"/>
                              <a:cs typeface="Arial" panose="020B0604020202020204" pitchFamily="34" charset="0"/>
                            </a:rPr>
                            <a:t>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75449</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55211</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66132</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6261159"/>
                      </a:ext>
                    </a:extLst>
                  </a:tr>
                  <a:tr h="370840">
                    <a:tc>
                      <a:txBody>
                        <a:bodyPr/>
                        <a:lstStyle/>
                        <a:p>
                          <a:pPr algn="ctr"/>
                          <a:r>
                            <a:rPr lang="en-US" sz="1600" b="0" dirty="0">
                              <a:latin typeface="Arial" panose="020B0604020202020204" pitchFamily="34" charset="0"/>
                              <a:cs typeface="Arial" panose="020B0604020202020204" pitchFamily="34" charset="0"/>
                            </a:rPr>
                            <a:t>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76518</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54385</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65957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306364"/>
                      </a:ext>
                    </a:extLst>
                  </a:tr>
                  <a:tr h="370840">
                    <a:tc>
                      <a:txBody>
                        <a:bodyPr/>
                        <a:lstStyle/>
                        <a:p>
                          <a:pPr algn="ctr"/>
                          <a:r>
                            <a:rPr lang="en-US" sz="1600" b="0" dirty="0">
                              <a:latin typeface="Arial" panose="020B0604020202020204" pitchFamily="34" charset="0"/>
                              <a:cs typeface="Arial" panose="020B0604020202020204" pitchFamily="34" charset="0"/>
                            </a:rPr>
                            <a:t>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76013</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56469</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65971</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3753892"/>
                      </a:ext>
                    </a:extLst>
                  </a:tr>
                  <a:tr h="370840">
                    <a:tc>
                      <a:txBody>
                        <a:bodyPr/>
                        <a:lstStyle/>
                        <a:p>
                          <a:pPr algn="ctr"/>
                          <a:r>
                            <a:rPr lang="en-US" sz="1600" b="0" dirty="0">
                              <a:latin typeface="Arial" panose="020B0604020202020204" pitchFamily="34" charset="0"/>
                              <a:cs typeface="Arial" panose="020B0604020202020204" pitchFamily="34" charset="0"/>
                            </a:rPr>
                            <a:t>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63251</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46607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55616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444726"/>
                      </a:ext>
                    </a:extLst>
                  </a:tr>
                  <a:tr h="370840">
                    <a:tc>
                      <a:txBody>
                        <a:bodyPr/>
                        <a:lstStyle/>
                        <a:p>
                          <a:pPr algn="ctr"/>
                          <a:r>
                            <a:rPr lang="en-US" sz="1600" b="0" dirty="0">
                              <a:latin typeface="Arial" panose="020B0604020202020204" pitchFamily="34" charset="0"/>
                              <a:cs typeface="Arial" panose="020B0604020202020204" pitchFamily="34" charset="0"/>
                            </a:rPr>
                            <a:t>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75560</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57286</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65993</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6277658"/>
                      </a:ext>
                    </a:extLst>
                  </a:tr>
                  <a:tr h="370840">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0627810"/>
                      </a:ext>
                    </a:extLst>
                  </a:tr>
                  <a:tr h="370840">
                    <a:tc>
                      <a:txBody>
                        <a:bodyPr/>
                        <a:lstStyle/>
                        <a:p>
                          <a:pPr algn="ctr"/>
                          <a:r>
                            <a:rPr lang="en-US" sz="1600" b="0" dirty="0">
                              <a:latin typeface="Arial" panose="020B0604020202020204" pitchFamily="34" charset="0"/>
                              <a:cs typeface="Arial" panose="020B0604020202020204" pitchFamily="34" charset="0"/>
                            </a:rPr>
                            <a:t>12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Q(1,12)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62522</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Q(1,12)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49147</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Q(1,12)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55309</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054708"/>
                      </a:ext>
                    </a:extLst>
                  </a:tr>
                </a:tbl>
              </a:graphicData>
            </a:graphic>
          </p:graphicFrame>
        </mc:Choice>
        <mc:Fallback xmlns="">
          <p:graphicFrame>
            <p:nvGraphicFramePr>
              <p:cNvPr id="2" name="Table 1">
                <a:extLst>
                  <a:ext uri="{FF2B5EF4-FFF2-40B4-BE49-F238E27FC236}">
                    <a16:creationId xmlns:a16="http://schemas.microsoft.com/office/drawing/2014/main" id="{86AA5C7B-1E67-D916-29F4-56C0C76BA1DF}"/>
                  </a:ext>
                </a:extLst>
              </p:cNvPr>
              <p:cNvGraphicFramePr>
                <a:graphicFrameLocks noGrp="1"/>
              </p:cNvGraphicFramePr>
              <p:nvPr>
                <p:extLst>
                  <p:ext uri="{D42A27DB-BD31-4B8C-83A1-F6EECF244321}">
                    <p14:modId xmlns:p14="http://schemas.microsoft.com/office/powerpoint/2010/main" val="1332923455"/>
                  </p:ext>
                </p:extLst>
              </p:nvPr>
            </p:nvGraphicFramePr>
            <p:xfrm>
              <a:off x="506434" y="1200593"/>
              <a:ext cx="11087686" cy="4495800"/>
            </p:xfrm>
            <a:graphic>
              <a:graphicData uri="http://schemas.openxmlformats.org/drawingml/2006/table">
                <a:tbl>
                  <a:tblPr firstRow="1" bandRow="1">
                    <a:tableStyleId>{793D81CF-94F2-401A-BA57-92F5A7B2D0C5}</a:tableStyleId>
                  </a:tblPr>
                  <a:tblGrid>
                    <a:gridCol w="1058182">
                      <a:extLst>
                        <a:ext uri="{9D8B030D-6E8A-4147-A177-3AD203B41FA5}">
                          <a16:colId xmlns:a16="http://schemas.microsoft.com/office/drawing/2014/main" val="3267567447"/>
                        </a:ext>
                      </a:extLst>
                    </a:gridCol>
                    <a:gridCol w="1201354">
                      <a:extLst>
                        <a:ext uri="{9D8B030D-6E8A-4147-A177-3AD203B41FA5}">
                          <a16:colId xmlns:a16="http://schemas.microsoft.com/office/drawing/2014/main" val="2627322197"/>
                        </a:ext>
                      </a:extLst>
                    </a:gridCol>
                    <a:gridCol w="890324">
                      <a:extLst>
                        <a:ext uri="{9D8B030D-6E8A-4147-A177-3AD203B41FA5}">
                          <a16:colId xmlns:a16="http://schemas.microsoft.com/office/drawing/2014/main" val="2840620608"/>
                        </a:ext>
                      </a:extLst>
                    </a:gridCol>
                    <a:gridCol w="1309730">
                      <a:extLst>
                        <a:ext uri="{9D8B030D-6E8A-4147-A177-3AD203B41FA5}">
                          <a16:colId xmlns:a16="http://schemas.microsoft.com/office/drawing/2014/main" val="3719297665"/>
                        </a:ext>
                      </a:extLst>
                    </a:gridCol>
                    <a:gridCol w="1239098">
                      <a:extLst>
                        <a:ext uri="{9D8B030D-6E8A-4147-A177-3AD203B41FA5}">
                          <a16:colId xmlns:a16="http://schemas.microsoft.com/office/drawing/2014/main" val="3596443641"/>
                        </a:ext>
                      </a:extLst>
                    </a:gridCol>
                    <a:gridCol w="734716">
                      <a:extLst>
                        <a:ext uri="{9D8B030D-6E8A-4147-A177-3AD203B41FA5}">
                          <a16:colId xmlns:a16="http://schemas.microsoft.com/office/drawing/2014/main" val="3344646393"/>
                        </a:ext>
                      </a:extLst>
                    </a:gridCol>
                    <a:gridCol w="1392799">
                      <a:extLst>
                        <a:ext uri="{9D8B030D-6E8A-4147-A177-3AD203B41FA5}">
                          <a16:colId xmlns:a16="http://schemas.microsoft.com/office/drawing/2014/main" val="537838028"/>
                        </a:ext>
                      </a:extLst>
                    </a:gridCol>
                    <a:gridCol w="1251999">
                      <a:extLst>
                        <a:ext uri="{9D8B030D-6E8A-4147-A177-3AD203B41FA5}">
                          <a16:colId xmlns:a16="http://schemas.microsoft.com/office/drawing/2014/main" val="33301352"/>
                        </a:ext>
                      </a:extLst>
                    </a:gridCol>
                    <a:gridCol w="786393">
                      <a:extLst>
                        <a:ext uri="{9D8B030D-6E8A-4147-A177-3AD203B41FA5}">
                          <a16:colId xmlns:a16="http://schemas.microsoft.com/office/drawing/2014/main" val="3706643091"/>
                        </a:ext>
                      </a:extLst>
                    </a:gridCol>
                    <a:gridCol w="1223091">
                      <a:extLst>
                        <a:ext uri="{9D8B030D-6E8A-4147-A177-3AD203B41FA5}">
                          <a16:colId xmlns:a16="http://schemas.microsoft.com/office/drawing/2014/main" val="915056332"/>
                        </a:ext>
                      </a:extLst>
                    </a:gridCol>
                  </a:tblGrid>
                  <a:tr h="370840">
                    <a:tc rowSpan="2">
                      <a:txBody>
                        <a:bodyPr/>
                        <a:lstStyle/>
                        <a:p>
                          <a:pPr algn="ctr"/>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Forecast (2023) </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88832" t="-1481" r="-736548" b="-462222"/>
                          </a:stretch>
                        </a:blip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54795" t="-1481" r="-893836" b="-462222"/>
                          </a:stretch>
                        </a:blipFill>
                      </a:tcPr>
                    </a:tc>
                    <a:tc>
                      <a:txBody>
                        <a:bodyPr/>
                        <a:lstStyle/>
                        <a:p>
                          <a:pPr algn="ctr"/>
                          <a:r>
                            <a:rPr lang="en-US" sz="1600" b="1" dirty="0">
                              <a:latin typeface="Arial" panose="020B0604020202020204" pitchFamily="34" charset="0"/>
                              <a:cs typeface="Arial" panose="020B0604020202020204" pitchFamily="34" charset="0"/>
                            </a:rPr>
                            <a:t>Material 1 </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1084" t="-1481" r="-436946" b="-462222"/>
                          </a:stretch>
                        </a:blip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80000" t="-1481" r="-639167" b="-462222"/>
                          </a:stretch>
                        </a:blipFill>
                      </a:tcPr>
                    </a:tc>
                    <a:tc>
                      <a:txBody>
                        <a:bodyPr/>
                        <a:lstStyle/>
                        <a:p>
                          <a:pPr algn="ctr"/>
                          <a:r>
                            <a:rPr lang="en-US" sz="1600" b="1" dirty="0">
                              <a:latin typeface="Arial" panose="020B0604020202020204" pitchFamily="34" charset="0"/>
                              <a:cs typeface="Arial" panose="020B0604020202020204" pitchFamily="34" charset="0"/>
                            </a:rPr>
                            <a:t>Material 2</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26829" t="-1481" r="-162439" b="-462222"/>
                          </a:stretch>
                        </a:blipFill>
                      </a:tcPr>
                    </a:tc>
                    <a:tc rowSpan="2">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55039" t="-1481" r="-158140" b="-462222"/>
                          </a:stretch>
                        </a:blipFill>
                      </a:tcPr>
                    </a:tc>
                    <a:tc>
                      <a:txBody>
                        <a:bodyPr/>
                        <a:lstStyle/>
                        <a:p>
                          <a:pPr algn="ctr"/>
                          <a:r>
                            <a:rPr lang="en-US" sz="1600" dirty="0">
                              <a:latin typeface="Arial" panose="020B0604020202020204" pitchFamily="34" charset="0"/>
                              <a:cs typeface="Arial" panose="020B0604020202020204" pitchFamily="34" charset="0"/>
                            </a:rPr>
                            <a:t>Material 3</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693194686"/>
                      </a:ext>
                    </a:extLst>
                  </a:tr>
                  <a:tr h="452120">
                    <a:tc vMerge="1">
                      <a:txBody>
                        <a:bodyPr/>
                        <a:lstStyle/>
                        <a:p>
                          <a:r>
                            <a:rPr lang="en-US" sz="1600" dirty="0" err="1">
                              <a:latin typeface="Arial" panose="020B0604020202020204" pitchFamily="34" charset="0"/>
                              <a:cs typeface="Arial" panose="020B0604020202020204" pitchFamily="34" charset="0"/>
                            </a:rPr>
                            <a:t>Periode</a:t>
                          </a:r>
                          <a:r>
                            <a:rPr lang="en-US" sz="1600" dirty="0">
                              <a:latin typeface="Arial" panose="020B0604020202020204" pitchFamily="34" charset="0"/>
                              <a:cs typeface="Arial" panose="020B0604020202020204" pitchFamily="34" charset="0"/>
                            </a:rPr>
                            <a:t> </a:t>
                          </a:r>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𝑄</m:t>
                                    </m:r>
                                  </m:e>
                                  <m:sub>
                                    <m:r>
                                      <a:rPr lang="en-US" sz="1600" b="0" i="1" smtClean="0">
                                        <a:latin typeface="Cambria Math" panose="02040503050406030204" pitchFamily="18" charset="0"/>
                                        <a:cs typeface="Arial" panose="020B0604020202020204" pitchFamily="34" charset="0"/>
                                      </a:rPr>
                                      <m:t>𝑖𝑡</m:t>
                                    </m:r>
                                  </m:sub>
                                </m:sSub>
                              </m:oMath>
                            </m:oMathPara>
                          </a14:m>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a:p>
                      </a:txBody>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0930" t="-85135" r="-506977" b="-843243"/>
                          </a:stretch>
                        </a:blipFill>
                      </a:tcPr>
                    </a:tc>
                    <a:tc vMerge="1">
                      <a:txBody>
                        <a:bodyPr/>
                        <a:lstStyle/>
                        <a:p>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a:p>
                      </a:txBody>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61135" t="-85135" r="-234934" b="-843243"/>
                          </a:stretch>
                        </a:blipFill>
                      </a:tcPr>
                    </a:tc>
                    <a:tc vMerge="1">
                      <a:txBody>
                        <a:bodyPr/>
                        <a:lstStyle/>
                        <a:p>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vMerge="1">
                      <a:txBody>
                        <a:bodyPr/>
                        <a:lstStyle/>
                        <a:p>
                          <a:endParaRPr lang="en-ID"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Mix</a:t>
                          </a:r>
                          <a:endParaRPr kumimoji="0" lang="en-ID" sz="16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547098356"/>
                      </a:ext>
                    </a:extLst>
                  </a:tr>
                  <a:tr h="370840">
                    <a:tc>
                      <a:txBody>
                        <a:bodyPr/>
                        <a:lstStyle/>
                        <a:p>
                          <a:pPr algn="ctr"/>
                          <a:r>
                            <a:rPr lang="en-US" sz="1600" b="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124560</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83435</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105707</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636636"/>
                      </a:ext>
                    </a:extLst>
                  </a:tr>
                  <a:tr h="335280">
                    <a:tc>
                      <a:txBody>
                        <a:bodyPr/>
                        <a:lstStyle/>
                        <a:p>
                          <a:pPr algn="ctr"/>
                          <a:r>
                            <a:rPr lang="en-US" sz="1600" b="0" dirty="0">
                              <a:latin typeface="Arial" panose="020B0604020202020204" pitchFamily="34" charset="0"/>
                              <a:cs typeface="Arial" panose="020B0604020202020204" pitchFamily="34" charset="0"/>
                            </a:rPr>
                            <a:t>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74939</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54644</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66224</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9459458"/>
                      </a:ext>
                    </a:extLst>
                  </a:tr>
                  <a:tr h="370840">
                    <a:tc>
                      <a:txBody>
                        <a:bodyPr/>
                        <a:lstStyle/>
                        <a:p>
                          <a:pPr algn="ctr"/>
                          <a:r>
                            <a:rPr lang="en-US" sz="1600" b="0" dirty="0">
                              <a:latin typeface="Arial" panose="020B0604020202020204" pitchFamily="34" charset="0"/>
                              <a:cs typeface="Arial" panose="020B0604020202020204" pitchFamily="34" charset="0"/>
                            </a:rPr>
                            <a:t>3</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77128</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54121</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D" sz="1600" b="0" dirty="0">
                              <a:latin typeface="Arial" panose="020B0604020202020204" pitchFamily="34" charset="0"/>
                              <a:cs typeface="Arial" panose="020B0604020202020204" pitchFamily="34" charset="0"/>
                            </a:rPr>
                            <a:t>Q(3,3)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66839</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863673"/>
                      </a:ext>
                    </a:extLst>
                  </a:tr>
                  <a:tr h="370840">
                    <a:tc>
                      <a:txBody>
                        <a:bodyPr/>
                        <a:lstStyle/>
                        <a:p>
                          <a:pPr algn="ctr"/>
                          <a:r>
                            <a:rPr lang="en-US" sz="1600" b="0" dirty="0">
                              <a:latin typeface="Arial" panose="020B0604020202020204" pitchFamily="34" charset="0"/>
                              <a:cs typeface="Arial" panose="020B0604020202020204" pitchFamily="34" charset="0"/>
                            </a:rPr>
                            <a:t>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75449</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55211</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Q(3,4)</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66132</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6261159"/>
                      </a:ext>
                    </a:extLst>
                  </a:tr>
                  <a:tr h="370840">
                    <a:tc>
                      <a:txBody>
                        <a:bodyPr/>
                        <a:lstStyle/>
                        <a:p>
                          <a:pPr algn="ctr"/>
                          <a:r>
                            <a:rPr lang="en-US" sz="1600" b="0" dirty="0">
                              <a:latin typeface="Arial" panose="020B0604020202020204" pitchFamily="34" charset="0"/>
                              <a:cs typeface="Arial" panose="020B0604020202020204" pitchFamily="34" charset="0"/>
                            </a:rPr>
                            <a:t>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76518</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54385</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Q(3,5)</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65957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306364"/>
                      </a:ext>
                    </a:extLst>
                  </a:tr>
                  <a:tr h="370840">
                    <a:tc>
                      <a:txBody>
                        <a:bodyPr/>
                        <a:lstStyle/>
                        <a:p>
                          <a:pPr algn="ctr"/>
                          <a:r>
                            <a:rPr lang="en-US" sz="1600" b="0" dirty="0">
                              <a:latin typeface="Arial" panose="020B0604020202020204" pitchFamily="34" charset="0"/>
                              <a:cs typeface="Arial" panose="020B0604020202020204" pitchFamily="34" charset="0"/>
                            </a:rPr>
                            <a:t>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76013</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56469</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Q(3,6)</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65971</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3753892"/>
                      </a:ext>
                    </a:extLst>
                  </a:tr>
                  <a:tr h="370840">
                    <a:tc>
                      <a:txBody>
                        <a:bodyPr/>
                        <a:lstStyle/>
                        <a:p>
                          <a:pPr algn="ctr"/>
                          <a:r>
                            <a:rPr lang="en-US" sz="1600" b="0" dirty="0">
                              <a:latin typeface="Arial" panose="020B0604020202020204" pitchFamily="34" charset="0"/>
                              <a:cs typeface="Arial" panose="020B0604020202020204" pitchFamily="34" charset="0"/>
                            </a:rPr>
                            <a:t>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63251</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46607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Q(3,7)</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55616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444726"/>
                      </a:ext>
                    </a:extLst>
                  </a:tr>
                  <a:tr h="370840">
                    <a:tc>
                      <a:txBody>
                        <a:bodyPr/>
                        <a:lstStyle/>
                        <a:p>
                          <a:pPr algn="ctr"/>
                          <a:r>
                            <a:rPr lang="en-US" sz="1600" b="0" dirty="0">
                              <a:latin typeface="Arial" panose="020B0604020202020204" pitchFamily="34" charset="0"/>
                              <a:cs typeface="Arial" panose="020B0604020202020204" pitchFamily="34" charset="0"/>
                            </a:rPr>
                            <a:t>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75560</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Q(2,8)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57286</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Q(3,8)</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65993</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6277658"/>
                      </a:ext>
                    </a:extLst>
                  </a:tr>
                  <a:tr h="370840">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0627810"/>
                      </a:ext>
                    </a:extLst>
                  </a:tr>
                  <a:tr h="370840">
                    <a:tc>
                      <a:txBody>
                        <a:bodyPr/>
                        <a:lstStyle/>
                        <a:p>
                          <a:pPr algn="ctr"/>
                          <a:r>
                            <a:rPr lang="en-US" sz="1600" b="0" dirty="0">
                              <a:latin typeface="Arial" panose="020B0604020202020204" pitchFamily="34" charset="0"/>
                              <a:cs typeface="Arial" panose="020B0604020202020204" pitchFamily="34" charset="0"/>
                            </a:rPr>
                            <a:t>12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Q(1,12)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62522</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Q(1,12)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49147</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Q(1,12)</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latin typeface="Arial" panose="020B0604020202020204" pitchFamily="34" charset="0"/>
                              <a:cs typeface="Arial" panose="020B0604020202020204" pitchFamily="34" charset="0"/>
                            </a:rPr>
                            <a:t>1</a:t>
                          </a:r>
                          <a:endParaRPr lang="en-ID" sz="16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ID"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55309</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054708"/>
                      </a:ext>
                    </a:extLst>
                  </a:tr>
                </a:tbl>
              </a:graphicData>
            </a:graphic>
          </p:graphicFrame>
        </mc:Fallback>
      </mc:AlternateContent>
      <p:sp>
        <p:nvSpPr>
          <p:cNvPr id="4" name="TextBox 3">
            <a:extLst>
              <a:ext uri="{FF2B5EF4-FFF2-40B4-BE49-F238E27FC236}">
                <a16:creationId xmlns:a16="http://schemas.microsoft.com/office/drawing/2014/main" id="{521F849F-4A42-87D2-C86C-DC223789DF5F}"/>
              </a:ext>
            </a:extLst>
          </p:cNvPr>
          <p:cNvSpPr txBox="1"/>
          <p:nvPr/>
        </p:nvSpPr>
        <p:spPr>
          <a:xfrm>
            <a:off x="448790" y="5824313"/>
            <a:ext cx="11145330" cy="923330"/>
          </a:xfrm>
          <a:prstGeom prst="rect">
            <a:avLst/>
          </a:prstGeom>
          <a:noFill/>
          <a:ln>
            <a:solidFill>
              <a:srgbClr val="00B0F0"/>
            </a:solidFill>
            <a:prstDash val="lgDash"/>
          </a:ln>
        </p:spPr>
        <p:txBody>
          <a:bodyPr wrap="square">
            <a:spAutoFit/>
          </a:bodyPr>
          <a:lstStyle/>
          <a:p>
            <a:pPr algn="just"/>
            <a:r>
              <a:rPr lang="en-US" dirty="0" err="1"/>
              <a:t>Penggunaan</a:t>
            </a:r>
            <a:r>
              <a:rPr lang="en-US" dirty="0"/>
              <a:t> model </a:t>
            </a:r>
            <a:r>
              <a:rPr lang="en-US" i="1" dirty="0"/>
              <a:t>forecast</a:t>
            </a:r>
            <a:r>
              <a:rPr lang="en-US" dirty="0"/>
              <a:t> </a:t>
            </a:r>
            <a:r>
              <a:rPr lang="en-US" dirty="0" err="1"/>
              <a:t>ini</a:t>
            </a:r>
            <a:r>
              <a:rPr lang="en-US" dirty="0"/>
              <a:t> </a:t>
            </a:r>
            <a:r>
              <a:rPr lang="en-US" dirty="0" err="1"/>
              <a:t>dapat</a:t>
            </a:r>
            <a:r>
              <a:rPr lang="en-US" dirty="0"/>
              <a:t> </a:t>
            </a:r>
            <a:r>
              <a:rPr lang="en-US" dirty="0" err="1"/>
              <a:t>dihubungkan</a:t>
            </a:r>
            <a:r>
              <a:rPr lang="en-US" dirty="0"/>
              <a:t> </a:t>
            </a:r>
            <a:r>
              <a:rPr lang="en-US" dirty="0" err="1"/>
              <a:t>dengan</a:t>
            </a:r>
            <a:r>
              <a:rPr lang="en-US" dirty="0"/>
              <a:t> </a:t>
            </a:r>
            <a:r>
              <a:rPr lang="en-US" dirty="0" err="1"/>
              <a:t>Jadwal</a:t>
            </a:r>
            <a:r>
              <a:rPr lang="en-US" dirty="0"/>
              <a:t> </a:t>
            </a:r>
            <a:r>
              <a:rPr lang="en-US" dirty="0" err="1"/>
              <a:t>Produksi</a:t>
            </a:r>
            <a:r>
              <a:rPr lang="en-US" dirty="0"/>
              <a:t> </a:t>
            </a:r>
            <a:r>
              <a:rPr lang="en-US" dirty="0" err="1"/>
              <a:t>Induk</a:t>
            </a:r>
            <a:r>
              <a:rPr lang="en-US" dirty="0"/>
              <a:t> (</a:t>
            </a:r>
            <a:r>
              <a:rPr lang="en-US" i="1" dirty="0"/>
              <a:t>Master Production Schedule</a:t>
            </a:r>
            <a:r>
              <a:rPr lang="en-US" dirty="0"/>
              <a:t>) </a:t>
            </a:r>
            <a:r>
              <a:rPr lang="en-US" dirty="0" err="1"/>
              <a:t>perusahaan</a:t>
            </a:r>
            <a:r>
              <a:rPr lang="en-US" dirty="0"/>
              <a:t> yang </a:t>
            </a:r>
            <a:r>
              <a:rPr lang="en-US" dirty="0" err="1"/>
              <a:t>mengatur</a:t>
            </a:r>
            <a:r>
              <a:rPr lang="en-US" dirty="0"/>
              <a:t> </a:t>
            </a:r>
            <a:r>
              <a:rPr lang="en-US" dirty="0" err="1"/>
              <a:t>kapan</a:t>
            </a:r>
            <a:r>
              <a:rPr lang="en-US" dirty="0"/>
              <a:t> dan </a:t>
            </a:r>
            <a:r>
              <a:rPr lang="en-US" dirty="0" err="1"/>
              <a:t>berapa</a:t>
            </a:r>
            <a:r>
              <a:rPr lang="en-US" dirty="0"/>
              <a:t> </a:t>
            </a:r>
            <a:r>
              <a:rPr lang="en-US" dirty="0" err="1"/>
              <a:t>banyak</a:t>
            </a:r>
            <a:r>
              <a:rPr lang="en-US" dirty="0"/>
              <a:t> </a:t>
            </a:r>
            <a:r>
              <a:rPr lang="en-US" dirty="0" err="1"/>
              <a:t>bahan</a:t>
            </a:r>
            <a:r>
              <a:rPr lang="en-US" dirty="0"/>
              <a:t> </a:t>
            </a:r>
            <a:r>
              <a:rPr lang="en-US" dirty="0" err="1"/>
              <a:t>baku</a:t>
            </a:r>
            <a:r>
              <a:rPr lang="en-US" dirty="0"/>
              <a:t> </a:t>
            </a:r>
            <a:r>
              <a:rPr lang="en-US" dirty="0" err="1"/>
              <a:t>harus</a:t>
            </a:r>
            <a:r>
              <a:rPr lang="en-US" dirty="0"/>
              <a:t> </a:t>
            </a:r>
            <a:r>
              <a:rPr lang="en-US" dirty="0" err="1"/>
              <a:t>dipesan</a:t>
            </a:r>
            <a:r>
              <a:rPr lang="en-US" dirty="0"/>
              <a:t> agar proses </a:t>
            </a:r>
            <a:r>
              <a:rPr lang="en-US" dirty="0" err="1"/>
              <a:t>produksi</a:t>
            </a:r>
            <a:r>
              <a:rPr lang="en-US" dirty="0"/>
              <a:t> </a:t>
            </a:r>
            <a:r>
              <a:rPr lang="en-US" dirty="0" err="1"/>
              <a:t>lancar</a:t>
            </a:r>
            <a:r>
              <a:rPr lang="en-US" dirty="0"/>
              <a:t> dan </a:t>
            </a:r>
            <a:r>
              <a:rPr lang="en-US" dirty="0" err="1"/>
              <a:t>semua</a:t>
            </a:r>
            <a:r>
              <a:rPr lang="en-US" dirty="0"/>
              <a:t> </a:t>
            </a:r>
            <a:r>
              <a:rPr lang="en-US" dirty="0" err="1"/>
              <a:t>permintaan</a:t>
            </a:r>
            <a:r>
              <a:rPr lang="en-US" dirty="0"/>
              <a:t> </a:t>
            </a:r>
            <a:r>
              <a:rPr lang="en-US" dirty="0" err="1"/>
              <a:t>terpenuhi</a:t>
            </a:r>
            <a:r>
              <a:rPr lang="en-US" dirty="0"/>
              <a:t> </a:t>
            </a:r>
            <a:r>
              <a:rPr lang="en-US" dirty="0" err="1"/>
              <a:t>dengan</a:t>
            </a:r>
            <a:r>
              <a:rPr lang="en-US" dirty="0"/>
              <a:t> </a:t>
            </a:r>
            <a:r>
              <a:rPr lang="en-US" dirty="0" err="1"/>
              <a:t>biaya</a:t>
            </a:r>
            <a:r>
              <a:rPr lang="en-US" dirty="0"/>
              <a:t> yang minimum</a:t>
            </a:r>
            <a:endParaRPr lang="en-ID" sz="16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988439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Kolaborasi Tridi Oasis dan Bank DBS Indonesia Ciptakan Indonesia Bebas  Plastik 2040 - On Off Liputan6.com">
            <a:extLst>
              <a:ext uri="{FF2B5EF4-FFF2-40B4-BE49-F238E27FC236}">
                <a16:creationId xmlns:a16="http://schemas.microsoft.com/office/drawing/2014/main" id="{768C99B0-0A7B-7130-809C-82E91FD770F2}"/>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l="17282"/>
          <a:stretch/>
        </p:blipFill>
        <p:spPr bwMode="auto">
          <a:xfrm>
            <a:off x="4387752" y="1148620"/>
            <a:ext cx="3901881" cy="28282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Yudi Lapak - Gg. Tolay No.4, Tangerang Regency, Banten, ID - Zaubee">
            <a:extLst>
              <a:ext uri="{FF2B5EF4-FFF2-40B4-BE49-F238E27FC236}">
                <a16:creationId xmlns:a16="http://schemas.microsoft.com/office/drawing/2014/main" id="{6824690E-D79A-14AC-0378-4D6B6AE0F1D0}"/>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7669461" y="1148620"/>
            <a:ext cx="3941555" cy="2820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6" descr="Pengen tau jadi tau">
            <a:extLst>
              <a:ext uri="{FF2B5EF4-FFF2-40B4-BE49-F238E27FC236}">
                <a16:creationId xmlns:a16="http://schemas.microsoft.com/office/drawing/2014/main" id="{4A867DD6-09E5-7AF0-672A-582843F07B20}"/>
              </a:ext>
            </a:extLst>
          </p:cNvPr>
          <p:cNvPicPr>
            <a:picLocks noChangeAspect="1" noChangeArrowheads="1"/>
          </p:cNvPicPr>
          <p:nvPr/>
        </p:nvPicPr>
        <p:blipFill rotWithShape="1">
          <a:blip r:embed="rId4">
            <a:alphaModFix amt="70000"/>
            <a:extLst>
              <a:ext uri="{28A0092B-C50C-407E-A947-70E740481C1C}">
                <a14:useLocalDpi xmlns:a14="http://schemas.microsoft.com/office/drawing/2010/main" val="0"/>
              </a:ext>
            </a:extLst>
          </a:blip>
          <a:srcRect r="26451"/>
          <a:stretch/>
        </p:blipFill>
        <p:spPr bwMode="auto">
          <a:xfrm>
            <a:off x="8641490" y="3978578"/>
            <a:ext cx="2969526" cy="2611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2" descr="Kolaborasi Tridi Oasis dan Bank DBS Indonesia Ciptakan Indonesia Bebas  Plastik 2040 - On Off Liputan6.com">
            <a:extLst>
              <a:ext uri="{FF2B5EF4-FFF2-40B4-BE49-F238E27FC236}">
                <a16:creationId xmlns:a16="http://schemas.microsoft.com/office/drawing/2014/main" id="{0FD987E8-7D21-2073-7D4C-1E72DC393DE6}"/>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4569680" y="3987642"/>
            <a:ext cx="4166561" cy="26121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8" name="Rectangle: Rounded Corners 27">
            <a:extLst>
              <a:ext uri="{FF2B5EF4-FFF2-40B4-BE49-F238E27FC236}">
                <a16:creationId xmlns:a16="http://schemas.microsoft.com/office/drawing/2014/main" id="{2E22A6C2-F359-9065-978B-F7C20DD52945}"/>
              </a:ext>
            </a:extLst>
          </p:cNvPr>
          <p:cNvSpPr/>
          <p:nvPr/>
        </p:nvSpPr>
        <p:spPr>
          <a:xfrm>
            <a:off x="5911673" y="2209798"/>
            <a:ext cx="3486943" cy="1536942"/>
          </a:xfrm>
          <a:prstGeom prst="roundRect">
            <a:avLst>
              <a:gd name="adj" fmla="val 16667"/>
            </a:avLst>
          </a:prstGeom>
          <a:solidFill>
            <a:schemeClr val="bg1">
              <a:lumMod val="85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tx1"/>
              </a:solidFill>
              <a:effectLst>
                <a:outerShdw blurRad="38100" dist="19050" dir="2700000" algn="tl" rotWithShape="0">
                  <a:schemeClr val="dk1">
                    <a:alpha val="40000"/>
                  </a:schemeClr>
                </a:outerShdw>
              </a:effectLst>
            </a:endParaRPr>
          </a:p>
        </p:txBody>
      </p:sp>
      <p:sp>
        <p:nvSpPr>
          <p:cNvPr id="29" name="Rectangle: Rounded Corners 28">
            <a:extLst>
              <a:ext uri="{FF2B5EF4-FFF2-40B4-BE49-F238E27FC236}">
                <a16:creationId xmlns:a16="http://schemas.microsoft.com/office/drawing/2014/main" id="{83A546BB-7108-27A6-8ED4-7254D4E0FC9A}"/>
              </a:ext>
            </a:extLst>
          </p:cNvPr>
          <p:cNvSpPr/>
          <p:nvPr/>
        </p:nvSpPr>
        <p:spPr>
          <a:xfrm>
            <a:off x="5914986" y="4277420"/>
            <a:ext cx="3486943" cy="1536942"/>
          </a:xfrm>
          <a:prstGeom prst="roundRect">
            <a:avLst>
              <a:gd name="adj" fmla="val 16667"/>
            </a:avLst>
          </a:prstGeom>
          <a:solidFill>
            <a:schemeClr val="bg1">
              <a:lumMod val="85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tx1"/>
              </a:solidFill>
              <a:effectLst>
                <a:outerShdw blurRad="38100" dist="19050" dir="2700000" algn="tl" rotWithShape="0">
                  <a:schemeClr val="dk1">
                    <a:alpha val="40000"/>
                  </a:schemeClr>
                </a:outerShdw>
              </a:effectLst>
            </a:endParaRPr>
          </a:p>
        </p:txBody>
      </p:sp>
      <p:pic>
        <p:nvPicPr>
          <p:cNvPr id="9" name="Picture 2" descr="Keren… Begini Upaya Tridi Oasis dan Bank DBS Indonesia Ciptakan Indonesia  Bebas Plastik 2040, Patut Ditiru Nih Beauty!">
            <a:extLst>
              <a:ext uri="{FF2B5EF4-FFF2-40B4-BE49-F238E27FC236}">
                <a16:creationId xmlns:a16="http://schemas.microsoft.com/office/drawing/2014/main" id="{ECB89CC0-8695-DE9E-9055-6E6460CB9761}"/>
              </a:ext>
            </a:extLst>
          </p:cNvPr>
          <p:cNvPicPr>
            <a:picLocks noChangeAspect="1" noChangeArrowheads="1"/>
          </p:cNvPicPr>
          <p:nvPr/>
        </p:nvPicPr>
        <p:blipFill>
          <a:blip r:embed="rId6">
            <a:alphaModFix amt="70000"/>
            <a:extLst>
              <a:ext uri="{28A0092B-C50C-407E-A947-70E740481C1C}">
                <a14:useLocalDpi xmlns:a14="http://schemas.microsoft.com/office/drawing/2010/main" val="0"/>
              </a:ext>
            </a:extLst>
          </a:blip>
          <a:srcRect/>
          <a:stretch>
            <a:fillRect/>
          </a:stretch>
        </p:blipFill>
        <p:spPr bwMode="auto">
          <a:xfrm>
            <a:off x="525978" y="1140691"/>
            <a:ext cx="4696117" cy="28282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4" descr="image">
            <a:extLst>
              <a:ext uri="{FF2B5EF4-FFF2-40B4-BE49-F238E27FC236}">
                <a16:creationId xmlns:a16="http://schemas.microsoft.com/office/drawing/2014/main" id="{352CDC3B-E379-490D-9C57-A695CF8E314F}"/>
              </a:ext>
            </a:extLst>
          </p:cNvPr>
          <p:cNvPicPr>
            <a:picLocks noChangeAspect="1" noChangeArrowheads="1"/>
          </p:cNvPicPr>
          <p:nvPr/>
        </p:nvPicPr>
        <p:blipFill>
          <a:blip r:embed="rId7">
            <a:alphaModFix amt="70000"/>
            <a:extLst>
              <a:ext uri="{28A0092B-C50C-407E-A947-70E740481C1C}">
                <a14:useLocalDpi xmlns:a14="http://schemas.microsoft.com/office/drawing/2010/main" val="0"/>
              </a:ext>
            </a:extLst>
          </a:blip>
          <a:srcRect/>
          <a:stretch>
            <a:fillRect/>
          </a:stretch>
        </p:blipFill>
        <p:spPr bwMode="auto">
          <a:xfrm>
            <a:off x="525978" y="3957216"/>
            <a:ext cx="4052459" cy="26211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85F97DD-E5E5-AE3A-79F4-C235094308F5}"/>
              </a:ext>
            </a:extLst>
          </p:cNvPr>
          <p:cNvSpPr/>
          <p:nvPr/>
        </p:nvSpPr>
        <p:spPr>
          <a:xfrm>
            <a:off x="2815901" y="4993800"/>
            <a:ext cx="3486944" cy="1536942"/>
          </a:xfrm>
          <a:prstGeom prst="roundRect">
            <a:avLst>
              <a:gd name="adj" fmla="val 16667"/>
            </a:avLst>
          </a:prstGeom>
          <a:solidFill>
            <a:schemeClr val="bg1">
              <a:lumMod val="8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tx1"/>
              </a:solidFill>
              <a:effectLst>
                <a:outerShdw blurRad="38100" dist="19050" dir="2700000" algn="tl" rotWithShape="0">
                  <a:schemeClr val="dk1">
                    <a:alpha val="40000"/>
                  </a:schemeClr>
                </a:outerShdw>
              </a:effectLst>
            </a:endParaRPr>
          </a:p>
        </p:txBody>
      </p:sp>
      <p:sp>
        <p:nvSpPr>
          <p:cNvPr id="25" name="Rectangle: Rounded Corners 24">
            <a:extLst>
              <a:ext uri="{FF2B5EF4-FFF2-40B4-BE49-F238E27FC236}">
                <a16:creationId xmlns:a16="http://schemas.microsoft.com/office/drawing/2014/main" id="{B8548ADC-7C26-B6C5-526A-56D8F1404451}"/>
              </a:ext>
            </a:extLst>
          </p:cNvPr>
          <p:cNvSpPr/>
          <p:nvPr/>
        </p:nvSpPr>
        <p:spPr>
          <a:xfrm>
            <a:off x="3040211" y="5627962"/>
            <a:ext cx="2555417"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Book Antiqua" panose="02040602050305030304" pitchFamily="18" charset="0"/>
              </a:rPr>
              <a:t>Kesimpulan &amp;  Saran</a:t>
            </a:r>
          </a:p>
        </p:txBody>
      </p:sp>
      <p:sp>
        <p:nvSpPr>
          <p:cNvPr id="26" name="Rectangle 25">
            <a:extLst>
              <a:ext uri="{FF2B5EF4-FFF2-40B4-BE49-F238E27FC236}">
                <a16:creationId xmlns:a16="http://schemas.microsoft.com/office/drawing/2014/main" id="{DEB7DBDE-2016-F410-5245-709C4B89A155}"/>
              </a:ext>
            </a:extLst>
          </p:cNvPr>
          <p:cNvSpPr/>
          <p:nvPr/>
        </p:nvSpPr>
        <p:spPr>
          <a:xfrm>
            <a:off x="5470291" y="5349177"/>
            <a:ext cx="535724"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5</a:t>
            </a:r>
          </a:p>
        </p:txBody>
      </p:sp>
      <p:sp>
        <p:nvSpPr>
          <p:cNvPr id="6" name="Rectangle: Rounded Corners 5">
            <a:extLst>
              <a:ext uri="{FF2B5EF4-FFF2-40B4-BE49-F238E27FC236}">
                <a16:creationId xmlns:a16="http://schemas.microsoft.com/office/drawing/2014/main" id="{4C8B26F8-E21E-52F0-CC34-CACB3CD18B75}"/>
              </a:ext>
            </a:extLst>
          </p:cNvPr>
          <p:cNvSpPr/>
          <p:nvPr/>
        </p:nvSpPr>
        <p:spPr>
          <a:xfrm>
            <a:off x="2818547" y="3133683"/>
            <a:ext cx="3486943" cy="1536942"/>
          </a:xfrm>
          <a:prstGeom prst="roundRect">
            <a:avLst>
              <a:gd name="adj" fmla="val 16667"/>
            </a:avLst>
          </a:prstGeom>
          <a:solidFill>
            <a:schemeClr val="bg1">
              <a:lumMod val="85000"/>
            </a:scheme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tx1"/>
              </a:solidFill>
              <a:effectLst>
                <a:outerShdw blurRad="38100" dist="19050" dir="2700000" algn="tl" rotWithShape="0">
                  <a:schemeClr val="dk1">
                    <a:alpha val="40000"/>
                  </a:schemeClr>
                </a:outerShdw>
              </a:effectLst>
            </a:endParaRPr>
          </a:p>
        </p:txBody>
      </p:sp>
      <p:sp>
        <p:nvSpPr>
          <p:cNvPr id="11" name="Rectangle: Rounded Corners 10">
            <a:extLst>
              <a:ext uri="{FF2B5EF4-FFF2-40B4-BE49-F238E27FC236}">
                <a16:creationId xmlns:a16="http://schemas.microsoft.com/office/drawing/2014/main" id="{0E91EF84-004C-A868-659D-8217A01313C4}"/>
              </a:ext>
            </a:extLst>
          </p:cNvPr>
          <p:cNvSpPr/>
          <p:nvPr/>
        </p:nvSpPr>
        <p:spPr>
          <a:xfrm>
            <a:off x="2965302" y="3742004"/>
            <a:ext cx="2555417"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n w="0"/>
                <a:solidFill>
                  <a:schemeClr val="tx1"/>
                </a:solidFill>
                <a:effectLst>
                  <a:outerShdw blurRad="38100" dist="19050" dir="2700000" algn="tl" rotWithShape="0">
                    <a:schemeClr val="dk1">
                      <a:alpha val="40000"/>
                    </a:schemeClr>
                  </a:outerShdw>
                </a:effectLst>
                <a:latin typeface="Book Antiqua" panose="02040602050305030304" pitchFamily="18" charset="0"/>
              </a:rPr>
              <a:t>Pengumpulan</a:t>
            </a:r>
            <a:r>
              <a:rPr lang="en-US" sz="2400" dirty="0">
                <a:ln w="0"/>
                <a:solidFill>
                  <a:schemeClr val="tx1"/>
                </a:solidFill>
                <a:effectLst>
                  <a:outerShdw blurRad="38100" dist="19050" dir="2700000" algn="tl" rotWithShape="0">
                    <a:schemeClr val="dk1">
                      <a:alpha val="40000"/>
                    </a:schemeClr>
                  </a:outerShdw>
                </a:effectLst>
                <a:latin typeface="Book Antiqua" panose="02040602050305030304" pitchFamily="18" charset="0"/>
              </a:rPr>
              <a:t> &amp;  </a:t>
            </a:r>
            <a:r>
              <a:rPr lang="en-US" sz="2400" dirty="0" err="1">
                <a:ln w="0"/>
                <a:solidFill>
                  <a:schemeClr val="tx1"/>
                </a:solidFill>
                <a:effectLst>
                  <a:outerShdw blurRad="38100" dist="19050" dir="2700000" algn="tl" rotWithShape="0">
                    <a:schemeClr val="dk1">
                      <a:alpha val="40000"/>
                    </a:schemeClr>
                  </a:outerShdw>
                </a:effectLst>
                <a:latin typeface="Book Antiqua" panose="02040602050305030304" pitchFamily="18" charset="0"/>
              </a:rPr>
              <a:t>Pengolahan</a:t>
            </a:r>
            <a:r>
              <a:rPr lang="en-US" sz="2400" dirty="0">
                <a:ln w="0"/>
                <a:solidFill>
                  <a:schemeClr val="tx1"/>
                </a:solidFill>
                <a:effectLst>
                  <a:outerShdw blurRad="38100" dist="19050" dir="2700000" algn="tl" rotWithShape="0">
                    <a:schemeClr val="dk1">
                      <a:alpha val="40000"/>
                    </a:schemeClr>
                  </a:outerShdw>
                </a:effectLst>
                <a:latin typeface="Book Antiqua" panose="02040602050305030304" pitchFamily="18" charset="0"/>
              </a:rPr>
              <a:t> Data</a:t>
            </a:r>
          </a:p>
        </p:txBody>
      </p:sp>
      <p:sp>
        <p:nvSpPr>
          <p:cNvPr id="16" name="Rectangle 15">
            <a:extLst>
              <a:ext uri="{FF2B5EF4-FFF2-40B4-BE49-F238E27FC236}">
                <a16:creationId xmlns:a16="http://schemas.microsoft.com/office/drawing/2014/main" id="{2D5BE612-54C6-B6E0-0A67-4EEF20CCBCDE}"/>
              </a:ext>
            </a:extLst>
          </p:cNvPr>
          <p:cNvSpPr/>
          <p:nvPr/>
        </p:nvSpPr>
        <p:spPr>
          <a:xfrm>
            <a:off x="5426628" y="3477919"/>
            <a:ext cx="535724" cy="923330"/>
          </a:xfrm>
          <a:prstGeom prst="rect">
            <a:avLst/>
          </a:prstGeom>
          <a:noFill/>
        </p:spPr>
        <p:txBody>
          <a:bodyPr wrap="none" lIns="91440" tIns="45720" rIns="91440" bIns="45720">
            <a:spAutoFit/>
          </a:bodyPr>
          <a:lstStyle/>
          <a:p>
            <a:pPr algn="ctr"/>
            <a:r>
              <a:rPr lang="en-US" sz="5400" dirty="0">
                <a:ln w="0"/>
                <a:solidFill>
                  <a:srgbClr val="00B050"/>
                </a:solidFill>
                <a:effectLst>
                  <a:outerShdw blurRad="38100" dist="25400" dir="5400000" algn="ctr" rotWithShape="0">
                    <a:srgbClr val="6E747A">
                      <a:alpha val="43000"/>
                    </a:srgbClr>
                  </a:outerShdw>
                </a:effectLst>
              </a:rPr>
              <a:t>3</a:t>
            </a:r>
          </a:p>
        </p:txBody>
      </p:sp>
      <p:pic>
        <p:nvPicPr>
          <p:cNvPr id="5" name="Picture 4" descr="Teknik Industri UI added a new photo. - Teknik Industri UI">
            <a:extLst>
              <a:ext uri="{FF2B5EF4-FFF2-40B4-BE49-F238E27FC236}">
                <a16:creationId xmlns:a16="http://schemas.microsoft.com/office/drawing/2014/main" id="{EFDB64D1-9A77-3FCD-BEED-7C69CC0998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0591" y="-15372"/>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8212B4D-45C9-1794-2A0E-1237BB116D3A}"/>
              </a:ext>
            </a:extLst>
          </p:cNvPr>
          <p:cNvSpPr/>
          <p:nvPr/>
        </p:nvSpPr>
        <p:spPr>
          <a:xfrm>
            <a:off x="506436" y="1024298"/>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2" name="Rectangle: Rounded Corners 1">
            <a:extLst>
              <a:ext uri="{FF2B5EF4-FFF2-40B4-BE49-F238E27FC236}">
                <a16:creationId xmlns:a16="http://schemas.microsoft.com/office/drawing/2014/main" id="{B81C49B4-F457-EF2C-9EAB-D2E077F1C5F4}"/>
              </a:ext>
            </a:extLst>
          </p:cNvPr>
          <p:cNvSpPr/>
          <p:nvPr/>
        </p:nvSpPr>
        <p:spPr>
          <a:xfrm>
            <a:off x="506437" y="116675"/>
            <a:ext cx="3244816" cy="809321"/>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Book Antiqua" panose="02040602050305030304" pitchFamily="18" charset="0"/>
              </a:rPr>
              <a:t>OUTLINE</a:t>
            </a:r>
            <a:endParaRPr lang="en-ID" sz="2800" b="1" dirty="0">
              <a:solidFill>
                <a:schemeClr val="tx1"/>
              </a:solidFill>
              <a:latin typeface="Book Antiqua" panose="02040602050305030304" pitchFamily="18" charset="0"/>
            </a:endParaRPr>
          </a:p>
        </p:txBody>
      </p:sp>
      <p:sp>
        <p:nvSpPr>
          <p:cNvPr id="20" name="Rectangle: Rounded Corners 19">
            <a:extLst>
              <a:ext uri="{FF2B5EF4-FFF2-40B4-BE49-F238E27FC236}">
                <a16:creationId xmlns:a16="http://schemas.microsoft.com/office/drawing/2014/main" id="{EE51CC91-C30E-E5DB-67B3-3F59F705C771}"/>
              </a:ext>
            </a:extLst>
          </p:cNvPr>
          <p:cNvSpPr/>
          <p:nvPr/>
        </p:nvSpPr>
        <p:spPr>
          <a:xfrm>
            <a:off x="2840639" y="1335571"/>
            <a:ext cx="3272649" cy="1536942"/>
          </a:xfrm>
          <a:prstGeom prst="roundRect">
            <a:avLst/>
          </a:prstGeom>
          <a:solidFill>
            <a:schemeClr val="bg1">
              <a:lumMod val="85000"/>
            </a:scheme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n w="0"/>
              <a:solidFill>
                <a:schemeClr val="tx1"/>
              </a:solidFill>
              <a:effectLst>
                <a:outerShdw blurRad="38100" dist="19050" dir="2700000" algn="tl" rotWithShape="0">
                  <a:schemeClr val="dk1">
                    <a:alpha val="40000"/>
                  </a:schemeClr>
                </a:outerShdw>
              </a:effectLst>
            </a:endParaRPr>
          </a:p>
        </p:txBody>
      </p:sp>
      <p:sp>
        <p:nvSpPr>
          <p:cNvPr id="52" name="Arrow: Pentagon 51">
            <a:extLst>
              <a:ext uri="{FF2B5EF4-FFF2-40B4-BE49-F238E27FC236}">
                <a16:creationId xmlns:a16="http://schemas.microsoft.com/office/drawing/2014/main" id="{895C81F5-8A7B-E273-0911-08590881AE07}"/>
              </a:ext>
            </a:extLst>
          </p:cNvPr>
          <p:cNvSpPr/>
          <p:nvPr/>
        </p:nvSpPr>
        <p:spPr>
          <a:xfrm rot="5400000">
            <a:off x="3520731" y="3745986"/>
            <a:ext cx="5195172" cy="374345"/>
          </a:xfrm>
          <a:prstGeom prst="homePlate">
            <a:avLst/>
          </a:prstGeom>
          <a:gradFill flip="none" rotWithShape="1">
            <a:gsLst>
              <a:gs pos="0">
                <a:srgbClr val="00B0F0">
                  <a:shade val="30000"/>
                  <a:satMod val="115000"/>
                </a:srgbClr>
              </a:gs>
              <a:gs pos="50000">
                <a:srgbClr val="00B0F0">
                  <a:shade val="67500"/>
                  <a:satMod val="115000"/>
                </a:srgbClr>
              </a:gs>
              <a:gs pos="100000">
                <a:srgbClr val="92D050"/>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961288FA-D008-1B7E-A203-665B2D1E5E26}"/>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Rectangle: Rounded Corners 2">
            <a:extLst>
              <a:ext uri="{FF2B5EF4-FFF2-40B4-BE49-F238E27FC236}">
                <a16:creationId xmlns:a16="http://schemas.microsoft.com/office/drawing/2014/main" id="{194939FE-5F74-8FCC-CFC3-B11B3FE4D085}"/>
              </a:ext>
            </a:extLst>
          </p:cNvPr>
          <p:cNvSpPr/>
          <p:nvPr/>
        </p:nvSpPr>
        <p:spPr>
          <a:xfrm>
            <a:off x="2989494" y="1912033"/>
            <a:ext cx="2555417"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n w="0"/>
                <a:solidFill>
                  <a:schemeClr val="tx1"/>
                </a:solidFill>
                <a:effectLst>
                  <a:outerShdw blurRad="38100" dist="19050" dir="2700000" algn="tl" rotWithShape="0">
                    <a:schemeClr val="dk1">
                      <a:alpha val="40000"/>
                    </a:schemeClr>
                  </a:outerShdw>
                </a:effectLst>
                <a:latin typeface="Book Antiqua" panose="02040602050305030304" pitchFamily="18" charset="0"/>
              </a:rPr>
              <a:t>Pendahuluan</a:t>
            </a:r>
            <a:endParaRPr lang="en-ID" sz="2400" dirty="0">
              <a:ln w="0"/>
              <a:solidFill>
                <a:schemeClr val="tx1"/>
              </a:solidFill>
              <a:effectLst>
                <a:outerShdw blurRad="38100" dist="19050" dir="2700000" algn="tl" rotWithShape="0">
                  <a:schemeClr val="dk1">
                    <a:alpha val="40000"/>
                  </a:schemeClr>
                </a:outerShdw>
              </a:effectLst>
              <a:latin typeface="Book Antiqua" panose="02040602050305030304" pitchFamily="18" charset="0"/>
            </a:endParaRPr>
          </a:p>
        </p:txBody>
      </p:sp>
      <p:sp>
        <p:nvSpPr>
          <p:cNvPr id="10" name="Rectangle 9">
            <a:extLst>
              <a:ext uri="{FF2B5EF4-FFF2-40B4-BE49-F238E27FC236}">
                <a16:creationId xmlns:a16="http://schemas.microsoft.com/office/drawing/2014/main" id="{AF363BDD-7C3A-2EC8-3321-EF8CEF8FE02E}"/>
              </a:ext>
            </a:extLst>
          </p:cNvPr>
          <p:cNvSpPr/>
          <p:nvPr/>
        </p:nvSpPr>
        <p:spPr>
          <a:xfrm>
            <a:off x="4695182" y="3698068"/>
            <a:ext cx="2303541" cy="338554"/>
          </a:xfrm>
          <a:prstGeom prst="rect">
            <a:avLst/>
          </a:prstGeom>
          <a:noFill/>
        </p:spPr>
        <p:txBody>
          <a:bodyPr wrap="square" lIns="91440" tIns="45720" rIns="91440" bIns="45720">
            <a:spAutoFit/>
          </a:bodyPr>
          <a:lstStyle/>
          <a:p>
            <a:pPr algn="ctr"/>
            <a:endParaRPr lang="en-US" sz="1600" b="1" cap="none" spc="0" dirty="0">
              <a:ln w="0"/>
              <a:effectLst/>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72FB67FF-8477-C348-C05A-D4E0703D7166}"/>
              </a:ext>
            </a:extLst>
          </p:cNvPr>
          <p:cNvSpPr/>
          <p:nvPr/>
        </p:nvSpPr>
        <p:spPr>
          <a:xfrm>
            <a:off x="8440749" y="3638279"/>
            <a:ext cx="2941090" cy="338554"/>
          </a:xfrm>
          <a:prstGeom prst="rect">
            <a:avLst/>
          </a:prstGeom>
          <a:noFill/>
        </p:spPr>
        <p:txBody>
          <a:bodyPr wrap="square" lIns="91440" tIns="45720" rIns="91440" bIns="45720">
            <a:spAutoFit/>
          </a:bodyPr>
          <a:lstStyle/>
          <a:p>
            <a:pPr algn="ctr"/>
            <a:endParaRPr lang="en-US" sz="1600" b="1" cap="none" spc="0" dirty="0">
              <a:ln w="0"/>
              <a:effectLst/>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E126887-F9FE-5C7E-764C-B4A5ACD9DF98}"/>
              </a:ext>
            </a:extLst>
          </p:cNvPr>
          <p:cNvSpPr/>
          <p:nvPr/>
        </p:nvSpPr>
        <p:spPr>
          <a:xfrm>
            <a:off x="5434639" y="1603799"/>
            <a:ext cx="535724" cy="923330"/>
          </a:xfrm>
          <a:prstGeom prst="rect">
            <a:avLst/>
          </a:prstGeom>
          <a:noFill/>
        </p:spPr>
        <p:txBody>
          <a:bodyPr wrap="none" lIns="91440" tIns="45720" rIns="91440" bIns="45720">
            <a:spAutoFit/>
          </a:bodyPr>
          <a:lstStyle/>
          <a:p>
            <a:pPr algn="ctr"/>
            <a:r>
              <a:rPr lang="en-US" sz="5400" dirty="0">
                <a:ln w="0"/>
                <a:solidFill>
                  <a:schemeClr val="accent6">
                    <a:lumMod val="60000"/>
                    <a:lumOff val="40000"/>
                  </a:schemeClr>
                </a:solidFill>
                <a:effectLst>
                  <a:outerShdw blurRad="38100" dist="25400" dir="5400000" algn="ctr" rotWithShape="0">
                    <a:srgbClr val="6E747A">
                      <a:alpha val="43000"/>
                    </a:srgbClr>
                  </a:outerShdw>
                </a:effectLst>
              </a:rPr>
              <a:t>1</a:t>
            </a:r>
          </a:p>
        </p:txBody>
      </p:sp>
      <p:sp>
        <p:nvSpPr>
          <p:cNvPr id="30" name="Rectangle 29">
            <a:extLst>
              <a:ext uri="{FF2B5EF4-FFF2-40B4-BE49-F238E27FC236}">
                <a16:creationId xmlns:a16="http://schemas.microsoft.com/office/drawing/2014/main" id="{49FFBE08-C631-BF51-C1F7-8F3B714743AE}"/>
              </a:ext>
            </a:extLst>
          </p:cNvPr>
          <p:cNvSpPr/>
          <p:nvPr/>
        </p:nvSpPr>
        <p:spPr>
          <a:xfrm>
            <a:off x="6274536" y="2472062"/>
            <a:ext cx="535724" cy="923330"/>
          </a:xfrm>
          <a:prstGeom prst="rect">
            <a:avLst/>
          </a:prstGeom>
          <a:noFill/>
        </p:spPr>
        <p:txBody>
          <a:bodyPr wrap="none" lIns="91440" tIns="45720" rIns="91440" bIns="45720">
            <a:spAutoFit/>
          </a:bodyPr>
          <a:lstStyle/>
          <a:p>
            <a:pPr algn="ctr"/>
            <a:r>
              <a:rPr lang="en-US" sz="5400" dirty="0">
                <a:ln w="0"/>
                <a:solidFill>
                  <a:srgbClr val="92D050"/>
                </a:solidFill>
                <a:effectLst>
                  <a:outerShdw blurRad="38100" dist="25400" dir="5400000" algn="ctr" rotWithShape="0">
                    <a:srgbClr val="6E747A">
                      <a:alpha val="43000"/>
                    </a:srgbClr>
                  </a:outerShdw>
                </a:effectLst>
              </a:rPr>
              <a:t>2</a:t>
            </a:r>
          </a:p>
        </p:txBody>
      </p:sp>
      <p:sp>
        <p:nvSpPr>
          <p:cNvPr id="31" name="Rectangle 30">
            <a:extLst>
              <a:ext uri="{FF2B5EF4-FFF2-40B4-BE49-F238E27FC236}">
                <a16:creationId xmlns:a16="http://schemas.microsoft.com/office/drawing/2014/main" id="{D630769C-6277-2406-B69F-D005A97CDCA2}"/>
              </a:ext>
            </a:extLst>
          </p:cNvPr>
          <p:cNvSpPr/>
          <p:nvPr/>
        </p:nvSpPr>
        <p:spPr>
          <a:xfrm>
            <a:off x="6270078" y="4576346"/>
            <a:ext cx="535724" cy="923330"/>
          </a:xfrm>
          <a:prstGeom prst="rect">
            <a:avLst/>
          </a:prstGeom>
          <a:noFill/>
        </p:spPr>
        <p:txBody>
          <a:bodyPr wrap="none" lIns="91440" tIns="45720" rIns="91440" bIns="45720">
            <a:spAutoFit/>
          </a:bodyPr>
          <a:lstStyle/>
          <a:p>
            <a:pPr algn="ctr"/>
            <a:r>
              <a:rPr lang="en-US" sz="5400" dirty="0">
                <a:ln w="0"/>
                <a:solidFill>
                  <a:srgbClr val="00B0F0"/>
                </a:solidFill>
                <a:effectLst>
                  <a:outerShdw blurRad="38100" dist="25400" dir="5400000" algn="ctr" rotWithShape="0">
                    <a:srgbClr val="6E747A">
                      <a:alpha val="43000"/>
                    </a:srgbClr>
                  </a:outerShdw>
                </a:effectLst>
              </a:rPr>
              <a:t>4</a:t>
            </a:r>
          </a:p>
        </p:txBody>
      </p:sp>
      <p:sp>
        <p:nvSpPr>
          <p:cNvPr id="32" name="Rectangle: Rounded Corners 31">
            <a:extLst>
              <a:ext uri="{FF2B5EF4-FFF2-40B4-BE49-F238E27FC236}">
                <a16:creationId xmlns:a16="http://schemas.microsoft.com/office/drawing/2014/main" id="{13073FDF-5DFA-C941-FD8F-373458E93983}"/>
              </a:ext>
            </a:extLst>
          </p:cNvPr>
          <p:cNvSpPr/>
          <p:nvPr/>
        </p:nvSpPr>
        <p:spPr>
          <a:xfrm>
            <a:off x="6817374" y="2771053"/>
            <a:ext cx="2555417"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n w="0"/>
                <a:solidFill>
                  <a:schemeClr val="tx1"/>
                </a:solidFill>
                <a:effectLst>
                  <a:outerShdw blurRad="38100" dist="19050" dir="2700000" algn="tl" rotWithShape="0">
                    <a:schemeClr val="dk1">
                      <a:alpha val="40000"/>
                    </a:schemeClr>
                  </a:outerShdw>
                </a:effectLst>
                <a:latin typeface="Book Antiqua" panose="02040602050305030304" pitchFamily="18" charset="0"/>
              </a:rPr>
              <a:t>Studi</a:t>
            </a:r>
            <a:r>
              <a:rPr lang="en-US" sz="2400" dirty="0">
                <a:ln w="0"/>
                <a:solidFill>
                  <a:schemeClr val="tx1"/>
                </a:solidFill>
                <a:effectLst>
                  <a:outerShdw blurRad="38100" dist="19050" dir="2700000" algn="tl" rotWithShape="0">
                    <a:schemeClr val="dk1">
                      <a:alpha val="40000"/>
                    </a:schemeClr>
                  </a:outerShdw>
                </a:effectLst>
                <a:latin typeface="Book Antiqua" panose="02040602050305030304" pitchFamily="18" charset="0"/>
              </a:rPr>
              <a:t> </a:t>
            </a:r>
            <a:r>
              <a:rPr lang="en-US" sz="2400" dirty="0" err="1">
                <a:ln w="0"/>
                <a:solidFill>
                  <a:schemeClr val="tx1"/>
                </a:solidFill>
                <a:effectLst>
                  <a:outerShdw blurRad="38100" dist="19050" dir="2700000" algn="tl" rotWithShape="0">
                    <a:schemeClr val="dk1">
                      <a:alpha val="40000"/>
                    </a:schemeClr>
                  </a:outerShdw>
                </a:effectLst>
                <a:latin typeface="Book Antiqua" panose="02040602050305030304" pitchFamily="18" charset="0"/>
              </a:rPr>
              <a:t>Literatur</a:t>
            </a:r>
            <a:endParaRPr lang="en-US" sz="2400" dirty="0">
              <a:ln w="0"/>
              <a:solidFill>
                <a:schemeClr val="tx1"/>
              </a:solidFill>
              <a:effectLst>
                <a:outerShdw blurRad="38100" dist="19050" dir="2700000" algn="tl" rotWithShape="0">
                  <a:schemeClr val="dk1">
                    <a:alpha val="40000"/>
                  </a:schemeClr>
                </a:outerShdw>
              </a:effectLst>
              <a:latin typeface="Book Antiqua" panose="02040602050305030304" pitchFamily="18" charset="0"/>
            </a:endParaRPr>
          </a:p>
        </p:txBody>
      </p:sp>
      <p:sp>
        <p:nvSpPr>
          <p:cNvPr id="33" name="Rectangle: Rounded Corners 32">
            <a:extLst>
              <a:ext uri="{FF2B5EF4-FFF2-40B4-BE49-F238E27FC236}">
                <a16:creationId xmlns:a16="http://schemas.microsoft.com/office/drawing/2014/main" id="{91DC1FE3-1E68-475C-4446-21ACAB2234B3}"/>
              </a:ext>
            </a:extLst>
          </p:cNvPr>
          <p:cNvSpPr/>
          <p:nvPr/>
        </p:nvSpPr>
        <p:spPr>
          <a:xfrm>
            <a:off x="6713270" y="4855131"/>
            <a:ext cx="2555417"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n w="0"/>
                <a:solidFill>
                  <a:schemeClr val="tx1"/>
                </a:solidFill>
                <a:effectLst>
                  <a:outerShdw blurRad="38100" dist="19050" dir="2700000" algn="tl" rotWithShape="0">
                    <a:schemeClr val="dk1">
                      <a:alpha val="40000"/>
                    </a:schemeClr>
                  </a:outerShdw>
                </a:effectLst>
                <a:latin typeface="Book Antiqua" panose="02040602050305030304" pitchFamily="18" charset="0"/>
              </a:rPr>
              <a:t>Analisis</a:t>
            </a:r>
            <a:endParaRPr lang="en-US" sz="2400" dirty="0">
              <a:ln w="0"/>
              <a:solidFill>
                <a:schemeClr val="tx1"/>
              </a:solidFill>
              <a:effectLst>
                <a:outerShdw blurRad="38100" dist="19050" dir="2700000" algn="tl" rotWithShape="0">
                  <a:schemeClr val="dk1">
                    <a:alpha val="40000"/>
                  </a:schemeClr>
                </a:outerShdw>
              </a:effectLst>
              <a:latin typeface="Book Antiqua" panose="02040602050305030304" pitchFamily="18" charset="0"/>
            </a:endParaRPr>
          </a:p>
        </p:txBody>
      </p:sp>
      <p:graphicFrame>
        <p:nvGraphicFramePr>
          <p:cNvPr id="4" name="Table 21">
            <a:extLst>
              <a:ext uri="{FF2B5EF4-FFF2-40B4-BE49-F238E27FC236}">
                <a16:creationId xmlns:a16="http://schemas.microsoft.com/office/drawing/2014/main" id="{FE7EE524-6D1F-9070-3409-659D2534B5D6}"/>
              </a:ext>
            </a:extLst>
          </p:cNvPr>
          <p:cNvGraphicFramePr>
            <a:graphicFrameLocks noGrp="1"/>
          </p:cNvGraphicFramePr>
          <p:nvPr>
            <p:extLst>
              <p:ext uri="{D42A27DB-BD31-4B8C-83A1-F6EECF244321}">
                <p14:modId xmlns:p14="http://schemas.microsoft.com/office/powerpoint/2010/main" val="1921937543"/>
              </p:ext>
            </p:extLst>
          </p:nvPr>
        </p:nvGraphicFramePr>
        <p:xfrm>
          <a:off x="542128" y="1471160"/>
          <a:ext cx="2313224" cy="1341120"/>
        </p:xfrm>
        <a:graphic>
          <a:graphicData uri="http://schemas.openxmlformats.org/drawingml/2006/table">
            <a:tbl>
              <a:tblPr firstRow="1" bandRow="1">
                <a:tableStyleId>{69012ECD-51FC-41F1-AA8D-1B2483CD663E}</a:tableStyleId>
              </a:tblPr>
              <a:tblGrid>
                <a:gridCol w="2313224">
                  <a:extLst>
                    <a:ext uri="{9D8B030D-6E8A-4147-A177-3AD203B41FA5}">
                      <a16:colId xmlns:a16="http://schemas.microsoft.com/office/drawing/2014/main" val="1233642241"/>
                    </a:ext>
                  </a:extLst>
                </a:gridCol>
              </a:tblGrid>
              <a:tr h="26061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Latar</a:t>
                      </a:r>
                      <a:r>
                        <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 </a:t>
                      </a: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Belakang</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2316609"/>
                  </a:ext>
                </a:extLst>
              </a:tr>
              <a:tr h="26061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Rumusan</a:t>
                      </a:r>
                      <a:r>
                        <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 </a:t>
                      </a: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Masalah</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5669535"/>
                  </a:ext>
                </a:extLst>
              </a:tr>
              <a:tr h="26061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Metodologi</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236140"/>
                  </a:ext>
                </a:extLst>
              </a:tr>
              <a:tr h="26061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Tujuan</a:t>
                      </a:r>
                      <a:r>
                        <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 &amp; Batasan</a:t>
                      </a:r>
                    </a:p>
                  </a:txBody>
                  <a:tcPr anchor="ctr">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1797188"/>
                  </a:ext>
                </a:extLst>
              </a:tr>
            </a:tbl>
          </a:graphicData>
        </a:graphic>
      </p:graphicFrame>
      <p:graphicFrame>
        <p:nvGraphicFramePr>
          <p:cNvPr id="15" name="Table 21">
            <a:extLst>
              <a:ext uri="{FF2B5EF4-FFF2-40B4-BE49-F238E27FC236}">
                <a16:creationId xmlns:a16="http://schemas.microsoft.com/office/drawing/2014/main" id="{CD5B32C3-8E23-DFFE-CC44-777D3B5040D4}"/>
              </a:ext>
            </a:extLst>
          </p:cNvPr>
          <p:cNvGraphicFramePr>
            <a:graphicFrameLocks noGrp="1"/>
          </p:cNvGraphicFramePr>
          <p:nvPr>
            <p:extLst>
              <p:ext uri="{D42A27DB-BD31-4B8C-83A1-F6EECF244321}">
                <p14:modId xmlns:p14="http://schemas.microsoft.com/office/powerpoint/2010/main" val="2842323094"/>
              </p:ext>
            </p:extLst>
          </p:nvPr>
        </p:nvGraphicFramePr>
        <p:xfrm>
          <a:off x="542127" y="3231594"/>
          <a:ext cx="2290593" cy="1341120"/>
        </p:xfrm>
        <a:graphic>
          <a:graphicData uri="http://schemas.openxmlformats.org/drawingml/2006/table">
            <a:tbl>
              <a:tblPr firstRow="1" bandRow="1">
                <a:tableStyleId>{69012ECD-51FC-41F1-AA8D-1B2483CD663E}</a:tableStyleId>
              </a:tblPr>
              <a:tblGrid>
                <a:gridCol w="2290593">
                  <a:extLst>
                    <a:ext uri="{9D8B030D-6E8A-4147-A177-3AD203B41FA5}">
                      <a16:colId xmlns:a16="http://schemas.microsoft.com/office/drawing/2014/main" val="1233642241"/>
                    </a:ext>
                  </a:extLst>
                </a:gridCol>
              </a:tblGrid>
              <a:tr h="2496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Demand Forecasting</a:t>
                      </a: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2316609"/>
                  </a:ext>
                </a:extLst>
              </a:tr>
              <a:tr h="2496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Safety Stock</a:t>
                      </a: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5669535"/>
                  </a:ext>
                </a:extLst>
              </a:tr>
              <a:tr h="2496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Model </a:t>
                      </a: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Matematika</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236140"/>
                  </a:ext>
                </a:extLst>
              </a:tr>
              <a:tr h="24962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Model </a:t>
                      </a:r>
                      <a:r>
                        <a:rPr kumimoji="0" lang="en-US" sz="1600" b="1" i="1"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Python</a:t>
                      </a:r>
                    </a:p>
                  </a:txBody>
                  <a:tcPr anchor="ctr">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1797188"/>
                  </a:ext>
                </a:extLst>
              </a:tr>
            </a:tbl>
          </a:graphicData>
        </a:graphic>
      </p:graphicFrame>
      <p:graphicFrame>
        <p:nvGraphicFramePr>
          <p:cNvPr id="18" name="Table 21">
            <a:extLst>
              <a:ext uri="{FF2B5EF4-FFF2-40B4-BE49-F238E27FC236}">
                <a16:creationId xmlns:a16="http://schemas.microsoft.com/office/drawing/2014/main" id="{FF55E7FD-2A7D-8BF4-F973-2C2A1A48A785}"/>
              </a:ext>
            </a:extLst>
          </p:cNvPr>
          <p:cNvGraphicFramePr>
            <a:graphicFrameLocks noGrp="1"/>
          </p:cNvGraphicFramePr>
          <p:nvPr>
            <p:extLst>
              <p:ext uri="{D42A27DB-BD31-4B8C-83A1-F6EECF244321}">
                <p14:modId xmlns:p14="http://schemas.microsoft.com/office/powerpoint/2010/main" val="1678856845"/>
              </p:ext>
            </p:extLst>
          </p:nvPr>
        </p:nvGraphicFramePr>
        <p:xfrm>
          <a:off x="542127" y="5106959"/>
          <a:ext cx="2292872" cy="1341120"/>
        </p:xfrm>
        <a:graphic>
          <a:graphicData uri="http://schemas.openxmlformats.org/drawingml/2006/table">
            <a:tbl>
              <a:tblPr firstRow="1" bandRow="1">
                <a:tableStyleId>{69012ECD-51FC-41F1-AA8D-1B2483CD663E}</a:tableStyleId>
              </a:tblPr>
              <a:tblGrid>
                <a:gridCol w="2292872">
                  <a:extLst>
                    <a:ext uri="{9D8B030D-6E8A-4147-A177-3AD203B41FA5}">
                      <a16:colId xmlns:a16="http://schemas.microsoft.com/office/drawing/2014/main" val="1233642241"/>
                    </a:ext>
                  </a:extLst>
                </a:gridCol>
              </a:tblGrid>
              <a:tr h="26061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Biaya</a:t>
                      </a:r>
                      <a:r>
                        <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 Minimum</a:t>
                      </a: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2316609"/>
                  </a:ext>
                </a:extLst>
              </a:tr>
              <a:tr h="26061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Keputusan </a:t>
                      </a: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Pesan</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5669535"/>
                  </a:ext>
                </a:extLst>
              </a:tr>
              <a:tr h="26061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Rekomendasi</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236140"/>
                  </a:ext>
                </a:extLst>
              </a:tr>
              <a:tr h="26061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Referensi</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1797188"/>
                  </a:ext>
                </a:extLst>
              </a:tr>
            </a:tbl>
          </a:graphicData>
        </a:graphic>
      </p:graphicFrame>
      <p:graphicFrame>
        <p:nvGraphicFramePr>
          <p:cNvPr id="27" name="Table 21">
            <a:extLst>
              <a:ext uri="{FF2B5EF4-FFF2-40B4-BE49-F238E27FC236}">
                <a16:creationId xmlns:a16="http://schemas.microsoft.com/office/drawing/2014/main" id="{3DB34E1F-84EF-2D10-3159-9FF15A45A18D}"/>
              </a:ext>
            </a:extLst>
          </p:cNvPr>
          <p:cNvGraphicFramePr>
            <a:graphicFrameLocks noGrp="1"/>
          </p:cNvGraphicFramePr>
          <p:nvPr>
            <p:extLst>
              <p:ext uri="{D42A27DB-BD31-4B8C-83A1-F6EECF244321}">
                <p14:modId xmlns:p14="http://schemas.microsoft.com/office/powerpoint/2010/main" val="796181361"/>
              </p:ext>
            </p:extLst>
          </p:nvPr>
        </p:nvGraphicFramePr>
        <p:xfrm>
          <a:off x="9397714" y="2360612"/>
          <a:ext cx="2196408" cy="1341120"/>
        </p:xfrm>
        <a:graphic>
          <a:graphicData uri="http://schemas.openxmlformats.org/drawingml/2006/table">
            <a:tbl>
              <a:tblPr firstRow="1" bandRow="1">
                <a:tableStyleId>{69012ECD-51FC-41F1-AA8D-1B2483CD663E}</a:tableStyleId>
              </a:tblPr>
              <a:tblGrid>
                <a:gridCol w="2196408">
                  <a:extLst>
                    <a:ext uri="{9D8B030D-6E8A-4147-A177-3AD203B41FA5}">
                      <a16:colId xmlns:a16="http://schemas.microsoft.com/office/drawing/2014/main" val="1233642241"/>
                    </a:ext>
                  </a:extLst>
                </a:gridCol>
              </a:tblGrid>
              <a:tr h="260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Persediaan</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2316609"/>
                  </a:ext>
                </a:extLst>
              </a:tr>
              <a:tr h="260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MILP </a:t>
                      </a:r>
                      <a:r>
                        <a:rPr kumimoji="0" lang="en-US" sz="1600" b="1" i="1"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Python </a:t>
                      </a:r>
                      <a:r>
                        <a:rPr kumimoji="0" lang="en-US" sz="1600" b="1" i="1"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Gurobi</a:t>
                      </a:r>
                      <a:endParaRPr kumimoji="0" lang="en-US" sz="1600" b="1" i="1"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5669535"/>
                  </a:ext>
                </a:extLst>
              </a:tr>
              <a:tr h="260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Forecasting</a:t>
                      </a:r>
                    </a:p>
                  </a:txBody>
                  <a:tcPr anchor="ctr">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236140"/>
                  </a:ext>
                </a:extLst>
              </a:tr>
              <a:tr h="1869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Optimasi</a:t>
                      </a:r>
                      <a:r>
                        <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 </a:t>
                      </a: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Biaya</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1797188"/>
                  </a:ext>
                </a:extLst>
              </a:tr>
            </a:tbl>
          </a:graphicData>
        </a:graphic>
      </p:graphicFrame>
      <p:graphicFrame>
        <p:nvGraphicFramePr>
          <p:cNvPr id="35" name="Table 21">
            <a:extLst>
              <a:ext uri="{FF2B5EF4-FFF2-40B4-BE49-F238E27FC236}">
                <a16:creationId xmlns:a16="http://schemas.microsoft.com/office/drawing/2014/main" id="{345A04AE-1AA6-CCB7-7B9F-8A588FFA72F8}"/>
              </a:ext>
            </a:extLst>
          </p:cNvPr>
          <p:cNvGraphicFramePr>
            <a:graphicFrameLocks noGrp="1"/>
          </p:cNvGraphicFramePr>
          <p:nvPr>
            <p:extLst>
              <p:ext uri="{D42A27DB-BD31-4B8C-83A1-F6EECF244321}">
                <p14:modId xmlns:p14="http://schemas.microsoft.com/office/powerpoint/2010/main" val="3862504455"/>
              </p:ext>
            </p:extLst>
          </p:nvPr>
        </p:nvGraphicFramePr>
        <p:xfrm>
          <a:off x="9372791" y="4414480"/>
          <a:ext cx="2196408" cy="1341120"/>
        </p:xfrm>
        <a:graphic>
          <a:graphicData uri="http://schemas.openxmlformats.org/drawingml/2006/table">
            <a:tbl>
              <a:tblPr firstRow="1" bandRow="1">
                <a:tableStyleId>{69012ECD-51FC-41F1-AA8D-1B2483CD663E}</a:tableStyleId>
              </a:tblPr>
              <a:tblGrid>
                <a:gridCol w="2196408">
                  <a:extLst>
                    <a:ext uri="{9D8B030D-6E8A-4147-A177-3AD203B41FA5}">
                      <a16:colId xmlns:a16="http://schemas.microsoft.com/office/drawing/2014/main" val="1233642241"/>
                    </a:ext>
                  </a:extLst>
                </a:gridCol>
              </a:tblGrid>
              <a:tr h="260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Biaya</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2316609"/>
                  </a:ext>
                </a:extLst>
              </a:tr>
              <a:tr h="260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Kuantitas</a:t>
                      </a:r>
                      <a:r>
                        <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 </a:t>
                      </a: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Pesan</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5669535"/>
                  </a:ext>
                </a:extLst>
              </a:tr>
              <a:tr h="260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Periode</a:t>
                      </a:r>
                      <a:r>
                        <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rPr>
                        <a:t> </a:t>
                      </a: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Pesan</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23614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w="0"/>
                          <a:solidFill>
                            <a:prstClr val="black"/>
                          </a:solidFill>
                          <a:effectLst/>
                          <a:highlight>
                            <a:srgbClr val="BADFD7"/>
                          </a:highlight>
                          <a:uLnTx/>
                          <a:uFillTx/>
                          <a:latin typeface="Arial" panose="020B0604020202020204" pitchFamily="34" charset="0"/>
                          <a:ea typeface="+mn-ea"/>
                          <a:cs typeface="Arial" panose="020B0604020202020204" pitchFamily="34" charset="0"/>
                        </a:rPr>
                        <a:t>Sensitivitas</a:t>
                      </a:r>
                      <a:endParaRPr kumimoji="0" lang="en-US" sz="1600" b="1" i="0" u="none" strike="noStrike" kern="1200" cap="none" spc="0" normalizeH="0" baseline="0" noProof="0" dirty="0">
                        <a:ln w="0"/>
                        <a:solidFill>
                          <a:prstClr val="black"/>
                        </a:solidFill>
                        <a:effectLst/>
                        <a:highlight>
                          <a:srgbClr val="BADFD7"/>
                        </a:highlight>
                        <a:uLnTx/>
                        <a:uFillTx/>
                        <a:latin typeface="Arial" panose="020B0604020202020204" pitchFamily="34" charset="0"/>
                        <a:ea typeface="+mn-ea"/>
                        <a:cs typeface="Arial" panose="020B0604020202020204" pitchFamily="34" charset="0"/>
                      </a:endParaRPr>
                    </a:p>
                  </a:txBody>
                  <a:tcPr anchor="ctr">
                    <a:lnL w="6350" cap="flat" cmpd="sng" algn="ctr">
                      <a:noFill/>
                      <a:prstDash val="solid"/>
                      <a:miter lim="800000"/>
                    </a:lnL>
                    <a:lnR w="6350" cap="flat" cmpd="sng" algn="ctr">
                      <a:noFill/>
                      <a:prstDash val="solid"/>
                      <a:miter lim="800000"/>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1797188"/>
                  </a:ext>
                </a:extLst>
              </a:tr>
            </a:tbl>
          </a:graphicData>
        </a:graphic>
      </p:graphicFrame>
      <p:sp>
        <p:nvSpPr>
          <p:cNvPr id="24" name="Rectangle: Rounded Corners 23">
            <a:extLst>
              <a:ext uri="{FF2B5EF4-FFF2-40B4-BE49-F238E27FC236}">
                <a16:creationId xmlns:a16="http://schemas.microsoft.com/office/drawing/2014/main" id="{2FD58E98-D8E1-0533-D17C-BB21C90B2D45}"/>
              </a:ext>
            </a:extLst>
          </p:cNvPr>
          <p:cNvSpPr/>
          <p:nvPr/>
        </p:nvSpPr>
        <p:spPr>
          <a:xfrm flipH="1">
            <a:off x="-7462" y="-16148"/>
            <a:ext cx="138105" cy="6875453"/>
          </a:xfrm>
          <a:prstGeom prst="roundRect">
            <a:avLst/>
          </a:prstGeom>
          <a:gradFill flip="none" rotWithShape="1">
            <a:gsLst>
              <a:gs pos="0">
                <a:srgbClr val="54B9B9">
                  <a:shade val="67500"/>
                  <a:satMod val="115000"/>
                </a:srgbClr>
              </a:gs>
              <a:gs pos="0">
                <a:schemeClr val="bg2">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102355974"/>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Analisis</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Analisis hasil kuantitas pemesanan (Q), periode pemesanan (Y)</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15</a:t>
            </a:r>
            <a:endParaRPr lang="en-ID" sz="1600" b="1" dirty="0">
              <a:solidFill>
                <a:srgbClr val="002060"/>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5E8C86C4-8E6C-9377-11AC-2D28B91C11E9}"/>
              </a:ext>
            </a:extLst>
          </p:cNvPr>
          <p:cNvSpPr/>
          <p:nvPr/>
        </p:nvSpPr>
        <p:spPr>
          <a:xfrm flipH="1">
            <a:off x="2533" y="0"/>
            <a:ext cx="149456" cy="6858000"/>
          </a:xfrm>
          <a:prstGeom prst="roundRect">
            <a:avLst/>
          </a:prstGeom>
          <a:gradFill flip="none" rotWithShape="1">
            <a:gsLst>
              <a:gs pos="0">
                <a:schemeClr val="accent5">
                  <a:lumMod val="40000"/>
                  <a:lumOff val="60000"/>
                </a:schemeClr>
              </a:gs>
              <a:gs pos="34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27">
            <a:extLst>
              <a:ext uri="{FF2B5EF4-FFF2-40B4-BE49-F238E27FC236}">
                <a16:creationId xmlns:a16="http://schemas.microsoft.com/office/drawing/2014/main" id="{9BE7AFB3-3D76-99DC-5C4F-933B7D3E80F7}"/>
              </a:ext>
            </a:extLst>
          </p:cNvPr>
          <p:cNvSpPr/>
          <p:nvPr/>
        </p:nvSpPr>
        <p:spPr>
          <a:xfrm>
            <a:off x="1927274" y="4178102"/>
            <a:ext cx="1420837" cy="104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0B144110-AE84-5E7E-E077-4E18AD56FABF}"/>
              </a:ext>
            </a:extLst>
          </p:cNvPr>
          <p:cNvSpPr txBox="1"/>
          <p:nvPr/>
        </p:nvSpPr>
        <p:spPr>
          <a:xfrm>
            <a:off x="4473435" y="1374798"/>
            <a:ext cx="7090208" cy="2308324"/>
          </a:xfrm>
          <a:prstGeom prst="rect">
            <a:avLst/>
          </a:prstGeom>
          <a:noFill/>
          <a:ln>
            <a:solidFill>
              <a:srgbClr val="00B0F0"/>
            </a:solidFill>
            <a:prstDash val="lgDash"/>
          </a:ln>
        </p:spPr>
        <p:txBody>
          <a:bodyPr wrap="square">
            <a:spAutoFit/>
          </a:bodyPr>
          <a:lstStyle/>
          <a:p>
            <a:pPr algn="just"/>
            <a:r>
              <a:rPr lang="en-US" sz="1600" dirty="0"/>
              <a:t>Total Q </a:t>
            </a:r>
            <a:r>
              <a:rPr lang="en-US" sz="1600" dirty="0" err="1"/>
              <a:t>tahun</a:t>
            </a:r>
            <a:r>
              <a:rPr lang="en-US" sz="1600" dirty="0"/>
              <a:t> 2022 </a:t>
            </a:r>
            <a:r>
              <a:rPr lang="en-US" sz="1600" dirty="0" err="1"/>
              <a:t>adalah</a:t>
            </a:r>
            <a:r>
              <a:rPr lang="en-US" sz="1600" dirty="0"/>
              <a:t> 7.494.333 kg </a:t>
            </a:r>
            <a:r>
              <a:rPr lang="en-US" sz="1600" dirty="0" err="1"/>
              <a:t>dimana</a:t>
            </a:r>
            <a:r>
              <a:rPr lang="en-US" sz="1600" dirty="0"/>
              <a:t> yang </a:t>
            </a:r>
            <a:r>
              <a:rPr lang="en-US" sz="1600" dirty="0" err="1"/>
              <a:t>terbesar</a:t>
            </a:r>
            <a:r>
              <a:rPr lang="en-US" sz="1600" dirty="0"/>
              <a:t> </a:t>
            </a:r>
            <a:r>
              <a:rPr lang="en-US" sz="1600" dirty="0" err="1"/>
              <a:t>terdapat</a:t>
            </a:r>
            <a:r>
              <a:rPr lang="en-US" sz="1600" dirty="0"/>
              <a:t> pada </a:t>
            </a:r>
            <a:r>
              <a:rPr lang="en-US" sz="1600" dirty="0" err="1"/>
              <a:t>bahan</a:t>
            </a:r>
            <a:r>
              <a:rPr lang="en-US" sz="1600" dirty="0"/>
              <a:t> </a:t>
            </a:r>
            <a:r>
              <a:rPr lang="en-US" sz="1600" dirty="0" err="1"/>
              <a:t>baku</a:t>
            </a:r>
            <a:r>
              <a:rPr lang="en-US" sz="1600" dirty="0"/>
              <a:t> </a:t>
            </a:r>
            <a:r>
              <a:rPr lang="en-US" sz="1600" dirty="0" err="1"/>
              <a:t>botol</a:t>
            </a:r>
            <a:r>
              <a:rPr lang="en-US" sz="1600" dirty="0"/>
              <a:t> PET </a:t>
            </a:r>
            <a:r>
              <a:rPr lang="en-US" sz="1600" i="1" dirty="0"/>
              <a:t>clear</a:t>
            </a:r>
            <a:r>
              <a:rPr lang="en-US" sz="1600" dirty="0"/>
              <a:t> </a:t>
            </a:r>
            <a:r>
              <a:rPr lang="en-US" sz="1600" dirty="0" err="1"/>
              <a:t>dengan</a:t>
            </a:r>
            <a:r>
              <a:rPr lang="en-US" sz="1600" dirty="0"/>
              <a:t> Q </a:t>
            </a:r>
            <a:r>
              <a:rPr lang="en-US" sz="1600" dirty="0" err="1"/>
              <a:t>sebanyak</a:t>
            </a:r>
            <a:r>
              <a:rPr lang="en-US" sz="1600" dirty="0"/>
              <a:t> 2.987.131 kg </a:t>
            </a:r>
            <a:r>
              <a:rPr lang="en-US" sz="1600" dirty="0" err="1"/>
              <a:t>diikuti</a:t>
            </a:r>
            <a:r>
              <a:rPr lang="en-US" sz="1600" dirty="0"/>
              <a:t> oleh </a:t>
            </a:r>
            <a:r>
              <a:rPr lang="en-US" sz="1600" dirty="0" err="1"/>
              <a:t>bahan</a:t>
            </a:r>
            <a:r>
              <a:rPr lang="en-US" sz="1600" dirty="0"/>
              <a:t> </a:t>
            </a:r>
            <a:r>
              <a:rPr lang="en-US" sz="1600" dirty="0" err="1"/>
              <a:t>baku</a:t>
            </a:r>
            <a:r>
              <a:rPr lang="en-US" sz="1600" dirty="0"/>
              <a:t> PET </a:t>
            </a:r>
            <a:r>
              <a:rPr lang="en-US" sz="1600" i="1" dirty="0"/>
              <a:t>mix</a:t>
            </a:r>
            <a:r>
              <a:rPr lang="en-US" sz="1600" dirty="0"/>
              <a:t> </a:t>
            </a:r>
            <a:r>
              <a:rPr lang="en-US" sz="1600" dirty="0" err="1"/>
              <a:t>dengan</a:t>
            </a:r>
            <a:r>
              <a:rPr lang="en-US" sz="1600" dirty="0"/>
              <a:t> Q </a:t>
            </a:r>
            <a:r>
              <a:rPr lang="en-US" sz="1600" dirty="0" err="1"/>
              <a:t>sebanyak</a:t>
            </a:r>
            <a:r>
              <a:rPr lang="en-US" sz="1600" dirty="0"/>
              <a:t> 2.497.488 kg, </a:t>
            </a:r>
            <a:r>
              <a:rPr lang="en-US" sz="1600" dirty="0" err="1"/>
              <a:t>sedangkan</a:t>
            </a:r>
            <a:r>
              <a:rPr lang="en-US" sz="1600" dirty="0"/>
              <a:t> Q yang </a:t>
            </a:r>
            <a:r>
              <a:rPr lang="en-US" sz="1600" dirty="0" err="1"/>
              <a:t>terkecil</a:t>
            </a:r>
            <a:r>
              <a:rPr lang="en-US" sz="1600" dirty="0"/>
              <a:t> </a:t>
            </a:r>
            <a:r>
              <a:rPr lang="en-US" sz="1600" dirty="0" err="1"/>
              <a:t>adalah</a:t>
            </a:r>
            <a:r>
              <a:rPr lang="en-US" sz="1600" dirty="0"/>
              <a:t> </a:t>
            </a:r>
            <a:r>
              <a:rPr lang="en-US" sz="1600" dirty="0" err="1"/>
              <a:t>bahan</a:t>
            </a:r>
            <a:r>
              <a:rPr lang="en-US" sz="1600" dirty="0"/>
              <a:t> </a:t>
            </a:r>
            <a:r>
              <a:rPr lang="en-US" sz="1600" dirty="0" err="1"/>
              <a:t>baku</a:t>
            </a:r>
            <a:r>
              <a:rPr lang="en-US" sz="1600" dirty="0"/>
              <a:t> </a:t>
            </a:r>
            <a:r>
              <a:rPr lang="en-US" sz="1600" dirty="0" err="1"/>
              <a:t>botol</a:t>
            </a:r>
            <a:r>
              <a:rPr lang="en-US" sz="1600" dirty="0"/>
              <a:t> PET </a:t>
            </a:r>
            <a:r>
              <a:rPr lang="en-US" sz="1600" i="1" dirty="0"/>
              <a:t>light blue</a:t>
            </a:r>
            <a:r>
              <a:rPr lang="en-US" sz="1600" dirty="0"/>
              <a:t> </a:t>
            </a:r>
            <a:r>
              <a:rPr lang="en-US" sz="1600" dirty="0" err="1"/>
              <a:t>sebanyak</a:t>
            </a:r>
            <a:r>
              <a:rPr lang="en-US" sz="1600" dirty="0"/>
              <a:t> 1.905.234 kg. </a:t>
            </a:r>
            <a:r>
              <a:rPr lang="en-US" sz="1600" dirty="0" err="1"/>
              <a:t>kuantitas</a:t>
            </a:r>
            <a:r>
              <a:rPr lang="en-US" sz="1600" dirty="0"/>
              <a:t> </a:t>
            </a:r>
            <a:r>
              <a:rPr lang="en-US" sz="1600" dirty="0" err="1"/>
              <a:t>pemesanan</a:t>
            </a:r>
            <a:r>
              <a:rPr lang="en-US" sz="1600" dirty="0"/>
              <a:t> </a:t>
            </a:r>
            <a:r>
              <a:rPr lang="en-US" sz="1600" dirty="0" err="1"/>
              <a:t>terbesar</a:t>
            </a:r>
            <a:r>
              <a:rPr lang="en-US" sz="1600" dirty="0"/>
              <a:t> </a:t>
            </a:r>
            <a:r>
              <a:rPr lang="en-US" sz="1600" dirty="0" err="1"/>
              <a:t>terdapat</a:t>
            </a:r>
            <a:r>
              <a:rPr lang="en-US" sz="1600" dirty="0"/>
              <a:t> pada </a:t>
            </a:r>
            <a:r>
              <a:rPr lang="en-US" sz="1600" dirty="0" err="1"/>
              <a:t>triwulan</a:t>
            </a:r>
            <a:r>
              <a:rPr lang="en-US" sz="1600" dirty="0"/>
              <a:t> 3 dan </a:t>
            </a:r>
            <a:r>
              <a:rPr lang="en-US" sz="1600" dirty="0" err="1"/>
              <a:t>terendah</a:t>
            </a:r>
            <a:r>
              <a:rPr lang="en-US" sz="1600" dirty="0"/>
              <a:t> pada </a:t>
            </a:r>
            <a:r>
              <a:rPr lang="en-US" sz="1600" dirty="0" err="1"/>
              <a:t>triwulan</a:t>
            </a:r>
            <a:r>
              <a:rPr lang="en-US" sz="1600" dirty="0"/>
              <a:t> 4. Hal </a:t>
            </a:r>
            <a:r>
              <a:rPr lang="en-US" sz="1600" dirty="0" err="1"/>
              <a:t>ini</a:t>
            </a:r>
            <a:r>
              <a:rPr lang="en-US" sz="1600" dirty="0"/>
              <a:t> </a:t>
            </a:r>
            <a:r>
              <a:rPr lang="en-US" sz="1600" dirty="0" err="1"/>
              <a:t>terjadi</a:t>
            </a:r>
            <a:r>
              <a:rPr lang="en-US" sz="1600" dirty="0"/>
              <a:t> </a:t>
            </a:r>
            <a:r>
              <a:rPr lang="en-US" sz="1600" dirty="0" err="1"/>
              <a:t>karena</a:t>
            </a:r>
            <a:r>
              <a:rPr lang="en-US" sz="1600" dirty="0"/>
              <a:t> </a:t>
            </a:r>
            <a:r>
              <a:rPr lang="en-US" sz="1600" dirty="0" err="1"/>
              <a:t>bulan</a:t>
            </a:r>
            <a:r>
              <a:rPr lang="en-US" sz="1600" dirty="0"/>
              <a:t> pada </a:t>
            </a:r>
            <a:r>
              <a:rPr lang="en-US" sz="1600" dirty="0" err="1"/>
              <a:t>triwulan</a:t>
            </a:r>
            <a:r>
              <a:rPr lang="en-US" sz="1600" dirty="0"/>
              <a:t> 3 </a:t>
            </a:r>
            <a:r>
              <a:rPr lang="en-US" sz="1600" dirty="0" err="1"/>
              <a:t>mengalami</a:t>
            </a:r>
            <a:r>
              <a:rPr lang="en-US" sz="1600" dirty="0"/>
              <a:t> </a:t>
            </a:r>
            <a:r>
              <a:rPr lang="en-US" sz="1600" dirty="0" err="1"/>
              <a:t>lonjakan</a:t>
            </a:r>
            <a:r>
              <a:rPr lang="en-US" sz="1600" dirty="0"/>
              <a:t> </a:t>
            </a:r>
            <a:r>
              <a:rPr lang="en-US" sz="1600" dirty="0" err="1"/>
              <a:t>permintaan</a:t>
            </a:r>
            <a:r>
              <a:rPr lang="en-US" sz="1600" dirty="0"/>
              <a:t> </a:t>
            </a:r>
            <a:r>
              <a:rPr lang="en-US" sz="1600" dirty="0" err="1"/>
              <a:t>sedangkan</a:t>
            </a:r>
            <a:r>
              <a:rPr lang="en-US" sz="1600" dirty="0"/>
              <a:t> </a:t>
            </a:r>
            <a:r>
              <a:rPr lang="en-US" sz="1600" dirty="0" err="1"/>
              <a:t>triwulan</a:t>
            </a:r>
            <a:r>
              <a:rPr lang="en-US" sz="1600" dirty="0"/>
              <a:t> 4 </a:t>
            </a:r>
            <a:r>
              <a:rPr lang="en-US" sz="1600" dirty="0" err="1"/>
              <a:t>mengalami</a:t>
            </a:r>
            <a:r>
              <a:rPr lang="en-US" sz="1600" dirty="0"/>
              <a:t> </a:t>
            </a:r>
            <a:r>
              <a:rPr lang="en-US" sz="1600" dirty="0" err="1"/>
              <a:t>masalah</a:t>
            </a:r>
            <a:r>
              <a:rPr lang="en-US" sz="1600" dirty="0"/>
              <a:t> </a:t>
            </a:r>
            <a:r>
              <a:rPr lang="en-US" sz="1600" dirty="0" err="1"/>
              <a:t>produksi</a:t>
            </a:r>
            <a:r>
              <a:rPr lang="en-US" sz="1600" dirty="0"/>
              <a:t>. </a:t>
            </a:r>
            <a:r>
              <a:rPr lang="en-US" sz="1600" dirty="0" err="1"/>
              <a:t>Kuantitas</a:t>
            </a:r>
            <a:r>
              <a:rPr lang="en-US" sz="1600" dirty="0"/>
              <a:t> </a:t>
            </a:r>
            <a:r>
              <a:rPr lang="en-US" sz="1600" dirty="0" err="1"/>
              <a:t>pemesanan</a:t>
            </a:r>
            <a:r>
              <a:rPr lang="en-US" sz="1600" dirty="0"/>
              <a:t> </a:t>
            </a:r>
            <a:r>
              <a:rPr lang="en-US" sz="1600" dirty="0" err="1"/>
              <a:t>ini</a:t>
            </a:r>
            <a:r>
              <a:rPr lang="en-US" sz="1600" dirty="0"/>
              <a:t> </a:t>
            </a:r>
            <a:r>
              <a:rPr lang="en-US" sz="1600" dirty="0" err="1"/>
              <a:t>dipengaruhi</a:t>
            </a:r>
            <a:r>
              <a:rPr lang="en-US" sz="1600" dirty="0"/>
              <a:t> oleh </a:t>
            </a:r>
            <a:r>
              <a:rPr lang="en-US" sz="1600" dirty="0" err="1"/>
              <a:t>jumlah</a:t>
            </a:r>
            <a:r>
              <a:rPr lang="en-US" sz="1600" dirty="0"/>
              <a:t> </a:t>
            </a:r>
            <a:r>
              <a:rPr lang="en-US" sz="1600" dirty="0" err="1"/>
              <a:t>permintaan</a:t>
            </a:r>
            <a:r>
              <a:rPr lang="en-US" sz="1600" dirty="0"/>
              <a:t>, safety stock, dan </a:t>
            </a:r>
            <a:r>
              <a:rPr lang="en-US" sz="1600" dirty="0" err="1"/>
              <a:t>biaya</a:t>
            </a:r>
            <a:r>
              <a:rPr lang="en-US" sz="1600" dirty="0"/>
              <a:t> yang </a:t>
            </a:r>
            <a:r>
              <a:rPr lang="en-US" sz="1600" dirty="0" err="1"/>
              <a:t>perlu</a:t>
            </a:r>
            <a:r>
              <a:rPr lang="en-US" sz="1600" dirty="0"/>
              <a:t> </a:t>
            </a:r>
            <a:r>
              <a:rPr lang="en-US" sz="1600" dirty="0" err="1"/>
              <a:t>dikeluarkan</a:t>
            </a:r>
            <a:r>
              <a:rPr lang="en-US" sz="1600" dirty="0"/>
              <a:t> </a:t>
            </a:r>
            <a:r>
              <a:rPr lang="en-US" sz="1600" dirty="0" err="1"/>
              <a:t>untuk</a:t>
            </a:r>
            <a:r>
              <a:rPr lang="en-US" sz="1600" dirty="0"/>
              <a:t> </a:t>
            </a:r>
            <a:r>
              <a:rPr lang="en-US" sz="1600" dirty="0" err="1"/>
              <a:t>menyimpan</a:t>
            </a:r>
            <a:r>
              <a:rPr lang="en-US" sz="1600" dirty="0"/>
              <a:t> dan </a:t>
            </a:r>
            <a:r>
              <a:rPr lang="en-US" sz="1600" dirty="0" err="1"/>
              <a:t>memesan</a:t>
            </a:r>
            <a:r>
              <a:rPr lang="en-US" sz="1600" dirty="0"/>
              <a:t> </a:t>
            </a:r>
            <a:r>
              <a:rPr lang="en-US" sz="1600" dirty="0" err="1"/>
              <a:t>bahan</a:t>
            </a:r>
            <a:r>
              <a:rPr lang="en-US" sz="1600" dirty="0"/>
              <a:t> </a:t>
            </a:r>
            <a:r>
              <a:rPr lang="en-US" sz="1600" dirty="0" err="1"/>
              <a:t>baku</a:t>
            </a:r>
            <a:r>
              <a:rPr lang="en-US" sz="1600" dirty="0"/>
              <a:t> </a:t>
            </a:r>
            <a:r>
              <a:rPr lang="en-US" sz="1600" dirty="0" err="1"/>
              <a:t>tersebut</a:t>
            </a:r>
            <a:r>
              <a:rPr lang="en-US" sz="1600" dirty="0"/>
              <a:t>. </a:t>
            </a:r>
            <a:endParaRPr lang="en-ID"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2726ED0-243C-8166-454B-53D7BEF6FC23}"/>
              </a:ext>
            </a:extLst>
          </p:cNvPr>
          <p:cNvSpPr txBox="1"/>
          <p:nvPr/>
        </p:nvSpPr>
        <p:spPr>
          <a:xfrm>
            <a:off x="4473435" y="4169426"/>
            <a:ext cx="7090208" cy="2308324"/>
          </a:xfrm>
          <a:prstGeom prst="rect">
            <a:avLst/>
          </a:prstGeom>
          <a:noFill/>
          <a:ln>
            <a:solidFill>
              <a:srgbClr val="00B0F0"/>
            </a:solidFill>
            <a:prstDash val="lgDash"/>
          </a:ln>
        </p:spPr>
        <p:txBody>
          <a:bodyPr wrap="square">
            <a:spAutoFit/>
          </a:bodyPr>
          <a:lstStyle/>
          <a:p>
            <a:pPr algn="just"/>
            <a:r>
              <a:rPr lang="en-US" sz="1600" dirty="0"/>
              <a:t>Total Y </a:t>
            </a:r>
            <a:r>
              <a:rPr lang="en-US" sz="1600" dirty="0" err="1"/>
              <a:t>tahun</a:t>
            </a:r>
            <a:r>
              <a:rPr lang="en-US" sz="1600" dirty="0"/>
              <a:t> 2022 </a:t>
            </a:r>
            <a:r>
              <a:rPr lang="en-US" sz="1600" dirty="0" err="1"/>
              <a:t>adalah</a:t>
            </a:r>
            <a:r>
              <a:rPr lang="en-US" sz="1600" dirty="0"/>
              <a:t> 138 kali </a:t>
            </a:r>
            <a:r>
              <a:rPr lang="en-US" sz="1600" dirty="0" err="1"/>
              <a:t>pemesanan</a:t>
            </a:r>
            <a:r>
              <a:rPr lang="en-US" sz="1600" dirty="0"/>
              <a:t> </a:t>
            </a:r>
            <a:r>
              <a:rPr lang="en-US" sz="1600" dirty="0" err="1"/>
              <a:t>untuk</a:t>
            </a:r>
            <a:r>
              <a:rPr lang="en-US" sz="1600" dirty="0"/>
              <a:t> </a:t>
            </a:r>
            <a:r>
              <a:rPr lang="en-US" sz="1600" dirty="0" err="1"/>
              <a:t>tiap</a:t>
            </a:r>
            <a:r>
              <a:rPr lang="en-US" sz="1600" dirty="0"/>
              <a:t> </a:t>
            </a:r>
            <a:r>
              <a:rPr lang="en-US" sz="1600" dirty="0" err="1"/>
              <a:t>jenis</a:t>
            </a:r>
            <a:r>
              <a:rPr lang="en-US" sz="1600" dirty="0"/>
              <a:t> </a:t>
            </a:r>
            <a:r>
              <a:rPr lang="en-US" sz="1600" dirty="0" err="1"/>
              <a:t>bahan</a:t>
            </a:r>
            <a:r>
              <a:rPr lang="en-US" sz="1600" dirty="0"/>
              <a:t> </a:t>
            </a:r>
            <a:r>
              <a:rPr lang="en-US" sz="1600" dirty="0" err="1"/>
              <a:t>baku</a:t>
            </a:r>
            <a:r>
              <a:rPr lang="en-US" sz="1600" dirty="0"/>
              <a:t> </a:t>
            </a:r>
            <a:r>
              <a:rPr lang="en-US" sz="1600" dirty="0" err="1"/>
              <a:t>dengan</a:t>
            </a:r>
            <a:r>
              <a:rPr lang="en-US" sz="1600" dirty="0"/>
              <a:t> masing-masing 46 kali </a:t>
            </a:r>
            <a:r>
              <a:rPr lang="en-US" sz="1600" dirty="0" err="1"/>
              <a:t>pemesanan</a:t>
            </a:r>
            <a:r>
              <a:rPr lang="en-US" sz="1600" dirty="0"/>
              <a:t> yang </a:t>
            </a:r>
            <a:r>
              <a:rPr lang="en-US" sz="1600" dirty="0" err="1"/>
              <a:t>dibagi</a:t>
            </a:r>
            <a:r>
              <a:rPr lang="en-US" sz="1600" dirty="0"/>
              <a:t> </a:t>
            </a:r>
            <a:r>
              <a:rPr lang="en-US" sz="1600" dirty="0" err="1"/>
              <a:t>ke</a:t>
            </a:r>
            <a:r>
              <a:rPr lang="en-US" sz="1600" dirty="0"/>
              <a:t> </a:t>
            </a:r>
            <a:r>
              <a:rPr lang="en-US" sz="1600" dirty="0" err="1"/>
              <a:t>dalam</a:t>
            </a:r>
            <a:r>
              <a:rPr lang="en-US" sz="1600" dirty="0"/>
              <a:t> </a:t>
            </a:r>
            <a:r>
              <a:rPr lang="en-US" sz="1600" dirty="0" err="1"/>
              <a:t>periode-periode</a:t>
            </a:r>
            <a:r>
              <a:rPr lang="en-US" sz="1600" dirty="0"/>
              <a:t> </a:t>
            </a:r>
            <a:r>
              <a:rPr lang="en-US" sz="1600" dirty="0" err="1"/>
              <a:t>mingguan</a:t>
            </a:r>
            <a:r>
              <a:rPr lang="en-US" sz="1600" dirty="0"/>
              <a:t> </a:t>
            </a:r>
            <a:r>
              <a:rPr lang="en-US" sz="1600" dirty="0" err="1"/>
              <a:t>dengan</a:t>
            </a:r>
            <a:r>
              <a:rPr lang="en-US" sz="1600" dirty="0"/>
              <a:t> </a:t>
            </a:r>
            <a:r>
              <a:rPr lang="en-US" sz="1600" dirty="0" err="1"/>
              <a:t>persebaran</a:t>
            </a:r>
            <a:r>
              <a:rPr lang="en-US" sz="1600" dirty="0"/>
              <a:t> </a:t>
            </a:r>
            <a:r>
              <a:rPr lang="en-US" sz="1600" dirty="0" err="1"/>
              <a:t>pemesanan</a:t>
            </a:r>
            <a:r>
              <a:rPr lang="en-US" sz="1600" dirty="0"/>
              <a:t> </a:t>
            </a:r>
            <a:r>
              <a:rPr lang="en-US" sz="1600" dirty="0" err="1"/>
              <a:t>berdasarkan</a:t>
            </a:r>
            <a:r>
              <a:rPr lang="en-US" sz="1600" dirty="0"/>
              <a:t> </a:t>
            </a:r>
            <a:r>
              <a:rPr lang="en-US" sz="1600" dirty="0" err="1"/>
              <a:t>pola</a:t>
            </a:r>
            <a:r>
              <a:rPr lang="en-US" sz="1600" dirty="0"/>
              <a:t> </a:t>
            </a:r>
            <a:r>
              <a:rPr lang="en-US" sz="1600" dirty="0" err="1"/>
              <a:t>permintaan</a:t>
            </a:r>
            <a:r>
              <a:rPr lang="en-US" sz="1600" dirty="0"/>
              <a:t>. </a:t>
            </a:r>
            <a:r>
              <a:rPr lang="en-US" sz="1600" dirty="0" err="1"/>
              <a:t>Frekuensi</a:t>
            </a:r>
            <a:r>
              <a:rPr lang="en-US" sz="1600" dirty="0"/>
              <a:t> </a:t>
            </a:r>
            <a:r>
              <a:rPr lang="en-US" sz="1600" dirty="0" err="1"/>
              <a:t>pemesanan</a:t>
            </a:r>
            <a:r>
              <a:rPr lang="en-US" sz="1600" dirty="0"/>
              <a:t> </a:t>
            </a:r>
            <a:r>
              <a:rPr lang="en-US" sz="1600" dirty="0" err="1"/>
              <a:t>secara</a:t>
            </a:r>
            <a:r>
              <a:rPr lang="en-US" sz="1600" dirty="0"/>
              <a:t> </a:t>
            </a:r>
            <a:r>
              <a:rPr lang="en-US" sz="1600" dirty="0" err="1"/>
              <a:t>triwulan</a:t>
            </a:r>
            <a:r>
              <a:rPr lang="en-US" sz="1600" dirty="0"/>
              <a:t> </a:t>
            </a:r>
            <a:r>
              <a:rPr lang="en-US" sz="1600" dirty="0" err="1"/>
              <a:t>bervariasi</a:t>
            </a:r>
            <a:r>
              <a:rPr lang="en-US" sz="1600" dirty="0"/>
              <a:t> </a:t>
            </a:r>
            <a:r>
              <a:rPr lang="en-US" sz="1600" dirty="0" err="1"/>
              <a:t>dari</a:t>
            </a:r>
            <a:r>
              <a:rPr lang="en-US" sz="1600" dirty="0"/>
              <a:t> 9 – 13 </a:t>
            </a:r>
            <a:r>
              <a:rPr lang="en-US" sz="1600" dirty="0" err="1"/>
              <a:t>dengan</a:t>
            </a:r>
            <a:r>
              <a:rPr lang="en-US" sz="1600" dirty="0"/>
              <a:t> </a:t>
            </a:r>
            <a:r>
              <a:rPr lang="en-US" sz="1600" dirty="0" err="1"/>
              <a:t>frekuensi</a:t>
            </a:r>
            <a:r>
              <a:rPr lang="en-US" sz="1600" dirty="0"/>
              <a:t> </a:t>
            </a:r>
            <a:r>
              <a:rPr lang="en-US" sz="1600" dirty="0" err="1"/>
              <a:t>pemesanan</a:t>
            </a:r>
            <a:r>
              <a:rPr lang="en-US" sz="1600" dirty="0"/>
              <a:t> </a:t>
            </a:r>
            <a:r>
              <a:rPr lang="en-US" sz="1600" dirty="0" err="1"/>
              <a:t>terbanyak</a:t>
            </a:r>
            <a:r>
              <a:rPr lang="en-US" sz="1600" dirty="0"/>
              <a:t> </a:t>
            </a:r>
            <a:r>
              <a:rPr lang="en-US" sz="1600" dirty="0" err="1"/>
              <a:t>terdapat</a:t>
            </a:r>
            <a:r>
              <a:rPr lang="en-US" sz="1600" dirty="0"/>
              <a:t> pada </a:t>
            </a:r>
            <a:r>
              <a:rPr lang="en-US" sz="1600" dirty="0" err="1"/>
              <a:t>triwulan</a:t>
            </a:r>
            <a:r>
              <a:rPr lang="en-US" sz="1600" dirty="0"/>
              <a:t> 3 </a:t>
            </a:r>
            <a:r>
              <a:rPr lang="en-US" sz="1600" dirty="0" err="1"/>
              <a:t>sebanyak</a:t>
            </a:r>
            <a:r>
              <a:rPr lang="en-US" sz="1600" dirty="0"/>
              <a:t> 13 kali </a:t>
            </a:r>
            <a:r>
              <a:rPr lang="en-US" sz="1600" dirty="0" err="1"/>
              <a:t>pemesanan</a:t>
            </a:r>
            <a:r>
              <a:rPr lang="en-US" sz="1600" dirty="0"/>
              <a:t> dan </a:t>
            </a:r>
            <a:r>
              <a:rPr lang="en-US" sz="1600" dirty="0" err="1"/>
              <a:t>frekuensi</a:t>
            </a:r>
            <a:r>
              <a:rPr lang="en-US" sz="1600" dirty="0"/>
              <a:t> </a:t>
            </a:r>
            <a:r>
              <a:rPr lang="en-US" sz="1600" dirty="0" err="1"/>
              <a:t>pemesanan</a:t>
            </a:r>
            <a:r>
              <a:rPr lang="en-US" sz="1600" dirty="0"/>
              <a:t> </a:t>
            </a:r>
            <a:r>
              <a:rPr lang="en-US" sz="1600" dirty="0" err="1"/>
              <a:t>terendah</a:t>
            </a:r>
            <a:r>
              <a:rPr lang="en-US" sz="1600" dirty="0"/>
              <a:t> </a:t>
            </a:r>
            <a:r>
              <a:rPr lang="en-US" sz="1600" dirty="0" err="1"/>
              <a:t>terdapat</a:t>
            </a:r>
            <a:r>
              <a:rPr lang="en-US" sz="1600" dirty="0"/>
              <a:t> pada </a:t>
            </a:r>
            <a:r>
              <a:rPr lang="en-US" sz="1600" dirty="0" err="1"/>
              <a:t>triwulan</a:t>
            </a:r>
            <a:r>
              <a:rPr lang="en-US" sz="1600" dirty="0"/>
              <a:t> 4 </a:t>
            </a:r>
            <a:r>
              <a:rPr lang="en-US" sz="1600" dirty="0" err="1"/>
              <a:t>sebanyak</a:t>
            </a:r>
            <a:r>
              <a:rPr lang="en-US" sz="1600" dirty="0"/>
              <a:t> 9 kali </a:t>
            </a:r>
            <a:r>
              <a:rPr lang="en-US" sz="1600" dirty="0" err="1"/>
              <a:t>pemesanan</a:t>
            </a:r>
            <a:r>
              <a:rPr lang="en-US" sz="1600" dirty="0"/>
              <a:t>. Hal </a:t>
            </a:r>
            <a:r>
              <a:rPr lang="en-US" sz="1600" dirty="0" err="1"/>
              <a:t>ini</a:t>
            </a:r>
            <a:r>
              <a:rPr lang="en-US" sz="1600" dirty="0"/>
              <a:t> </a:t>
            </a:r>
            <a:r>
              <a:rPr lang="en-US" sz="1600" dirty="0" err="1"/>
              <a:t>disebabkan</a:t>
            </a:r>
            <a:r>
              <a:rPr lang="en-US" sz="1600" dirty="0"/>
              <a:t> oleh </a:t>
            </a:r>
            <a:r>
              <a:rPr lang="en-US" sz="1600" dirty="0" err="1"/>
              <a:t>lonjakan</a:t>
            </a:r>
            <a:r>
              <a:rPr lang="en-US" sz="1600" dirty="0"/>
              <a:t> </a:t>
            </a:r>
            <a:r>
              <a:rPr lang="en-US" sz="1600" dirty="0" err="1"/>
              <a:t>permintaan</a:t>
            </a:r>
            <a:r>
              <a:rPr lang="en-US" sz="1600" dirty="0"/>
              <a:t> pada </a:t>
            </a:r>
            <a:r>
              <a:rPr lang="en-US" sz="1600" dirty="0" err="1"/>
              <a:t>triwulan</a:t>
            </a:r>
            <a:r>
              <a:rPr lang="en-US" sz="1600" dirty="0"/>
              <a:t> 3 dan </a:t>
            </a:r>
            <a:r>
              <a:rPr lang="en-US" sz="1600" dirty="0" err="1"/>
              <a:t>masalah</a:t>
            </a:r>
            <a:r>
              <a:rPr lang="en-US" sz="1600" dirty="0"/>
              <a:t> </a:t>
            </a:r>
            <a:r>
              <a:rPr lang="en-US" sz="1600" dirty="0" err="1"/>
              <a:t>produksi</a:t>
            </a:r>
            <a:r>
              <a:rPr lang="en-US" sz="1600" dirty="0"/>
              <a:t> pada </a:t>
            </a:r>
            <a:r>
              <a:rPr lang="en-US" sz="1600" dirty="0" err="1"/>
              <a:t>triwulan</a:t>
            </a:r>
            <a:r>
              <a:rPr lang="en-US" sz="1600" dirty="0"/>
              <a:t> 4. </a:t>
            </a:r>
            <a:r>
              <a:rPr lang="en-US" sz="1600" dirty="0" err="1"/>
              <a:t>Periode</a:t>
            </a:r>
            <a:r>
              <a:rPr lang="en-US" sz="1600" dirty="0"/>
              <a:t> </a:t>
            </a:r>
            <a:r>
              <a:rPr lang="en-US" sz="1600" dirty="0" err="1"/>
              <a:t>pemesanan</a:t>
            </a:r>
            <a:r>
              <a:rPr lang="en-US" sz="1600" dirty="0"/>
              <a:t> </a:t>
            </a:r>
            <a:r>
              <a:rPr lang="en-US" sz="1600" dirty="0" err="1"/>
              <a:t>ini</a:t>
            </a:r>
            <a:r>
              <a:rPr lang="en-US" sz="1600" dirty="0"/>
              <a:t> </a:t>
            </a:r>
            <a:r>
              <a:rPr lang="en-US" sz="1600" dirty="0" err="1"/>
              <a:t>dipengaruhi</a:t>
            </a:r>
            <a:r>
              <a:rPr lang="en-US" sz="1600" dirty="0"/>
              <a:t> oleh lead time dan </a:t>
            </a:r>
            <a:r>
              <a:rPr lang="en-US" sz="1600" dirty="0" err="1"/>
              <a:t>permintaan</a:t>
            </a:r>
            <a:r>
              <a:rPr lang="en-US" sz="1600" dirty="0"/>
              <a:t> </a:t>
            </a:r>
            <a:r>
              <a:rPr lang="en-US" sz="1600" dirty="0" err="1"/>
              <a:t>bahan</a:t>
            </a:r>
            <a:r>
              <a:rPr lang="en-US" sz="1600" dirty="0"/>
              <a:t> </a:t>
            </a:r>
            <a:r>
              <a:rPr lang="en-US" sz="1600" dirty="0" err="1"/>
              <a:t>baku</a:t>
            </a:r>
            <a:r>
              <a:rPr lang="en-US" sz="1600" dirty="0"/>
              <a:t>.</a:t>
            </a:r>
            <a:endParaRPr lang="en-ID"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66F0A48-416F-3E03-8D92-B6B88D6F686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6435" y="1254321"/>
            <a:ext cx="3857938" cy="2395006"/>
          </a:xfrm>
          <a:prstGeom prst="rect">
            <a:avLst/>
          </a:prstGeom>
          <a:noFill/>
        </p:spPr>
      </p:pic>
      <p:pic>
        <p:nvPicPr>
          <p:cNvPr id="11" name="Picture 10">
            <a:extLst>
              <a:ext uri="{FF2B5EF4-FFF2-40B4-BE49-F238E27FC236}">
                <a16:creationId xmlns:a16="http://schemas.microsoft.com/office/drawing/2014/main" id="{EEA9C74D-4656-C691-CAAD-34BF295D67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6435" y="3931219"/>
            <a:ext cx="3833078" cy="2630850"/>
          </a:xfrm>
          <a:prstGeom prst="rect">
            <a:avLst/>
          </a:prstGeom>
          <a:noFill/>
        </p:spPr>
      </p:pic>
    </p:spTree>
    <p:extLst>
      <p:ext uri="{BB962C8B-B14F-4D97-AF65-F5344CB8AC3E}">
        <p14:creationId xmlns:p14="http://schemas.microsoft.com/office/powerpoint/2010/main" val="6895988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Analisis</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Analisis hasil kuantitas pemesanan (Q), periode pemesanan (Y), dan total biaya persediaan</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15</a:t>
            </a:r>
            <a:endParaRPr lang="en-ID" sz="1600" b="1" dirty="0">
              <a:solidFill>
                <a:srgbClr val="002060"/>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5E8C86C4-8E6C-9377-11AC-2D28B91C11E9}"/>
              </a:ext>
            </a:extLst>
          </p:cNvPr>
          <p:cNvSpPr/>
          <p:nvPr/>
        </p:nvSpPr>
        <p:spPr>
          <a:xfrm flipH="1">
            <a:off x="2533" y="0"/>
            <a:ext cx="149456" cy="6858000"/>
          </a:xfrm>
          <a:prstGeom prst="roundRect">
            <a:avLst/>
          </a:prstGeom>
          <a:gradFill flip="none" rotWithShape="1">
            <a:gsLst>
              <a:gs pos="0">
                <a:schemeClr val="accent5">
                  <a:lumMod val="40000"/>
                  <a:lumOff val="60000"/>
                </a:schemeClr>
              </a:gs>
              <a:gs pos="34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27">
            <a:extLst>
              <a:ext uri="{FF2B5EF4-FFF2-40B4-BE49-F238E27FC236}">
                <a16:creationId xmlns:a16="http://schemas.microsoft.com/office/drawing/2014/main" id="{9BE7AFB3-3D76-99DC-5C4F-933B7D3E80F7}"/>
              </a:ext>
            </a:extLst>
          </p:cNvPr>
          <p:cNvSpPr/>
          <p:nvPr/>
        </p:nvSpPr>
        <p:spPr>
          <a:xfrm>
            <a:off x="1927274" y="4178102"/>
            <a:ext cx="1420837" cy="104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BDCD1270-8C07-21D8-1D5E-3826EA463644}"/>
              </a:ext>
            </a:extLst>
          </p:cNvPr>
          <p:cNvSpPr txBox="1"/>
          <p:nvPr/>
        </p:nvSpPr>
        <p:spPr>
          <a:xfrm>
            <a:off x="606513" y="4820336"/>
            <a:ext cx="10921716" cy="1815882"/>
          </a:xfrm>
          <a:prstGeom prst="rect">
            <a:avLst/>
          </a:prstGeom>
          <a:noFill/>
          <a:ln>
            <a:solidFill>
              <a:srgbClr val="00B0F0"/>
            </a:solidFill>
            <a:prstDash val="lgDash"/>
          </a:ln>
        </p:spPr>
        <p:txBody>
          <a:bodyPr wrap="square">
            <a:spAutoFit/>
          </a:bodyPr>
          <a:lstStyle/>
          <a:p>
            <a:pPr algn="just"/>
            <a:r>
              <a:rPr lang="en-US" sz="1600" dirty="0"/>
              <a:t>Total </a:t>
            </a:r>
            <a:r>
              <a:rPr lang="en-US" sz="1600" dirty="0" err="1"/>
              <a:t>biaya</a:t>
            </a:r>
            <a:r>
              <a:rPr lang="en-US" sz="1600" dirty="0"/>
              <a:t> </a:t>
            </a:r>
            <a:r>
              <a:rPr lang="en-US" sz="1600" dirty="0" err="1"/>
              <a:t>persediaan</a:t>
            </a:r>
            <a:r>
              <a:rPr lang="en-US" sz="1600" dirty="0"/>
              <a:t> </a:t>
            </a:r>
            <a:r>
              <a:rPr lang="en-US" sz="1600" dirty="0" err="1"/>
              <a:t>merupakan</a:t>
            </a:r>
            <a:r>
              <a:rPr lang="en-US" sz="1600" dirty="0"/>
              <a:t> </a:t>
            </a:r>
            <a:r>
              <a:rPr lang="en-US" sz="1600" dirty="0" err="1"/>
              <a:t>fungsi</a:t>
            </a:r>
            <a:r>
              <a:rPr lang="en-US" sz="1600" dirty="0"/>
              <a:t> </a:t>
            </a:r>
            <a:r>
              <a:rPr lang="en-US" sz="1600" dirty="0" err="1"/>
              <a:t>tujuan</a:t>
            </a:r>
            <a:r>
              <a:rPr lang="en-US" sz="1600" dirty="0"/>
              <a:t> </a:t>
            </a:r>
            <a:r>
              <a:rPr lang="en-US" sz="1600" dirty="0" err="1"/>
              <a:t>dari</a:t>
            </a:r>
            <a:r>
              <a:rPr lang="en-US" sz="1600" dirty="0"/>
              <a:t> model </a:t>
            </a:r>
            <a:r>
              <a:rPr lang="en-US" sz="1600" dirty="0" err="1"/>
              <a:t>optimasi</a:t>
            </a:r>
            <a:r>
              <a:rPr lang="en-US" sz="1600" dirty="0"/>
              <a:t> </a:t>
            </a:r>
            <a:r>
              <a:rPr lang="en-US" sz="1600" dirty="0" err="1"/>
              <a:t>persediaan</a:t>
            </a:r>
            <a:r>
              <a:rPr lang="en-US" sz="1600" dirty="0"/>
              <a:t> </a:t>
            </a:r>
            <a:r>
              <a:rPr lang="en-US" sz="1600" dirty="0" err="1"/>
              <a:t>bahan</a:t>
            </a:r>
            <a:r>
              <a:rPr lang="en-US" sz="1600" dirty="0"/>
              <a:t> </a:t>
            </a:r>
            <a:r>
              <a:rPr lang="en-US" sz="1600" dirty="0" err="1"/>
              <a:t>baku</a:t>
            </a:r>
            <a:r>
              <a:rPr lang="en-US" sz="1600" dirty="0"/>
              <a:t> yang </a:t>
            </a:r>
            <a:r>
              <a:rPr lang="en-US" sz="1600" dirty="0" err="1"/>
              <a:t>didapatkan</a:t>
            </a:r>
            <a:r>
              <a:rPr lang="en-US" sz="1600" dirty="0"/>
              <a:t> </a:t>
            </a:r>
            <a:r>
              <a:rPr lang="en-US" sz="1600" dirty="0" err="1"/>
              <a:t>dari</a:t>
            </a:r>
            <a:r>
              <a:rPr lang="en-US" sz="1600" dirty="0"/>
              <a:t> </a:t>
            </a:r>
            <a:r>
              <a:rPr lang="en-US" sz="1600" dirty="0" err="1"/>
              <a:t>komponen</a:t>
            </a:r>
            <a:r>
              <a:rPr lang="en-US" sz="1600" dirty="0"/>
              <a:t> </a:t>
            </a:r>
            <a:r>
              <a:rPr lang="en-US" sz="1600" dirty="0" err="1"/>
              <a:t>biaya</a:t>
            </a:r>
            <a:r>
              <a:rPr lang="en-US" sz="1600" dirty="0"/>
              <a:t> </a:t>
            </a:r>
            <a:r>
              <a:rPr lang="en-US" sz="1600" dirty="0" err="1"/>
              <a:t>simpan</a:t>
            </a:r>
            <a:r>
              <a:rPr lang="en-US" sz="1600" dirty="0"/>
              <a:t> dan </a:t>
            </a:r>
            <a:r>
              <a:rPr lang="en-US" sz="1600" dirty="0" err="1"/>
              <a:t>biaya</a:t>
            </a:r>
            <a:r>
              <a:rPr lang="en-US" sz="1600" dirty="0"/>
              <a:t> </a:t>
            </a:r>
            <a:r>
              <a:rPr lang="en-US" sz="1600" dirty="0" err="1"/>
              <a:t>pesan</a:t>
            </a:r>
            <a:r>
              <a:rPr lang="en-US" sz="1600" dirty="0"/>
              <a:t> </a:t>
            </a:r>
            <a:r>
              <a:rPr lang="en-US" sz="1600" dirty="0" err="1"/>
              <a:t>sehingga</a:t>
            </a:r>
            <a:r>
              <a:rPr lang="en-US" sz="1600" dirty="0"/>
              <a:t> </a:t>
            </a:r>
            <a:r>
              <a:rPr lang="en-US" sz="1600" dirty="0" err="1"/>
              <a:t>meminimalkan</a:t>
            </a:r>
            <a:r>
              <a:rPr lang="en-US" sz="1600" dirty="0"/>
              <a:t> total </a:t>
            </a:r>
            <a:r>
              <a:rPr lang="en-US" sz="1600" dirty="0" err="1"/>
              <a:t>biaya</a:t>
            </a:r>
            <a:r>
              <a:rPr lang="en-US" sz="1600" dirty="0"/>
              <a:t> </a:t>
            </a:r>
            <a:r>
              <a:rPr lang="en-US" sz="1600" dirty="0" err="1"/>
              <a:t>persediaan</a:t>
            </a:r>
            <a:r>
              <a:rPr lang="en-US" sz="1600" dirty="0"/>
              <a:t> </a:t>
            </a:r>
            <a:r>
              <a:rPr lang="en-US" sz="1600" dirty="0" err="1"/>
              <a:t>secara</a:t>
            </a:r>
            <a:r>
              <a:rPr lang="en-US" sz="1600" dirty="0"/>
              <a:t> </a:t>
            </a:r>
            <a:r>
              <a:rPr lang="en-US" sz="1600" dirty="0" err="1"/>
              <a:t>keseluruhan</a:t>
            </a:r>
            <a:r>
              <a:rPr lang="en-US" sz="1600" dirty="0"/>
              <a:t> yang </a:t>
            </a:r>
            <a:r>
              <a:rPr lang="en-US" sz="1600" dirty="0" err="1"/>
              <a:t>harus</a:t>
            </a:r>
            <a:r>
              <a:rPr lang="en-US" sz="1600" dirty="0"/>
              <a:t> </a:t>
            </a:r>
            <a:r>
              <a:rPr lang="en-US" sz="1600" dirty="0" err="1"/>
              <a:t>dikeluarkan</a:t>
            </a:r>
            <a:r>
              <a:rPr lang="en-US" sz="1600" dirty="0"/>
              <a:t> oleh </a:t>
            </a:r>
            <a:r>
              <a:rPr lang="en-US" sz="1600" dirty="0" err="1"/>
              <a:t>perusahaan</a:t>
            </a:r>
            <a:r>
              <a:rPr lang="en-US" sz="1600" dirty="0"/>
              <a:t> </a:t>
            </a:r>
            <a:r>
              <a:rPr lang="en-US" sz="1600" dirty="0" err="1"/>
              <a:t>dalam</a:t>
            </a:r>
            <a:r>
              <a:rPr lang="en-US" sz="1600" dirty="0"/>
              <a:t> </a:t>
            </a:r>
            <a:r>
              <a:rPr lang="en-US" sz="1600" dirty="0" err="1"/>
              <a:t>hal</a:t>
            </a:r>
            <a:r>
              <a:rPr lang="en-US" sz="1600" dirty="0"/>
              <a:t> </a:t>
            </a:r>
            <a:r>
              <a:rPr lang="en-US" sz="1600" dirty="0" err="1"/>
              <a:t>ini</a:t>
            </a:r>
            <a:r>
              <a:rPr lang="en-US" sz="1600" dirty="0"/>
              <a:t> </a:t>
            </a:r>
            <a:r>
              <a:rPr lang="en-US" sz="1600" dirty="0" err="1"/>
              <a:t>adalah</a:t>
            </a:r>
            <a:r>
              <a:rPr lang="en-US" sz="1600" dirty="0"/>
              <a:t> </a:t>
            </a:r>
            <a:r>
              <a:rPr lang="en-US" sz="1600" dirty="0" err="1"/>
              <a:t>gudang</a:t>
            </a:r>
            <a:r>
              <a:rPr lang="en-US" sz="1600" dirty="0"/>
              <a:t> </a:t>
            </a:r>
            <a:r>
              <a:rPr lang="en-US" sz="1600" dirty="0" err="1"/>
              <a:t>bahan</a:t>
            </a:r>
            <a:r>
              <a:rPr lang="en-US" sz="1600" dirty="0"/>
              <a:t> </a:t>
            </a:r>
            <a:r>
              <a:rPr lang="en-US" sz="1600" dirty="0" err="1"/>
              <a:t>baku</a:t>
            </a:r>
            <a:r>
              <a:rPr lang="en-US" sz="1600" dirty="0"/>
              <a:t>. Total </a:t>
            </a:r>
            <a:r>
              <a:rPr lang="en-US" sz="1600" dirty="0" err="1"/>
              <a:t>biaya</a:t>
            </a:r>
            <a:r>
              <a:rPr lang="en-US" sz="1600" dirty="0"/>
              <a:t> </a:t>
            </a:r>
            <a:r>
              <a:rPr lang="en-US" sz="1600" dirty="0" err="1"/>
              <a:t>persediaan</a:t>
            </a:r>
            <a:r>
              <a:rPr lang="en-US" sz="1600" dirty="0"/>
              <a:t> yang paling </a:t>
            </a:r>
            <a:r>
              <a:rPr lang="en-US" sz="1600" dirty="0" err="1"/>
              <a:t>besar</a:t>
            </a:r>
            <a:r>
              <a:rPr lang="en-US" sz="1600" dirty="0"/>
              <a:t> </a:t>
            </a:r>
            <a:r>
              <a:rPr lang="en-US" sz="1600" dirty="0" err="1"/>
              <a:t>ditemukan</a:t>
            </a:r>
            <a:r>
              <a:rPr lang="en-US" sz="1600" dirty="0"/>
              <a:t> pada </a:t>
            </a:r>
            <a:r>
              <a:rPr lang="en-US" sz="1600" dirty="0" err="1"/>
              <a:t>bahan</a:t>
            </a:r>
            <a:r>
              <a:rPr lang="en-US" sz="1600" dirty="0"/>
              <a:t> </a:t>
            </a:r>
            <a:r>
              <a:rPr lang="en-US" sz="1600" dirty="0" err="1"/>
              <a:t>baku</a:t>
            </a:r>
            <a:r>
              <a:rPr lang="en-US" sz="1600" dirty="0"/>
              <a:t> </a:t>
            </a:r>
            <a:r>
              <a:rPr lang="en-US" sz="1600" dirty="0" err="1"/>
              <a:t>botol</a:t>
            </a:r>
            <a:r>
              <a:rPr lang="en-US" sz="1600" dirty="0"/>
              <a:t> PET </a:t>
            </a:r>
            <a:r>
              <a:rPr lang="en-US" sz="1600" i="1" dirty="0"/>
              <a:t>clear</a:t>
            </a:r>
            <a:r>
              <a:rPr lang="en-US" sz="1600" dirty="0"/>
              <a:t> Rp205.448.440 </a:t>
            </a:r>
            <a:r>
              <a:rPr lang="en-US" sz="1600" dirty="0" err="1"/>
              <a:t>diikuti</a:t>
            </a:r>
            <a:r>
              <a:rPr lang="en-US" sz="1600" dirty="0"/>
              <a:t> oleh </a:t>
            </a:r>
            <a:r>
              <a:rPr lang="en-US" sz="1600" dirty="0" err="1"/>
              <a:t>bahan</a:t>
            </a:r>
            <a:r>
              <a:rPr lang="en-US" sz="1600" dirty="0"/>
              <a:t> </a:t>
            </a:r>
            <a:r>
              <a:rPr lang="en-US" sz="1600" dirty="0" err="1"/>
              <a:t>baku</a:t>
            </a:r>
            <a:r>
              <a:rPr lang="en-US" sz="1600" dirty="0"/>
              <a:t> </a:t>
            </a:r>
            <a:r>
              <a:rPr lang="en-US" sz="1600" dirty="0" err="1"/>
              <a:t>botol</a:t>
            </a:r>
            <a:r>
              <a:rPr lang="en-US" sz="1600" dirty="0"/>
              <a:t> PET </a:t>
            </a:r>
            <a:r>
              <a:rPr lang="en-US" sz="1600" i="1" dirty="0"/>
              <a:t>mix</a:t>
            </a:r>
            <a:r>
              <a:rPr lang="en-US" sz="1600" dirty="0"/>
              <a:t> </a:t>
            </a:r>
            <a:r>
              <a:rPr lang="en-US" sz="1600" dirty="0" err="1"/>
              <a:t>sebesar</a:t>
            </a:r>
            <a:r>
              <a:rPr lang="en-US" sz="1600" dirty="0"/>
              <a:t> Rp163.432.109  dan </a:t>
            </a:r>
            <a:r>
              <a:rPr lang="en-US" sz="1600" dirty="0" err="1"/>
              <a:t>biaya</a:t>
            </a:r>
            <a:r>
              <a:rPr lang="en-US" sz="1600" dirty="0"/>
              <a:t> </a:t>
            </a:r>
            <a:r>
              <a:rPr lang="en-US" sz="1600" dirty="0" err="1"/>
              <a:t>terendah</a:t>
            </a:r>
            <a:r>
              <a:rPr lang="en-US" sz="1600" dirty="0"/>
              <a:t> pada </a:t>
            </a:r>
            <a:r>
              <a:rPr lang="en-US" sz="1600" dirty="0" err="1"/>
              <a:t>bahan</a:t>
            </a:r>
            <a:r>
              <a:rPr lang="en-US" sz="1600" dirty="0"/>
              <a:t> </a:t>
            </a:r>
            <a:r>
              <a:rPr lang="en-US" sz="1600" dirty="0" err="1"/>
              <a:t>baku</a:t>
            </a:r>
            <a:r>
              <a:rPr lang="en-US" sz="1600" dirty="0"/>
              <a:t> PET </a:t>
            </a:r>
            <a:r>
              <a:rPr lang="en-US" sz="1600" i="1" dirty="0"/>
              <a:t>light blue</a:t>
            </a:r>
            <a:r>
              <a:rPr lang="en-US" sz="1600" dirty="0"/>
              <a:t> </a:t>
            </a:r>
            <a:r>
              <a:rPr lang="en-US" sz="1600" dirty="0" err="1"/>
              <a:t>sebesar</a:t>
            </a:r>
            <a:r>
              <a:rPr lang="en-US" sz="1600" dirty="0"/>
              <a:t> Rp117.718.350. Total </a:t>
            </a:r>
            <a:r>
              <a:rPr lang="en-US" sz="1600" dirty="0" err="1"/>
              <a:t>biaya</a:t>
            </a:r>
            <a:r>
              <a:rPr lang="en-US" sz="1600" dirty="0"/>
              <a:t> </a:t>
            </a:r>
            <a:r>
              <a:rPr lang="en-US" sz="1600" dirty="0" err="1"/>
              <a:t>persediaan</a:t>
            </a:r>
            <a:r>
              <a:rPr lang="en-US" sz="1600" dirty="0"/>
              <a:t> </a:t>
            </a:r>
            <a:r>
              <a:rPr lang="en-US" sz="1600" dirty="0" err="1"/>
              <a:t>ini</a:t>
            </a:r>
            <a:r>
              <a:rPr lang="en-US" sz="1600" dirty="0"/>
              <a:t> </a:t>
            </a:r>
            <a:r>
              <a:rPr lang="en-US" sz="1600" dirty="0" err="1"/>
              <a:t>didominasi</a:t>
            </a:r>
            <a:r>
              <a:rPr lang="en-US" sz="1600" dirty="0"/>
              <a:t> oleh </a:t>
            </a:r>
            <a:r>
              <a:rPr lang="en-US" sz="1600" dirty="0" err="1"/>
              <a:t>komponen</a:t>
            </a:r>
            <a:r>
              <a:rPr lang="en-US" sz="1600" dirty="0"/>
              <a:t> </a:t>
            </a:r>
            <a:r>
              <a:rPr lang="en-US" sz="1600" dirty="0" err="1"/>
              <a:t>biaya</a:t>
            </a:r>
            <a:r>
              <a:rPr lang="en-US" sz="1600" dirty="0"/>
              <a:t> </a:t>
            </a:r>
            <a:r>
              <a:rPr lang="en-US" sz="1600" dirty="0" err="1"/>
              <a:t>simpan</a:t>
            </a:r>
            <a:r>
              <a:rPr lang="en-US" sz="1600" dirty="0"/>
              <a:t>. Hal </a:t>
            </a:r>
            <a:r>
              <a:rPr lang="en-US" sz="1600" dirty="0" err="1"/>
              <a:t>ini</a:t>
            </a:r>
            <a:r>
              <a:rPr lang="en-US" sz="1600" dirty="0"/>
              <a:t> </a:t>
            </a:r>
            <a:r>
              <a:rPr lang="en-US" sz="1600" dirty="0" err="1"/>
              <a:t>disebabkan</a:t>
            </a:r>
            <a:r>
              <a:rPr lang="en-US" sz="1600" dirty="0"/>
              <a:t> </a:t>
            </a:r>
            <a:r>
              <a:rPr lang="en-US" sz="1600" dirty="0" err="1"/>
              <a:t>karena</a:t>
            </a:r>
            <a:r>
              <a:rPr lang="en-US" sz="1600" dirty="0"/>
              <a:t> </a:t>
            </a:r>
            <a:r>
              <a:rPr lang="en-US" sz="1600" dirty="0" err="1"/>
              <a:t>bahan</a:t>
            </a:r>
            <a:r>
              <a:rPr lang="en-US" sz="1600" dirty="0"/>
              <a:t> </a:t>
            </a:r>
            <a:r>
              <a:rPr lang="en-US" sz="1600" dirty="0" err="1"/>
              <a:t>baku</a:t>
            </a:r>
            <a:r>
              <a:rPr lang="en-US" sz="1600" dirty="0"/>
              <a:t> clear </a:t>
            </a:r>
            <a:r>
              <a:rPr lang="en-US" sz="1600" dirty="0" err="1"/>
              <a:t>memiliki</a:t>
            </a:r>
            <a:r>
              <a:rPr lang="en-US" sz="1600" dirty="0"/>
              <a:t> </a:t>
            </a:r>
            <a:r>
              <a:rPr lang="en-US" sz="1600" dirty="0" err="1"/>
              <a:t>harga</a:t>
            </a:r>
            <a:r>
              <a:rPr lang="en-US" sz="1600" dirty="0"/>
              <a:t> </a:t>
            </a:r>
            <a:r>
              <a:rPr lang="en-US" sz="1600" dirty="0" err="1"/>
              <a:t>beli</a:t>
            </a:r>
            <a:r>
              <a:rPr lang="en-US" sz="1600" dirty="0"/>
              <a:t> dan </a:t>
            </a:r>
            <a:r>
              <a:rPr lang="en-US" sz="1600" dirty="0" err="1"/>
              <a:t>biaya</a:t>
            </a:r>
            <a:r>
              <a:rPr lang="en-US" sz="1600" dirty="0"/>
              <a:t> </a:t>
            </a:r>
            <a:r>
              <a:rPr lang="en-US" sz="1600" dirty="0" err="1"/>
              <a:t>simpan</a:t>
            </a:r>
            <a:r>
              <a:rPr lang="en-US" sz="1600" dirty="0"/>
              <a:t> yang paling </a:t>
            </a:r>
            <a:r>
              <a:rPr lang="en-US" sz="1600" dirty="0" err="1"/>
              <a:t>besar</a:t>
            </a:r>
            <a:r>
              <a:rPr lang="en-US" sz="1600" dirty="0"/>
              <a:t> </a:t>
            </a:r>
            <a:r>
              <a:rPr lang="en-US" sz="1600" dirty="0" err="1"/>
              <a:t>serta</a:t>
            </a:r>
            <a:r>
              <a:rPr lang="en-US" sz="1600" dirty="0"/>
              <a:t> </a:t>
            </a:r>
            <a:r>
              <a:rPr lang="en-US" sz="1600" dirty="0" err="1"/>
              <a:t>permintaan</a:t>
            </a:r>
            <a:r>
              <a:rPr lang="en-US" sz="1600" dirty="0"/>
              <a:t> yang paling </a:t>
            </a:r>
            <a:r>
              <a:rPr lang="en-US" sz="1600" dirty="0" err="1"/>
              <a:t>tinggi</a:t>
            </a:r>
            <a:r>
              <a:rPr lang="en-US" sz="1600" dirty="0"/>
              <a:t>. Total </a:t>
            </a:r>
            <a:r>
              <a:rPr lang="en-US" sz="1600" dirty="0" err="1"/>
              <a:t>biaya</a:t>
            </a:r>
            <a:r>
              <a:rPr lang="en-US" sz="1600" dirty="0"/>
              <a:t> </a:t>
            </a:r>
            <a:r>
              <a:rPr lang="en-US" sz="1600" dirty="0" err="1"/>
              <a:t>persediaan</a:t>
            </a:r>
            <a:r>
              <a:rPr lang="en-US" sz="1600" dirty="0"/>
              <a:t> </a:t>
            </a:r>
            <a:r>
              <a:rPr lang="en-US" sz="1600" dirty="0" err="1"/>
              <a:t>ini</a:t>
            </a:r>
            <a:r>
              <a:rPr lang="en-US" sz="1600" dirty="0"/>
              <a:t> </a:t>
            </a:r>
            <a:r>
              <a:rPr lang="en-US" sz="1600" dirty="0" err="1"/>
              <a:t>didominasi</a:t>
            </a:r>
            <a:r>
              <a:rPr lang="en-US" sz="1600" dirty="0"/>
              <a:t> oleh </a:t>
            </a:r>
            <a:r>
              <a:rPr lang="en-US" sz="1600" dirty="0" err="1"/>
              <a:t>komponen</a:t>
            </a:r>
            <a:r>
              <a:rPr lang="en-US" sz="1600" dirty="0"/>
              <a:t> </a:t>
            </a:r>
            <a:r>
              <a:rPr lang="en-US" sz="1600" dirty="0" err="1"/>
              <a:t>biaya</a:t>
            </a:r>
            <a:r>
              <a:rPr lang="en-US" sz="1600" dirty="0"/>
              <a:t> </a:t>
            </a:r>
            <a:r>
              <a:rPr lang="en-US" sz="1600" dirty="0" err="1"/>
              <a:t>simpan</a:t>
            </a:r>
            <a:r>
              <a:rPr lang="en-US" sz="1600" dirty="0"/>
              <a:t>.</a:t>
            </a:r>
            <a:endParaRPr lang="en-ID" sz="1600" dirty="0"/>
          </a:p>
        </p:txBody>
      </p:sp>
      <p:pic>
        <p:nvPicPr>
          <p:cNvPr id="4" name="Picture 3">
            <a:extLst>
              <a:ext uri="{FF2B5EF4-FFF2-40B4-BE49-F238E27FC236}">
                <a16:creationId xmlns:a16="http://schemas.microsoft.com/office/drawing/2014/main" id="{9BF63A88-60C9-CA56-3F47-FE21038DAF5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05103" y="1442179"/>
            <a:ext cx="4683617" cy="3227761"/>
          </a:xfrm>
          <a:prstGeom prst="rect">
            <a:avLst/>
          </a:prstGeom>
          <a:noFill/>
        </p:spPr>
      </p:pic>
    </p:spTree>
    <p:extLst>
      <p:ext uri="{BB962C8B-B14F-4D97-AF65-F5344CB8AC3E}">
        <p14:creationId xmlns:p14="http://schemas.microsoft.com/office/powerpoint/2010/main" val="35881456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Analisis</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Analisis perbandingan biaya kondisi aktual dan model</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15</a:t>
            </a:r>
            <a:endParaRPr lang="en-ID" sz="1600" b="1" dirty="0">
              <a:solidFill>
                <a:srgbClr val="002060"/>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5E8C86C4-8E6C-9377-11AC-2D28B91C11E9}"/>
              </a:ext>
            </a:extLst>
          </p:cNvPr>
          <p:cNvSpPr/>
          <p:nvPr/>
        </p:nvSpPr>
        <p:spPr>
          <a:xfrm flipH="1">
            <a:off x="2533" y="0"/>
            <a:ext cx="149456" cy="6858000"/>
          </a:xfrm>
          <a:prstGeom prst="roundRect">
            <a:avLst/>
          </a:prstGeom>
          <a:gradFill flip="none" rotWithShape="1">
            <a:gsLst>
              <a:gs pos="0">
                <a:schemeClr val="accent5">
                  <a:lumMod val="40000"/>
                  <a:lumOff val="60000"/>
                </a:schemeClr>
              </a:gs>
              <a:gs pos="34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27">
            <a:extLst>
              <a:ext uri="{FF2B5EF4-FFF2-40B4-BE49-F238E27FC236}">
                <a16:creationId xmlns:a16="http://schemas.microsoft.com/office/drawing/2014/main" id="{9BE7AFB3-3D76-99DC-5C4F-933B7D3E80F7}"/>
              </a:ext>
            </a:extLst>
          </p:cNvPr>
          <p:cNvSpPr/>
          <p:nvPr/>
        </p:nvSpPr>
        <p:spPr>
          <a:xfrm>
            <a:off x="1927274" y="4178102"/>
            <a:ext cx="1420837" cy="104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9" name="Table 8">
            <a:extLst>
              <a:ext uri="{FF2B5EF4-FFF2-40B4-BE49-F238E27FC236}">
                <a16:creationId xmlns:a16="http://schemas.microsoft.com/office/drawing/2014/main" id="{AE3F7EBB-FCAF-E2BF-52D6-79AEFDFB1ED8}"/>
              </a:ext>
            </a:extLst>
          </p:cNvPr>
          <p:cNvGraphicFramePr>
            <a:graphicFrameLocks noGrp="1"/>
          </p:cNvGraphicFramePr>
          <p:nvPr>
            <p:extLst>
              <p:ext uri="{D42A27DB-BD31-4B8C-83A1-F6EECF244321}">
                <p14:modId xmlns:p14="http://schemas.microsoft.com/office/powerpoint/2010/main" val="2761355098"/>
              </p:ext>
            </p:extLst>
          </p:nvPr>
        </p:nvGraphicFramePr>
        <p:xfrm>
          <a:off x="506435" y="1211765"/>
          <a:ext cx="11087687" cy="1959864"/>
        </p:xfrm>
        <a:graphic>
          <a:graphicData uri="http://schemas.openxmlformats.org/drawingml/2006/table">
            <a:tbl>
              <a:tblPr firstRow="1" firstCol="1" bandRow="1">
                <a:tableStyleId>{5C22544A-7EE6-4342-B048-85BDC9FD1C3A}</a:tableStyleId>
              </a:tblPr>
              <a:tblGrid>
                <a:gridCol w="2559253">
                  <a:extLst>
                    <a:ext uri="{9D8B030D-6E8A-4147-A177-3AD203B41FA5}">
                      <a16:colId xmlns:a16="http://schemas.microsoft.com/office/drawing/2014/main" val="1227678011"/>
                    </a:ext>
                  </a:extLst>
                </a:gridCol>
                <a:gridCol w="1535310">
                  <a:extLst>
                    <a:ext uri="{9D8B030D-6E8A-4147-A177-3AD203B41FA5}">
                      <a16:colId xmlns:a16="http://schemas.microsoft.com/office/drawing/2014/main" val="2810424368"/>
                    </a:ext>
                  </a:extLst>
                </a:gridCol>
                <a:gridCol w="1535310">
                  <a:extLst>
                    <a:ext uri="{9D8B030D-6E8A-4147-A177-3AD203B41FA5}">
                      <a16:colId xmlns:a16="http://schemas.microsoft.com/office/drawing/2014/main" val="1385500500"/>
                    </a:ext>
                  </a:extLst>
                </a:gridCol>
                <a:gridCol w="1193597">
                  <a:extLst>
                    <a:ext uri="{9D8B030D-6E8A-4147-A177-3AD203B41FA5}">
                      <a16:colId xmlns:a16="http://schemas.microsoft.com/office/drawing/2014/main" val="835844143"/>
                    </a:ext>
                  </a:extLst>
                </a:gridCol>
                <a:gridCol w="1535310">
                  <a:extLst>
                    <a:ext uri="{9D8B030D-6E8A-4147-A177-3AD203B41FA5}">
                      <a16:colId xmlns:a16="http://schemas.microsoft.com/office/drawing/2014/main" val="707173529"/>
                    </a:ext>
                  </a:extLst>
                </a:gridCol>
                <a:gridCol w="1535310">
                  <a:extLst>
                    <a:ext uri="{9D8B030D-6E8A-4147-A177-3AD203B41FA5}">
                      <a16:colId xmlns:a16="http://schemas.microsoft.com/office/drawing/2014/main" val="656181810"/>
                    </a:ext>
                  </a:extLst>
                </a:gridCol>
                <a:gridCol w="1193597">
                  <a:extLst>
                    <a:ext uri="{9D8B030D-6E8A-4147-A177-3AD203B41FA5}">
                      <a16:colId xmlns:a16="http://schemas.microsoft.com/office/drawing/2014/main" val="1156384405"/>
                    </a:ext>
                  </a:extLst>
                </a:gridCol>
              </a:tblGrid>
              <a:tr h="0">
                <a:tc rowSpan="2">
                  <a:txBody>
                    <a:bodyPr/>
                    <a:lstStyle/>
                    <a:p>
                      <a:pPr algn="just">
                        <a:lnSpc>
                          <a:spcPct val="150000"/>
                        </a:lnSpc>
                      </a:pPr>
                      <a:r>
                        <a:rPr lang="en-US" sz="1600" dirty="0" err="1">
                          <a:effectLst/>
                        </a:rPr>
                        <a:t>Komponen</a:t>
                      </a:r>
                      <a:r>
                        <a:rPr lang="en-US" sz="1600" dirty="0">
                          <a:effectLst/>
                        </a:rPr>
                        <a:t> </a:t>
                      </a:r>
                      <a:r>
                        <a:rPr lang="en-US" sz="1600" dirty="0" err="1">
                          <a:effectLst/>
                        </a:rPr>
                        <a:t>Biaya</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ctr">
                        <a:lnSpc>
                          <a:spcPct val="150000"/>
                        </a:lnSpc>
                      </a:pPr>
                      <a:r>
                        <a:rPr lang="en-US" sz="1600" dirty="0" err="1">
                          <a:effectLst/>
                        </a:rPr>
                        <a:t>Biaya</a:t>
                      </a:r>
                      <a:r>
                        <a:rPr lang="en-US" sz="1600" dirty="0">
                          <a:effectLst/>
                        </a:rPr>
                        <a:t> </a:t>
                      </a:r>
                      <a:r>
                        <a:rPr lang="en-US" sz="1600" dirty="0" err="1">
                          <a:effectLst/>
                        </a:rPr>
                        <a:t>Aktual</a:t>
                      </a:r>
                      <a:r>
                        <a:rPr lang="en-US" sz="1600" dirty="0">
                          <a:effectLst/>
                        </a:rPr>
                        <a:t> (</a:t>
                      </a:r>
                      <a:r>
                        <a:rPr lang="en-US" sz="1600" dirty="0" err="1">
                          <a:effectLst/>
                        </a:rPr>
                        <a:t>dalam</a:t>
                      </a:r>
                      <a:r>
                        <a:rPr lang="en-US" sz="1600" dirty="0">
                          <a:effectLst/>
                        </a:rPr>
                        <a:t> </a:t>
                      </a:r>
                      <a:r>
                        <a:rPr lang="en-US" sz="1600" dirty="0" err="1">
                          <a:effectLst/>
                        </a:rPr>
                        <a:t>jutaan</a:t>
                      </a:r>
                      <a:r>
                        <a:rPr lang="en-US" sz="1600" dirty="0">
                          <a:effectLst/>
                        </a:rPr>
                        <a:t> rupiah)</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D"/>
                    </a:p>
                  </a:txBody>
                  <a:tcPr/>
                </a:tc>
                <a:tc hMerge="1">
                  <a:txBody>
                    <a:bodyPr/>
                    <a:lstStyle/>
                    <a:p>
                      <a:endParaRPr lang="en-ID"/>
                    </a:p>
                  </a:txBody>
                  <a:tcPr/>
                </a:tc>
                <a:tc gridSpan="3">
                  <a:txBody>
                    <a:bodyPr/>
                    <a:lstStyle/>
                    <a:p>
                      <a:pPr algn="ctr">
                        <a:lnSpc>
                          <a:spcPct val="150000"/>
                        </a:lnSpc>
                      </a:pPr>
                      <a:r>
                        <a:rPr lang="en-US" sz="1600" dirty="0" err="1">
                          <a:effectLst/>
                        </a:rPr>
                        <a:t>Biaya</a:t>
                      </a:r>
                      <a:r>
                        <a:rPr lang="en-US" sz="1600" dirty="0">
                          <a:effectLst/>
                        </a:rPr>
                        <a:t> Model</a:t>
                      </a:r>
                      <a:r>
                        <a:rPr lang="en-ID" sz="1600" dirty="0">
                          <a:effectLst/>
                        </a:rPr>
                        <a:t> </a:t>
                      </a:r>
                      <a:r>
                        <a:rPr lang="en-US" sz="1600" dirty="0">
                          <a:effectLst/>
                        </a:rPr>
                        <a:t>(</a:t>
                      </a:r>
                      <a:r>
                        <a:rPr lang="en-US" sz="1600" dirty="0" err="1">
                          <a:effectLst/>
                        </a:rPr>
                        <a:t>dalam</a:t>
                      </a:r>
                      <a:r>
                        <a:rPr lang="en-US" sz="1600" dirty="0">
                          <a:effectLst/>
                        </a:rPr>
                        <a:t> </a:t>
                      </a:r>
                      <a:r>
                        <a:rPr lang="en-US" sz="1600" dirty="0" err="1">
                          <a:effectLst/>
                        </a:rPr>
                        <a:t>jutaan</a:t>
                      </a:r>
                      <a:r>
                        <a:rPr lang="en-US" sz="1600" dirty="0">
                          <a:effectLst/>
                        </a:rPr>
                        <a:t> rupiah)</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3610935357"/>
                  </a:ext>
                </a:extLst>
              </a:tr>
              <a:tr h="0">
                <a:tc vMerge="1">
                  <a:txBody>
                    <a:bodyPr/>
                    <a:lstStyle/>
                    <a:p>
                      <a:endParaRPr lang="en-ID"/>
                    </a:p>
                  </a:txBody>
                  <a:tcPr/>
                </a:tc>
                <a:tc>
                  <a:txBody>
                    <a:bodyPr/>
                    <a:lstStyle/>
                    <a:p>
                      <a:pPr algn="ctr">
                        <a:lnSpc>
                          <a:spcPct val="150000"/>
                        </a:lnSpc>
                      </a:pPr>
                      <a:r>
                        <a:rPr lang="en-US" sz="1600">
                          <a:effectLst/>
                        </a:rPr>
                        <a:t>Clear</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Light Blue</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Mix</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Clear</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Light Blue</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Mix</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9689766"/>
                  </a:ext>
                </a:extLst>
              </a:tr>
              <a:tr h="0">
                <a:tc>
                  <a:txBody>
                    <a:bodyPr/>
                    <a:lstStyle/>
                    <a:p>
                      <a:pPr algn="just">
                        <a:lnSpc>
                          <a:spcPct val="150000"/>
                        </a:lnSpc>
                      </a:pPr>
                      <a:r>
                        <a:rPr lang="en-US" sz="1600">
                          <a:effectLst/>
                        </a:rPr>
                        <a:t>Biaya Simpan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201,5</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161,4</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223,7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199,7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112,0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157,7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3446555"/>
                  </a:ext>
                </a:extLst>
              </a:tr>
              <a:tr h="0">
                <a:tc>
                  <a:txBody>
                    <a:bodyPr/>
                    <a:lstStyle/>
                    <a:p>
                      <a:pPr algn="just">
                        <a:lnSpc>
                          <a:spcPct val="150000"/>
                        </a:lnSpc>
                      </a:pPr>
                      <a:r>
                        <a:rPr lang="en-US" sz="1600">
                          <a:effectLst/>
                        </a:rPr>
                        <a:t>Biaya Pesan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22,3</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22,8</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22,8</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5,7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5,7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dirty="0">
                          <a:effectLst/>
                        </a:rPr>
                        <a:t>5,7</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80573258"/>
                  </a:ext>
                </a:extLst>
              </a:tr>
              <a:tr h="0">
                <a:tc>
                  <a:txBody>
                    <a:bodyPr/>
                    <a:lstStyle/>
                    <a:p>
                      <a:pPr algn="just">
                        <a:lnSpc>
                          <a:spcPct val="150000"/>
                        </a:lnSpc>
                      </a:pPr>
                      <a:r>
                        <a:rPr lang="en-US" sz="1600">
                          <a:effectLst/>
                        </a:rPr>
                        <a:t>Biaya Persediaan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223,8</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184,2</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246,5</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205,4</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117,7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pPr>
                      <a:r>
                        <a:rPr lang="en-US" sz="1600">
                          <a:effectLst/>
                        </a:rPr>
                        <a:t>163,4</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16405994"/>
                  </a:ext>
                </a:extLst>
              </a:tr>
              <a:tr h="0">
                <a:tc>
                  <a:txBody>
                    <a:bodyPr/>
                    <a:lstStyle/>
                    <a:p>
                      <a:pPr algn="just">
                        <a:lnSpc>
                          <a:spcPct val="150000"/>
                        </a:lnSpc>
                      </a:pPr>
                      <a:r>
                        <a:rPr lang="en-US" sz="1600">
                          <a:effectLst/>
                        </a:rPr>
                        <a:t>Total </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ctr">
                        <a:lnSpc>
                          <a:spcPct val="150000"/>
                        </a:lnSpc>
                      </a:pPr>
                      <a:r>
                        <a:rPr lang="en-US" sz="1600" dirty="0">
                          <a:effectLst/>
                        </a:rPr>
                        <a:t>654,6</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D"/>
                    </a:p>
                  </a:txBody>
                  <a:tcPr/>
                </a:tc>
                <a:tc hMerge="1">
                  <a:txBody>
                    <a:bodyPr/>
                    <a:lstStyle/>
                    <a:p>
                      <a:endParaRPr lang="en-ID"/>
                    </a:p>
                  </a:txBody>
                  <a:tcPr/>
                </a:tc>
                <a:tc gridSpan="3">
                  <a:txBody>
                    <a:bodyPr/>
                    <a:lstStyle/>
                    <a:p>
                      <a:pPr algn="ctr">
                        <a:lnSpc>
                          <a:spcPct val="150000"/>
                        </a:lnSpc>
                      </a:pPr>
                      <a:r>
                        <a:rPr lang="en-US" sz="1600" dirty="0">
                          <a:effectLst/>
                        </a:rPr>
                        <a:t>486,5</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645803849"/>
                  </a:ext>
                </a:extLst>
              </a:tr>
            </a:tbl>
          </a:graphicData>
        </a:graphic>
      </p:graphicFrame>
      <p:sp>
        <p:nvSpPr>
          <p:cNvPr id="17" name="TextBox 16">
            <a:extLst>
              <a:ext uri="{FF2B5EF4-FFF2-40B4-BE49-F238E27FC236}">
                <a16:creationId xmlns:a16="http://schemas.microsoft.com/office/drawing/2014/main" id="{A27250B4-3592-4951-94DA-883E1DB218F5}"/>
              </a:ext>
            </a:extLst>
          </p:cNvPr>
          <p:cNvSpPr txBox="1"/>
          <p:nvPr/>
        </p:nvSpPr>
        <p:spPr>
          <a:xfrm>
            <a:off x="5007588" y="3266065"/>
            <a:ext cx="6586534" cy="3539430"/>
          </a:xfrm>
          <a:prstGeom prst="rect">
            <a:avLst/>
          </a:prstGeom>
          <a:noFill/>
          <a:ln>
            <a:solidFill>
              <a:srgbClr val="00B0F0"/>
            </a:solidFill>
            <a:prstDash val="lgDash"/>
          </a:ln>
        </p:spPr>
        <p:txBody>
          <a:bodyPr wrap="square">
            <a:spAutoFit/>
          </a:bodyPr>
          <a:lstStyle/>
          <a:p>
            <a:pPr algn="just"/>
            <a:r>
              <a:rPr lang="en-US" sz="1600" dirty="0" err="1"/>
              <a:t>Ditemukan</a:t>
            </a:r>
            <a:r>
              <a:rPr lang="en-US" sz="1600" dirty="0"/>
              <a:t> </a:t>
            </a:r>
            <a:r>
              <a:rPr lang="en-US" sz="1600" dirty="0" err="1"/>
              <a:t>bahwa</a:t>
            </a:r>
            <a:r>
              <a:rPr lang="en-US" sz="1600" dirty="0"/>
              <a:t> </a:t>
            </a:r>
            <a:r>
              <a:rPr lang="en-US" sz="1600" dirty="0" err="1"/>
              <a:t>terdapat</a:t>
            </a:r>
            <a:r>
              <a:rPr lang="en-US" sz="1600" dirty="0"/>
              <a:t> </a:t>
            </a:r>
            <a:r>
              <a:rPr lang="en-US" sz="1600" dirty="0" err="1"/>
              <a:t>penurunan</a:t>
            </a:r>
            <a:r>
              <a:rPr lang="en-US" sz="1600" dirty="0"/>
              <a:t> pada </a:t>
            </a:r>
            <a:r>
              <a:rPr lang="en-US" sz="1600" dirty="0" err="1"/>
              <a:t>biaya</a:t>
            </a:r>
            <a:r>
              <a:rPr lang="en-US" sz="1600" dirty="0"/>
              <a:t> </a:t>
            </a:r>
            <a:r>
              <a:rPr lang="en-US" sz="1600" dirty="0" err="1"/>
              <a:t>simpan</a:t>
            </a:r>
            <a:r>
              <a:rPr lang="en-US" sz="1600" dirty="0"/>
              <a:t> </a:t>
            </a:r>
            <a:r>
              <a:rPr lang="en-US" sz="1600" dirty="0" err="1"/>
              <a:t>maupun</a:t>
            </a:r>
            <a:r>
              <a:rPr lang="en-US" sz="1600" dirty="0"/>
              <a:t> </a:t>
            </a:r>
            <a:r>
              <a:rPr lang="en-US" sz="1600" dirty="0" err="1"/>
              <a:t>biaya</a:t>
            </a:r>
            <a:r>
              <a:rPr lang="en-US" sz="1600" dirty="0"/>
              <a:t> </a:t>
            </a:r>
            <a:r>
              <a:rPr lang="en-US" sz="1600" dirty="0" err="1"/>
              <a:t>pesan</a:t>
            </a:r>
            <a:r>
              <a:rPr lang="en-US" sz="1600" dirty="0"/>
              <a:t> pada </a:t>
            </a:r>
            <a:r>
              <a:rPr lang="en-US" sz="1600" dirty="0" err="1"/>
              <a:t>setiap</a:t>
            </a:r>
            <a:r>
              <a:rPr lang="en-US" sz="1600" dirty="0"/>
              <a:t> </a:t>
            </a:r>
            <a:r>
              <a:rPr lang="en-US" sz="1600" dirty="0" err="1"/>
              <a:t>bahan</a:t>
            </a:r>
            <a:r>
              <a:rPr lang="en-US" sz="1600" dirty="0"/>
              <a:t> </a:t>
            </a:r>
            <a:r>
              <a:rPr lang="en-US" sz="1600" dirty="0" err="1"/>
              <a:t>baku</a:t>
            </a:r>
            <a:r>
              <a:rPr lang="en-US" sz="1600" dirty="0"/>
              <a:t> </a:t>
            </a:r>
            <a:r>
              <a:rPr lang="en-US" sz="1600" dirty="0" err="1"/>
              <a:t>daur</a:t>
            </a:r>
            <a:r>
              <a:rPr lang="en-US" sz="1600" dirty="0"/>
              <a:t> </a:t>
            </a:r>
            <a:r>
              <a:rPr lang="en-US" sz="1600" dirty="0" err="1"/>
              <a:t>ulang</a:t>
            </a:r>
            <a:r>
              <a:rPr lang="en-US" sz="1600" dirty="0"/>
              <a:t> </a:t>
            </a:r>
            <a:r>
              <a:rPr lang="en-US" sz="1600" dirty="0" err="1"/>
              <a:t>plastik</a:t>
            </a:r>
            <a:r>
              <a:rPr lang="en-US" sz="1600" dirty="0"/>
              <a:t>. </a:t>
            </a:r>
            <a:r>
              <a:rPr lang="en-US" sz="1600" dirty="0" err="1"/>
              <a:t>Biaya</a:t>
            </a:r>
            <a:r>
              <a:rPr lang="en-US" sz="1600" dirty="0"/>
              <a:t> </a:t>
            </a:r>
            <a:r>
              <a:rPr lang="en-US" sz="1600" dirty="0" err="1"/>
              <a:t>simpan</a:t>
            </a:r>
            <a:r>
              <a:rPr lang="en-US" sz="1600" dirty="0"/>
              <a:t> </a:t>
            </a:r>
            <a:r>
              <a:rPr lang="en-US" sz="1600" dirty="0" err="1"/>
              <a:t>berkurang</a:t>
            </a:r>
            <a:r>
              <a:rPr lang="en-US" sz="1600" dirty="0"/>
              <a:t> </a:t>
            </a:r>
            <a:r>
              <a:rPr lang="en-US" sz="1600" dirty="0" err="1"/>
              <a:t>sebesar</a:t>
            </a:r>
            <a:r>
              <a:rPr lang="en-US" sz="1600" dirty="0"/>
              <a:t> 20%, </a:t>
            </a:r>
            <a:r>
              <a:rPr lang="en-US" sz="1600" dirty="0" err="1"/>
              <a:t>sedangkan</a:t>
            </a:r>
            <a:r>
              <a:rPr lang="en-US" sz="1600" dirty="0"/>
              <a:t> </a:t>
            </a:r>
            <a:r>
              <a:rPr lang="en-US" sz="1600" dirty="0" err="1"/>
              <a:t>biaya</a:t>
            </a:r>
            <a:r>
              <a:rPr lang="en-US" sz="1600" dirty="0"/>
              <a:t> </a:t>
            </a:r>
            <a:r>
              <a:rPr lang="en-US" sz="1600" dirty="0" err="1"/>
              <a:t>pesan</a:t>
            </a:r>
            <a:r>
              <a:rPr lang="en-US" sz="1600" dirty="0"/>
              <a:t> </a:t>
            </a:r>
            <a:r>
              <a:rPr lang="en-US" sz="1600" dirty="0" err="1"/>
              <a:t>berkurang</a:t>
            </a:r>
            <a:r>
              <a:rPr lang="en-US" sz="1600" dirty="0"/>
              <a:t> </a:t>
            </a:r>
            <a:r>
              <a:rPr lang="en-US" sz="1600" dirty="0" err="1"/>
              <a:t>sebesar</a:t>
            </a:r>
            <a:r>
              <a:rPr lang="en-US" sz="1600" dirty="0"/>
              <a:t> 75% </a:t>
            </a:r>
            <a:r>
              <a:rPr lang="en-US" sz="1600" dirty="0" err="1"/>
              <a:t>dari</a:t>
            </a:r>
            <a:r>
              <a:rPr lang="en-US" sz="1600" dirty="0"/>
              <a:t> </a:t>
            </a:r>
            <a:r>
              <a:rPr lang="en-US" sz="1600" dirty="0" err="1"/>
              <a:t>kondisi</a:t>
            </a:r>
            <a:r>
              <a:rPr lang="en-US" sz="1600" dirty="0"/>
              <a:t> </a:t>
            </a:r>
            <a:r>
              <a:rPr lang="en-US" sz="1600" dirty="0" err="1"/>
              <a:t>aktual</a:t>
            </a:r>
            <a:r>
              <a:rPr lang="en-US" sz="1600" dirty="0"/>
              <a:t>. </a:t>
            </a:r>
            <a:r>
              <a:rPr lang="en-US" sz="1600" dirty="0" err="1"/>
              <a:t>Biaya</a:t>
            </a:r>
            <a:r>
              <a:rPr lang="en-US" sz="1600" dirty="0"/>
              <a:t> </a:t>
            </a:r>
            <a:r>
              <a:rPr lang="en-US" sz="1600" dirty="0" err="1"/>
              <a:t>penyimpanan</a:t>
            </a:r>
            <a:r>
              <a:rPr lang="en-US" sz="1600" dirty="0"/>
              <a:t> </a:t>
            </a:r>
            <a:r>
              <a:rPr lang="en-US" sz="1600" dirty="0" err="1"/>
              <a:t>berkurang</a:t>
            </a:r>
            <a:r>
              <a:rPr lang="en-US" sz="1600" dirty="0"/>
              <a:t> </a:t>
            </a:r>
            <a:r>
              <a:rPr lang="en-US" sz="1600" dirty="0" err="1"/>
              <a:t>karena</a:t>
            </a:r>
            <a:r>
              <a:rPr lang="en-US" sz="1600" dirty="0"/>
              <a:t> model </a:t>
            </a:r>
            <a:r>
              <a:rPr lang="en-US" sz="1600" dirty="0" err="1"/>
              <a:t>membuat</a:t>
            </a:r>
            <a:r>
              <a:rPr lang="en-US" sz="1600" dirty="0"/>
              <a:t> </a:t>
            </a:r>
            <a:r>
              <a:rPr lang="en-US" sz="1600" dirty="0" err="1"/>
              <a:t>persediaan</a:t>
            </a:r>
            <a:r>
              <a:rPr lang="en-US" sz="1600" dirty="0"/>
              <a:t> </a:t>
            </a:r>
            <a:r>
              <a:rPr lang="en-US" sz="1600" dirty="0" err="1"/>
              <a:t>tepat</a:t>
            </a:r>
            <a:r>
              <a:rPr lang="en-US" sz="1600" dirty="0"/>
              <a:t> </a:t>
            </a:r>
            <a:r>
              <a:rPr lang="en-US" sz="1600" dirty="0" err="1"/>
              <a:t>jumlah</a:t>
            </a:r>
            <a:r>
              <a:rPr lang="en-US" sz="1600" dirty="0"/>
              <a:t> dan </a:t>
            </a:r>
            <a:r>
              <a:rPr lang="en-US" sz="1600" dirty="0" err="1"/>
              <a:t>tepat</a:t>
            </a:r>
            <a:r>
              <a:rPr lang="en-US" sz="1600" dirty="0"/>
              <a:t> </a:t>
            </a:r>
            <a:r>
              <a:rPr lang="en-US" sz="1600" dirty="0" err="1"/>
              <a:t>waktu</a:t>
            </a:r>
            <a:r>
              <a:rPr lang="en-US" sz="1600" dirty="0"/>
              <a:t> </a:t>
            </a:r>
            <a:r>
              <a:rPr lang="en-US" sz="1600" dirty="0" err="1"/>
              <a:t>sehingga</a:t>
            </a:r>
            <a:r>
              <a:rPr lang="en-US" sz="1600" dirty="0"/>
              <a:t> </a:t>
            </a:r>
            <a:r>
              <a:rPr lang="en-US" sz="1600" dirty="0" err="1"/>
              <a:t>tidak</a:t>
            </a:r>
            <a:r>
              <a:rPr lang="en-US" sz="1600" dirty="0"/>
              <a:t> </a:t>
            </a:r>
            <a:r>
              <a:rPr lang="en-US" sz="1600" dirty="0" err="1"/>
              <a:t>mengalami</a:t>
            </a:r>
            <a:r>
              <a:rPr lang="en-US" sz="1600" dirty="0"/>
              <a:t> </a:t>
            </a:r>
            <a:r>
              <a:rPr lang="en-US" sz="1600" dirty="0" err="1"/>
              <a:t>penyimpanan</a:t>
            </a:r>
            <a:r>
              <a:rPr lang="en-US" sz="1600" dirty="0"/>
              <a:t> </a:t>
            </a:r>
            <a:r>
              <a:rPr lang="en-US" sz="1600" dirty="0" err="1"/>
              <a:t>berlebih</a:t>
            </a:r>
            <a:r>
              <a:rPr lang="en-US" sz="1600" dirty="0"/>
              <a:t> </a:t>
            </a:r>
            <a:r>
              <a:rPr lang="en-US" sz="1600" dirty="0" err="1"/>
              <a:t>atau</a:t>
            </a:r>
            <a:r>
              <a:rPr lang="en-US" sz="1600" dirty="0"/>
              <a:t> </a:t>
            </a:r>
            <a:r>
              <a:rPr lang="en-US" sz="1600" dirty="0" err="1"/>
              <a:t>penumpukan</a:t>
            </a:r>
            <a:r>
              <a:rPr lang="en-US" sz="1600" dirty="0"/>
              <a:t>. Total </a:t>
            </a:r>
            <a:r>
              <a:rPr lang="en-US" sz="1600" dirty="0" err="1"/>
              <a:t>biaya</a:t>
            </a:r>
            <a:r>
              <a:rPr lang="en-US" sz="1600" dirty="0"/>
              <a:t> </a:t>
            </a:r>
            <a:r>
              <a:rPr lang="en-US" sz="1600" dirty="0" err="1"/>
              <a:t>persediaan</a:t>
            </a:r>
            <a:r>
              <a:rPr lang="en-US" sz="1600" dirty="0"/>
              <a:t> yang </a:t>
            </a:r>
            <a:r>
              <a:rPr lang="en-US" sz="1600" dirty="0" err="1"/>
              <a:t>dikeluarkan</a:t>
            </a:r>
            <a:r>
              <a:rPr lang="en-US" sz="1600" dirty="0"/>
              <a:t> </a:t>
            </a:r>
            <a:r>
              <a:rPr lang="en-US" sz="1600" dirty="0" err="1"/>
              <a:t>sebelum</a:t>
            </a:r>
            <a:r>
              <a:rPr lang="en-US" sz="1600" dirty="0"/>
              <a:t> </a:t>
            </a:r>
            <a:r>
              <a:rPr lang="en-US" sz="1600" dirty="0" err="1"/>
              <a:t>penerapan</a:t>
            </a:r>
            <a:r>
              <a:rPr lang="en-US" sz="1600" dirty="0"/>
              <a:t> model </a:t>
            </a:r>
            <a:r>
              <a:rPr lang="en-US" sz="1600" dirty="0" err="1"/>
              <a:t>secara</a:t>
            </a:r>
            <a:r>
              <a:rPr lang="en-US" sz="1600" dirty="0"/>
              <a:t> </a:t>
            </a:r>
            <a:r>
              <a:rPr lang="en-US" sz="1600" dirty="0" err="1"/>
              <a:t>historis</a:t>
            </a:r>
            <a:r>
              <a:rPr lang="en-US" sz="1600" dirty="0"/>
              <a:t> </a:t>
            </a:r>
            <a:r>
              <a:rPr lang="en-US" sz="1600" dirty="0" err="1"/>
              <a:t>adalah</a:t>
            </a:r>
            <a:r>
              <a:rPr lang="en-US" sz="1600" dirty="0"/>
              <a:t> </a:t>
            </a:r>
            <a:r>
              <a:rPr lang="en-US" sz="1600" dirty="0" err="1"/>
              <a:t>sebesar</a:t>
            </a:r>
            <a:r>
              <a:rPr lang="en-US" sz="1600" dirty="0"/>
              <a:t> Rp654.648.099 </a:t>
            </a:r>
            <a:r>
              <a:rPr lang="en-US" sz="1600" dirty="0" err="1"/>
              <a:t>dimana</a:t>
            </a:r>
            <a:r>
              <a:rPr lang="en-US" sz="1600" dirty="0"/>
              <a:t> </a:t>
            </a:r>
            <a:r>
              <a:rPr lang="en-US" sz="1600" dirty="0" err="1"/>
              <a:t>biaya</a:t>
            </a:r>
            <a:r>
              <a:rPr lang="en-US" sz="1600" dirty="0"/>
              <a:t> </a:t>
            </a:r>
            <a:r>
              <a:rPr lang="en-US" sz="1600" dirty="0" err="1"/>
              <a:t>ini</a:t>
            </a:r>
            <a:r>
              <a:rPr lang="en-US" sz="1600" dirty="0"/>
              <a:t> </a:t>
            </a:r>
            <a:r>
              <a:rPr lang="en-US" sz="1600" dirty="0" err="1"/>
              <a:t>lebih</a:t>
            </a:r>
            <a:r>
              <a:rPr lang="en-US" sz="1600" dirty="0"/>
              <a:t> </a:t>
            </a:r>
            <a:r>
              <a:rPr lang="en-US" sz="1600" dirty="0" err="1"/>
              <a:t>tinggi</a:t>
            </a:r>
            <a:r>
              <a:rPr lang="en-US" sz="1600" dirty="0"/>
              <a:t> </a:t>
            </a:r>
            <a:r>
              <a:rPr lang="en-US" sz="1600" dirty="0" err="1"/>
              <a:t>daripada</a:t>
            </a:r>
            <a:r>
              <a:rPr lang="en-US" sz="1600" dirty="0"/>
              <a:t> total </a:t>
            </a:r>
            <a:r>
              <a:rPr lang="en-US" sz="1600" dirty="0" err="1"/>
              <a:t>biaya</a:t>
            </a:r>
            <a:r>
              <a:rPr lang="en-US" sz="1600" dirty="0"/>
              <a:t> </a:t>
            </a:r>
            <a:r>
              <a:rPr lang="en-US" sz="1600" dirty="0" err="1"/>
              <a:t>setelah</a:t>
            </a:r>
            <a:r>
              <a:rPr lang="en-US" sz="1600" dirty="0"/>
              <a:t> </a:t>
            </a:r>
            <a:r>
              <a:rPr lang="en-US" sz="1600" dirty="0" err="1"/>
              <a:t>penerapan</a:t>
            </a:r>
            <a:r>
              <a:rPr lang="en-US" sz="1600" dirty="0"/>
              <a:t> model, </a:t>
            </a:r>
            <a:r>
              <a:rPr lang="en-US" sz="1600" dirty="0" err="1"/>
              <a:t>yaitu</a:t>
            </a:r>
            <a:r>
              <a:rPr lang="en-US" sz="1600" dirty="0"/>
              <a:t> </a:t>
            </a:r>
            <a:r>
              <a:rPr lang="en-US" sz="1600" dirty="0" err="1"/>
              <a:t>sebesar</a:t>
            </a:r>
            <a:r>
              <a:rPr lang="en-US" sz="1600" dirty="0"/>
              <a:t> Rp486.598.899. </a:t>
            </a:r>
            <a:r>
              <a:rPr lang="en-US" sz="1600" dirty="0" err="1"/>
              <a:t>Dengan</a:t>
            </a:r>
            <a:r>
              <a:rPr lang="en-US" sz="1600" dirty="0"/>
              <a:t> model </a:t>
            </a:r>
            <a:r>
              <a:rPr lang="en-US" sz="1600" dirty="0" err="1"/>
              <a:t>optimasi</a:t>
            </a:r>
            <a:r>
              <a:rPr lang="en-US" sz="1600" dirty="0"/>
              <a:t>, </a:t>
            </a:r>
            <a:r>
              <a:rPr lang="en-US" sz="1600" dirty="0" err="1"/>
              <a:t>terjadi</a:t>
            </a:r>
            <a:r>
              <a:rPr lang="en-US" sz="1600" dirty="0"/>
              <a:t> </a:t>
            </a:r>
            <a:r>
              <a:rPr lang="en-US" sz="1600" dirty="0" err="1"/>
              <a:t>pengurangan</a:t>
            </a:r>
            <a:r>
              <a:rPr lang="en-US" sz="1600" dirty="0"/>
              <a:t> </a:t>
            </a:r>
            <a:r>
              <a:rPr lang="en-US" sz="1600" dirty="0" err="1"/>
              <a:t>atau</a:t>
            </a:r>
            <a:r>
              <a:rPr lang="en-US" sz="1600" dirty="0"/>
              <a:t> </a:t>
            </a:r>
            <a:r>
              <a:rPr lang="en-US" sz="1600" dirty="0" err="1"/>
              <a:t>penghematan</a:t>
            </a:r>
            <a:r>
              <a:rPr lang="en-US" sz="1600" dirty="0"/>
              <a:t> total </a:t>
            </a:r>
            <a:r>
              <a:rPr lang="en-US" sz="1600" dirty="0" err="1"/>
              <a:t>biaya</a:t>
            </a:r>
            <a:r>
              <a:rPr lang="en-US" sz="1600" dirty="0"/>
              <a:t> </a:t>
            </a:r>
            <a:r>
              <a:rPr lang="en-US" sz="1600" dirty="0" err="1"/>
              <a:t>persediaan</a:t>
            </a:r>
            <a:r>
              <a:rPr lang="en-US" sz="1600" dirty="0"/>
              <a:t> </a:t>
            </a:r>
            <a:r>
              <a:rPr lang="en-US" sz="1600" dirty="0" err="1"/>
              <a:t>sebesar</a:t>
            </a:r>
            <a:r>
              <a:rPr lang="en-US" sz="1600" dirty="0"/>
              <a:t> Rp168.049.200 </a:t>
            </a:r>
            <a:r>
              <a:rPr lang="en-US" sz="1600" dirty="0" err="1"/>
              <a:t>atau</a:t>
            </a:r>
            <a:r>
              <a:rPr lang="en-US" sz="1600" dirty="0"/>
              <a:t> </a:t>
            </a:r>
            <a:r>
              <a:rPr lang="en-US" sz="1600" dirty="0" err="1"/>
              <a:t>sekitar</a:t>
            </a:r>
            <a:r>
              <a:rPr lang="en-US" sz="1600" dirty="0"/>
              <a:t> 26%. </a:t>
            </a:r>
            <a:r>
              <a:rPr lang="en-US" sz="1600" dirty="0" err="1"/>
              <a:t>Kondisi</a:t>
            </a:r>
            <a:r>
              <a:rPr lang="en-US" sz="1600" dirty="0"/>
              <a:t> </a:t>
            </a:r>
            <a:r>
              <a:rPr lang="en-US" sz="1600" dirty="0" err="1"/>
              <a:t>aktual</a:t>
            </a:r>
            <a:r>
              <a:rPr lang="en-US" sz="1600" dirty="0"/>
              <a:t> </a:t>
            </a:r>
            <a:r>
              <a:rPr lang="en-US" sz="1600" dirty="0" err="1"/>
              <a:t>dengan</a:t>
            </a:r>
            <a:r>
              <a:rPr lang="en-US" sz="1600" dirty="0"/>
              <a:t> </a:t>
            </a:r>
            <a:r>
              <a:rPr lang="en-US" sz="1600" dirty="0" err="1"/>
              <a:t>perencanaan</a:t>
            </a:r>
            <a:r>
              <a:rPr lang="en-US" sz="1600" dirty="0"/>
              <a:t> </a:t>
            </a:r>
            <a:r>
              <a:rPr lang="en-US" sz="1600" dirty="0" err="1"/>
              <a:t>sebelumnya</a:t>
            </a:r>
            <a:r>
              <a:rPr lang="en-US" sz="1600" dirty="0"/>
              <a:t> </a:t>
            </a:r>
            <a:r>
              <a:rPr lang="en-US" sz="1600" dirty="0" err="1"/>
              <a:t>sering</a:t>
            </a:r>
            <a:r>
              <a:rPr lang="en-US" sz="1600" dirty="0"/>
              <a:t> </a:t>
            </a:r>
            <a:r>
              <a:rPr lang="en-US" sz="1600" dirty="0" err="1"/>
              <a:t>mengalami</a:t>
            </a:r>
            <a:r>
              <a:rPr lang="en-US" sz="1600" dirty="0"/>
              <a:t> </a:t>
            </a:r>
            <a:r>
              <a:rPr lang="en-US" sz="1600" dirty="0" err="1"/>
              <a:t>kelebihan</a:t>
            </a:r>
            <a:r>
              <a:rPr lang="en-US" sz="1600" dirty="0"/>
              <a:t> </a:t>
            </a:r>
            <a:r>
              <a:rPr lang="en-US" sz="1600" dirty="0" err="1"/>
              <a:t>bahan</a:t>
            </a:r>
            <a:r>
              <a:rPr lang="en-US" sz="1600" dirty="0"/>
              <a:t> </a:t>
            </a:r>
            <a:r>
              <a:rPr lang="en-US" sz="1600" dirty="0" err="1"/>
              <a:t>baku</a:t>
            </a:r>
            <a:r>
              <a:rPr lang="en-US" sz="1600" dirty="0"/>
              <a:t> yang </a:t>
            </a:r>
            <a:r>
              <a:rPr lang="en-US" sz="1600" dirty="0" err="1"/>
              <a:t>menyebabkan</a:t>
            </a:r>
            <a:r>
              <a:rPr lang="en-US" sz="1600" dirty="0"/>
              <a:t> </a:t>
            </a:r>
            <a:r>
              <a:rPr lang="en-US" sz="1600" dirty="0" err="1"/>
              <a:t>biaya</a:t>
            </a:r>
            <a:r>
              <a:rPr lang="en-US" sz="1600" dirty="0"/>
              <a:t> </a:t>
            </a:r>
            <a:r>
              <a:rPr lang="en-US" sz="1600" dirty="0" err="1"/>
              <a:t>simpan</a:t>
            </a:r>
            <a:r>
              <a:rPr lang="en-US" sz="1600" dirty="0"/>
              <a:t> yang sangat </a:t>
            </a:r>
            <a:r>
              <a:rPr lang="en-US" sz="1600" dirty="0" err="1"/>
              <a:t>tinggi</a:t>
            </a:r>
            <a:r>
              <a:rPr lang="en-US" sz="1600" dirty="0"/>
              <a:t>. </a:t>
            </a:r>
            <a:r>
              <a:rPr lang="en-US" sz="1600" dirty="0" err="1"/>
              <a:t>Selain</a:t>
            </a:r>
            <a:r>
              <a:rPr lang="en-US" sz="1600" dirty="0"/>
              <a:t> </a:t>
            </a:r>
            <a:r>
              <a:rPr lang="en-US" sz="1600" dirty="0" err="1"/>
              <a:t>itu</a:t>
            </a:r>
            <a:r>
              <a:rPr lang="en-US" sz="1600" dirty="0"/>
              <a:t>, </a:t>
            </a:r>
            <a:r>
              <a:rPr lang="en-US" sz="1600" dirty="0" err="1"/>
              <a:t>biaya</a:t>
            </a:r>
            <a:r>
              <a:rPr lang="en-US" sz="1600" dirty="0"/>
              <a:t> </a:t>
            </a:r>
            <a:r>
              <a:rPr lang="en-US" sz="1600" dirty="0" err="1"/>
              <a:t>pesan</a:t>
            </a:r>
            <a:r>
              <a:rPr lang="en-US" sz="1600" dirty="0"/>
              <a:t> juga </a:t>
            </a:r>
            <a:r>
              <a:rPr lang="en-US" sz="1600" dirty="0" err="1"/>
              <a:t>tinggi</a:t>
            </a:r>
            <a:r>
              <a:rPr lang="en-US" sz="1600" dirty="0"/>
              <a:t> </a:t>
            </a:r>
            <a:r>
              <a:rPr lang="en-US" sz="1600" dirty="0" err="1"/>
              <a:t>karena</a:t>
            </a:r>
            <a:r>
              <a:rPr lang="en-US" sz="1600" dirty="0"/>
              <a:t> </a:t>
            </a:r>
            <a:r>
              <a:rPr lang="en-US" sz="1600" dirty="0" err="1"/>
              <a:t>penjadwalan</a:t>
            </a:r>
            <a:r>
              <a:rPr lang="en-US" sz="1600" dirty="0"/>
              <a:t> </a:t>
            </a:r>
            <a:r>
              <a:rPr lang="en-US" sz="1600" dirty="0" err="1"/>
              <a:t>pemesanan</a:t>
            </a:r>
            <a:r>
              <a:rPr lang="en-US" sz="1600" dirty="0"/>
              <a:t> </a:t>
            </a:r>
            <a:r>
              <a:rPr lang="en-US" sz="1600" dirty="0" err="1"/>
              <a:t>bahan</a:t>
            </a:r>
            <a:r>
              <a:rPr lang="en-US" sz="1600" dirty="0"/>
              <a:t> </a:t>
            </a:r>
            <a:r>
              <a:rPr lang="en-US" sz="1600" dirty="0" err="1"/>
              <a:t>baku</a:t>
            </a:r>
            <a:r>
              <a:rPr lang="en-US" sz="1600" dirty="0"/>
              <a:t> yang </a:t>
            </a:r>
            <a:r>
              <a:rPr lang="en-US" sz="1600" dirty="0" err="1"/>
              <a:t>belum</a:t>
            </a:r>
            <a:r>
              <a:rPr lang="en-US" sz="1600" dirty="0"/>
              <a:t> </a:t>
            </a:r>
            <a:r>
              <a:rPr lang="en-US" sz="1600" dirty="0" err="1"/>
              <a:t>efektif</a:t>
            </a:r>
            <a:r>
              <a:rPr lang="en-US" sz="1600" dirty="0"/>
              <a:t> dan </a:t>
            </a:r>
            <a:r>
              <a:rPr lang="en-US" sz="1600" dirty="0" err="1"/>
              <a:t>efisien</a:t>
            </a:r>
            <a:r>
              <a:rPr lang="en-US" sz="1600" dirty="0"/>
              <a:t>. </a:t>
            </a:r>
            <a:endParaRPr lang="en-ID" sz="1400" dirty="0">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4" name="Chart 3">
            <a:extLst>
              <a:ext uri="{FF2B5EF4-FFF2-40B4-BE49-F238E27FC236}">
                <a16:creationId xmlns:a16="http://schemas.microsoft.com/office/drawing/2014/main" id="{846F3ADA-7D3F-4FF8-CBB5-200F48CBE6E9}"/>
              </a:ext>
            </a:extLst>
          </p:cNvPr>
          <p:cNvGraphicFramePr>
            <a:graphicFrameLocks/>
          </p:cNvGraphicFramePr>
          <p:nvPr>
            <p:extLst>
              <p:ext uri="{D42A27DB-BD31-4B8C-83A1-F6EECF244321}">
                <p14:modId xmlns:p14="http://schemas.microsoft.com/office/powerpoint/2010/main" val="2398578660"/>
              </p:ext>
            </p:extLst>
          </p:nvPr>
        </p:nvGraphicFramePr>
        <p:xfrm>
          <a:off x="298275" y="3385099"/>
          <a:ext cx="4678834" cy="29936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479509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Analisis</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Analisis nilai </a:t>
            </a:r>
            <a:r>
              <a:rPr lang="sv-SE" sz="1600" i="1" dirty="0">
                <a:latin typeface="Arial" panose="020B0604020202020204" pitchFamily="34" charset="0"/>
                <a:cs typeface="Arial" panose="020B0604020202020204" pitchFamily="34" charset="0"/>
              </a:rPr>
              <a:t>inventory turnover </a:t>
            </a:r>
            <a:r>
              <a:rPr lang="sv-SE" sz="1600" dirty="0">
                <a:latin typeface="Arial" panose="020B0604020202020204" pitchFamily="34" charset="0"/>
                <a:cs typeface="Arial" panose="020B0604020202020204" pitchFamily="34" charset="0"/>
              </a:rPr>
              <a:t>(ITO) kondisi aktual dan model</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15</a:t>
            </a:r>
            <a:endParaRPr lang="en-ID" sz="1600" b="1" dirty="0">
              <a:solidFill>
                <a:srgbClr val="002060"/>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5E8C86C4-8E6C-9377-11AC-2D28B91C11E9}"/>
              </a:ext>
            </a:extLst>
          </p:cNvPr>
          <p:cNvSpPr/>
          <p:nvPr/>
        </p:nvSpPr>
        <p:spPr>
          <a:xfrm flipH="1">
            <a:off x="2533" y="0"/>
            <a:ext cx="149456" cy="6858000"/>
          </a:xfrm>
          <a:prstGeom prst="roundRect">
            <a:avLst/>
          </a:prstGeom>
          <a:gradFill flip="none" rotWithShape="1">
            <a:gsLst>
              <a:gs pos="0">
                <a:schemeClr val="accent5">
                  <a:lumMod val="40000"/>
                  <a:lumOff val="60000"/>
                </a:schemeClr>
              </a:gs>
              <a:gs pos="34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27">
            <a:extLst>
              <a:ext uri="{FF2B5EF4-FFF2-40B4-BE49-F238E27FC236}">
                <a16:creationId xmlns:a16="http://schemas.microsoft.com/office/drawing/2014/main" id="{9BE7AFB3-3D76-99DC-5C4F-933B7D3E80F7}"/>
              </a:ext>
            </a:extLst>
          </p:cNvPr>
          <p:cNvSpPr/>
          <p:nvPr/>
        </p:nvSpPr>
        <p:spPr>
          <a:xfrm>
            <a:off x="1927274" y="4178102"/>
            <a:ext cx="1420837" cy="104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1" name="Table 10">
            <a:extLst>
              <a:ext uri="{FF2B5EF4-FFF2-40B4-BE49-F238E27FC236}">
                <a16:creationId xmlns:a16="http://schemas.microsoft.com/office/drawing/2014/main" id="{889BCA57-7250-B489-7626-54DE6C6134AE}"/>
              </a:ext>
            </a:extLst>
          </p:cNvPr>
          <p:cNvGraphicFramePr>
            <a:graphicFrameLocks noGrp="1"/>
          </p:cNvGraphicFramePr>
          <p:nvPr>
            <p:extLst>
              <p:ext uri="{D42A27DB-BD31-4B8C-83A1-F6EECF244321}">
                <p14:modId xmlns:p14="http://schemas.microsoft.com/office/powerpoint/2010/main" val="1894636200"/>
              </p:ext>
            </p:extLst>
          </p:nvPr>
        </p:nvGraphicFramePr>
        <p:xfrm>
          <a:off x="506435" y="1571886"/>
          <a:ext cx="11057209" cy="2038096"/>
        </p:xfrm>
        <a:graphic>
          <a:graphicData uri="http://schemas.openxmlformats.org/drawingml/2006/table">
            <a:tbl>
              <a:tblPr firstRow="1" firstCol="1" bandRow="1">
                <a:tableStyleId>{5C22544A-7EE6-4342-B048-85BDC9FD1C3A}</a:tableStyleId>
              </a:tblPr>
              <a:tblGrid>
                <a:gridCol w="1900154">
                  <a:extLst>
                    <a:ext uri="{9D8B030D-6E8A-4147-A177-3AD203B41FA5}">
                      <a16:colId xmlns:a16="http://schemas.microsoft.com/office/drawing/2014/main" val="1412690392"/>
                    </a:ext>
                  </a:extLst>
                </a:gridCol>
                <a:gridCol w="1900154">
                  <a:extLst>
                    <a:ext uri="{9D8B030D-6E8A-4147-A177-3AD203B41FA5}">
                      <a16:colId xmlns:a16="http://schemas.microsoft.com/office/drawing/2014/main" val="1313285941"/>
                    </a:ext>
                  </a:extLst>
                </a:gridCol>
                <a:gridCol w="1900154">
                  <a:extLst>
                    <a:ext uri="{9D8B030D-6E8A-4147-A177-3AD203B41FA5}">
                      <a16:colId xmlns:a16="http://schemas.microsoft.com/office/drawing/2014/main" val="3586351146"/>
                    </a:ext>
                  </a:extLst>
                </a:gridCol>
                <a:gridCol w="1901371">
                  <a:extLst>
                    <a:ext uri="{9D8B030D-6E8A-4147-A177-3AD203B41FA5}">
                      <a16:colId xmlns:a16="http://schemas.microsoft.com/office/drawing/2014/main" val="2500596438"/>
                    </a:ext>
                  </a:extLst>
                </a:gridCol>
                <a:gridCol w="1901371">
                  <a:extLst>
                    <a:ext uri="{9D8B030D-6E8A-4147-A177-3AD203B41FA5}">
                      <a16:colId xmlns:a16="http://schemas.microsoft.com/office/drawing/2014/main" val="3657032021"/>
                    </a:ext>
                  </a:extLst>
                </a:gridCol>
                <a:gridCol w="1554005">
                  <a:extLst>
                    <a:ext uri="{9D8B030D-6E8A-4147-A177-3AD203B41FA5}">
                      <a16:colId xmlns:a16="http://schemas.microsoft.com/office/drawing/2014/main" val="1882379246"/>
                    </a:ext>
                  </a:extLst>
                </a:gridCol>
              </a:tblGrid>
              <a:tr h="0">
                <a:tc rowSpan="2">
                  <a:txBody>
                    <a:bodyPr/>
                    <a:lstStyle/>
                    <a:p>
                      <a:pPr algn="just">
                        <a:lnSpc>
                          <a:spcPct val="150000"/>
                        </a:lnSpc>
                      </a:pPr>
                      <a:r>
                        <a:rPr lang="en-US" sz="1600" dirty="0" err="1">
                          <a:effectLst/>
                        </a:rPr>
                        <a:t>Kondisi</a:t>
                      </a:r>
                      <a:r>
                        <a:rPr lang="en-US" sz="1600" dirty="0">
                          <a:effectLst/>
                        </a:rPr>
                        <a:t> Hasil</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err="1">
                          <a:effectLst/>
                        </a:rPr>
                        <a:t>Saldo</a:t>
                      </a:r>
                      <a:r>
                        <a:rPr lang="en-US" sz="1600" dirty="0">
                          <a:effectLst/>
                        </a:rPr>
                        <a:t> Awal (</a:t>
                      </a:r>
                      <a:r>
                        <a:rPr lang="en-US" sz="1600" dirty="0" err="1">
                          <a:effectLst/>
                        </a:rPr>
                        <a:t>dalam</a:t>
                      </a:r>
                      <a:r>
                        <a:rPr lang="en-US" sz="1600" dirty="0">
                          <a:effectLst/>
                        </a:rPr>
                        <a:t> </a:t>
                      </a:r>
                      <a:r>
                        <a:rPr lang="en-US" sz="1600" dirty="0" err="1">
                          <a:effectLst/>
                        </a:rPr>
                        <a:t>jutaan</a:t>
                      </a:r>
                      <a:r>
                        <a:rPr lang="en-US" sz="1600" dirty="0">
                          <a:effectLst/>
                        </a:rPr>
                        <a:t> rupiah)</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Saldo Akhir (dalam jutaan rupiah)</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Rata-rata Saldo</a:t>
                      </a:r>
                      <a:endParaRPr lang="en-ID" sz="1600">
                        <a:effectLst/>
                      </a:endParaRPr>
                    </a:p>
                    <a:p>
                      <a:pPr algn="ctr">
                        <a:lnSpc>
                          <a:spcPct val="150000"/>
                        </a:lnSpc>
                      </a:pPr>
                      <a:r>
                        <a:rPr lang="en-US" sz="1600">
                          <a:effectLst/>
                        </a:rPr>
                        <a:t>(dalam jutaan rupiah)</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Total </a:t>
                      </a:r>
                      <a:r>
                        <a:rPr lang="en-US" sz="1600" dirty="0" err="1">
                          <a:effectLst/>
                        </a:rPr>
                        <a:t>Penjualan</a:t>
                      </a:r>
                      <a:r>
                        <a:rPr lang="en-US" sz="1600" dirty="0">
                          <a:effectLst/>
                        </a:rPr>
                        <a:t> (</a:t>
                      </a:r>
                      <a:r>
                        <a:rPr lang="en-US" sz="1600" dirty="0" err="1">
                          <a:effectLst/>
                        </a:rPr>
                        <a:t>dalam</a:t>
                      </a:r>
                      <a:r>
                        <a:rPr lang="en-US" sz="1600" dirty="0">
                          <a:effectLst/>
                        </a:rPr>
                        <a:t> </a:t>
                      </a:r>
                      <a:r>
                        <a:rPr lang="en-US" sz="1600" dirty="0" err="1">
                          <a:effectLst/>
                        </a:rPr>
                        <a:t>jutaan</a:t>
                      </a:r>
                      <a:r>
                        <a:rPr lang="en-US" sz="1600" dirty="0">
                          <a:effectLst/>
                        </a:rPr>
                        <a:t> rupiah)</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Nilai ITO</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33300451"/>
                  </a:ext>
                </a:extLst>
              </a:tr>
              <a:tr h="0">
                <a:tc vMerge="1">
                  <a:txBody>
                    <a:bodyPr/>
                    <a:lstStyle/>
                    <a:p>
                      <a:endParaRPr lang="en-ID"/>
                    </a:p>
                  </a:txBody>
                  <a:tcPr/>
                </a:tc>
                <a:tc>
                  <a:txBody>
                    <a:bodyPr/>
                    <a:lstStyle/>
                    <a:p>
                      <a:pPr algn="ctr">
                        <a:lnSpc>
                          <a:spcPct val="150000"/>
                        </a:lnSpc>
                      </a:pPr>
                      <a:r>
                        <a:rPr lang="en-US" sz="1600">
                          <a:effectLst/>
                        </a:rPr>
                        <a:t>A</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B</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(A+B)/2</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C</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C/(A+B)/2</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580141"/>
                  </a:ext>
                </a:extLst>
              </a:tr>
              <a:tr h="248285">
                <a:tc>
                  <a:txBody>
                    <a:bodyPr/>
                    <a:lstStyle/>
                    <a:p>
                      <a:pPr algn="just">
                        <a:lnSpc>
                          <a:spcPct val="150000"/>
                        </a:lnSpc>
                      </a:pPr>
                      <a:r>
                        <a:rPr lang="en-US" sz="1600">
                          <a:effectLst/>
                        </a:rPr>
                        <a:t>Aktual</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351.288</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359.060</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355.174</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60.668</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0,17</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3982856"/>
                  </a:ext>
                </a:extLst>
              </a:tr>
              <a:tr h="0">
                <a:tc>
                  <a:txBody>
                    <a:bodyPr/>
                    <a:lstStyle/>
                    <a:p>
                      <a:pPr algn="just">
                        <a:lnSpc>
                          <a:spcPct val="150000"/>
                        </a:lnSpc>
                      </a:pPr>
                      <a:r>
                        <a:rPr lang="en-US" sz="1600">
                          <a:effectLst/>
                        </a:rPr>
                        <a:t>Model</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43.066</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45.491</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44.279</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a:effectLst/>
                        </a:rPr>
                        <a:t>60.668</a:t>
                      </a:r>
                      <a:endParaRPr lang="en-ID"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pPr>
                      <a:r>
                        <a:rPr lang="en-US" sz="1600" dirty="0">
                          <a:effectLst/>
                        </a:rPr>
                        <a:t>1,37</a:t>
                      </a:r>
                      <a:endParaRPr lang="en-ID"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5591504"/>
                  </a:ext>
                </a:extLst>
              </a:tr>
            </a:tbl>
          </a:graphicData>
        </a:graphic>
      </p:graphicFrame>
      <p:sp>
        <p:nvSpPr>
          <p:cNvPr id="18" name="TextBox 17">
            <a:extLst>
              <a:ext uri="{FF2B5EF4-FFF2-40B4-BE49-F238E27FC236}">
                <a16:creationId xmlns:a16="http://schemas.microsoft.com/office/drawing/2014/main" id="{8119A0A8-46D3-AB85-E2B4-AB9768FF611E}"/>
              </a:ext>
            </a:extLst>
          </p:cNvPr>
          <p:cNvSpPr txBox="1"/>
          <p:nvPr/>
        </p:nvSpPr>
        <p:spPr>
          <a:xfrm>
            <a:off x="506435" y="4115358"/>
            <a:ext cx="10990796" cy="2308324"/>
          </a:xfrm>
          <a:prstGeom prst="rect">
            <a:avLst/>
          </a:prstGeom>
          <a:noFill/>
          <a:ln>
            <a:solidFill>
              <a:srgbClr val="00B0F0"/>
            </a:solidFill>
            <a:prstDash val="lgDash"/>
          </a:ln>
        </p:spPr>
        <p:txBody>
          <a:bodyPr wrap="square">
            <a:spAutoFit/>
          </a:bodyPr>
          <a:lstStyle/>
          <a:p>
            <a:pPr algn="just"/>
            <a:r>
              <a:rPr lang="en-US" sz="1600" dirty="0" err="1"/>
              <a:t>Peningkatan</a:t>
            </a:r>
            <a:r>
              <a:rPr lang="en-US" sz="1600" dirty="0"/>
              <a:t> </a:t>
            </a:r>
            <a:r>
              <a:rPr lang="en-US" sz="1600" dirty="0" err="1"/>
              <a:t>nilai</a:t>
            </a:r>
            <a:r>
              <a:rPr lang="en-US" sz="1600" dirty="0"/>
              <a:t> ITO </a:t>
            </a:r>
            <a:r>
              <a:rPr lang="en-US" sz="1600" dirty="0" err="1"/>
              <a:t>ini</a:t>
            </a:r>
            <a:r>
              <a:rPr lang="en-US" sz="1600" dirty="0"/>
              <a:t> </a:t>
            </a:r>
            <a:r>
              <a:rPr lang="en-US" sz="1600" dirty="0" err="1"/>
              <a:t>menunjukkan</a:t>
            </a:r>
            <a:r>
              <a:rPr lang="en-US" sz="1600" dirty="0"/>
              <a:t> </a:t>
            </a:r>
            <a:r>
              <a:rPr lang="en-US" sz="1600" dirty="0" err="1"/>
              <a:t>bahwa</a:t>
            </a:r>
            <a:r>
              <a:rPr lang="en-US" sz="1600" dirty="0"/>
              <a:t> model pada </a:t>
            </a:r>
            <a:r>
              <a:rPr lang="en-US" sz="1600" dirty="0" err="1"/>
              <a:t>penelitian</a:t>
            </a:r>
            <a:r>
              <a:rPr lang="en-US" sz="1600" dirty="0"/>
              <a:t> </a:t>
            </a:r>
            <a:r>
              <a:rPr lang="en-US" sz="1600" dirty="0" err="1"/>
              <a:t>ini</a:t>
            </a:r>
            <a:r>
              <a:rPr lang="en-US" sz="1600" dirty="0"/>
              <a:t> </a:t>
            </a:r>
            <a:r>
              <a:rPr lang="en-US" sz="1600" dirty="0" err="1"/>
              <a:t>dapat</a:t>
            </a:r>
            <a:r>
              <a:rPr lang="en-US" sz="1600" dirty="0"/>
              <a:t> </a:t>
            </a:r>
            <a:r>
              <a:rPr lang="en-US" sz="1600" dirty="0" err="1"/>
              <a:t>menyelesaikan</a:t>
            </a:r>
            <a:r>
              <a:rPr lang="en-US" sz="1600" dirty="0"/>
              <a:t> </a:t>
            </a:r>
            <a:r>
              <a:rPr lang="en-US" sz="1600" dirty="0" err="1"/>
              <a:t>masalah</a:t>
            </a:r>
            <a:r>
              <a:rPr lang="en-US" sz="1600" dirty="0"/>
              <a:t> </a:t>
            </a:r>
            <a:r>
              <a:rPr lang="en-US" sz="1600" dirty="0" err="1"/>
              <a:t>perputaran</a:t>
            </a:r>
            <a:r>
              <a:rPr lang="en-US" sz="1600" dirty="0"/>
              <a:t> </a:t>
            </a:r>
            <a:r>
              <a:rPr lang="en-US" sz="1600" dirty="0" err="1"/>
              <a:t>persediaan</a:t>
            </a:r>
            <a:r>
              <a:rPr lang="en-US" sz="1600" dirty="0"/>
              <a:t> </a:t>
            </a:r>
            <a:r>
              <a:rPr lang="en-US" sz="1600" dirty="0" err="1"/>
              <a:t>bahan</a:t>
            </a:r>
            <a:r>
              <a:rPr lang="en-US" sz="1600" dirty="0"/>
              <a:t> </a:t>
            </a:r>
            <a:r>
              <a:rPr lang="en-US" sz="1600" dirty="0" err="1"/>
              <a:t>baku</a:t>
            </a:r>
            <a:r>
              <a:rPr lang="en-US" sz="1600" dirty="0"/>
              <a:t> pada </a:t>
            </a:r>
            <a:r>
              <a:rPr lang="en-US" sz="1600" dirty="0" err="1"/>
              <a:t>gudang</a:t>
            </a:r>
            <a:r>
              <a:rPr lang="en-US" sz="1600" dirty="0"/>
              <a:t>. </a:t>
            </a:r>
            <a:r>
              <a:rPr lang="en-US" sz="1600" dirty="0" err="1"/>
              <a:t>Peningkatan</a:t>
            </a:r>
            <a:r>
              <a:rPr lang="en-US" sz="1600" dirty="0"/>
              <a:t> </a:t>
            </a:r>
            <a:r>
              <a:rPr lang="en-US" sz="1600" dirty="0" err="1"/>
              <a:t>ini</a:t>
            </a:r>
            <a:r>
              <a:rPr lang="en-US" sz="1600" dirty="0"/>
              <a:t> </a:t>
            </a:r>
            <a:r>
              <a:rPr lang="en-US" sz="1600" dirty="0" err="1"/>
              <a:t>dapat</a:t>
            </a:r>
            <a:r>
              <a:rPr lang="en-US" sz="1600" dirty="0"/>
              <a:t> </a:t>
            </a:r>
            <a:r>
              <a:rPr lang="en-US" sz="1600" dirty="0" err="1"/>
              <a:t>terjadi</a:t>
            </a:r>
            <a:r>
              <a:rPr lang="en-US" sz="1600" dirty="0"/>
              <a:t> </a:t>
            </a:r>
            <a:r>
              <a:rPr lang="en-US" sz="1600" dirty="0" err="1"/>
              <a:t>dikarenakan</a:t>
            </a:r>
            <a:r>
              <a:rPr lang="en-US" sz="1600" dirty="0"/>
              <a:t> </a:t>
            </a:r>
            <a:r>
              <a:rPr lang="en-US" sz="1600" dirty="0" err="1"/>
              <a:t>jumlah</a:t>
            </a:r>
            <a:r>
              <a:rPr lang="en-US" sz="1600" dirty="0"/>
              <a:t> </a:t>
            </a:r>
            <a:r>
              <a:rPr lang="en-US" sz="1600" dirty="0" err="1"/>
              <a:t>bahan</a:t>
            </a:r>
            <a:r>
              <a:rPr lang="en-US" sz="1600" dirty="0"/>
              <a:t> </a:t>
            </a:r>
            <a:r>
              <a:rPr lang="en-US" sz="1600" dirty="0" err="1"/>
              <a:t>baku</a:t>
            </a:r>
            <a:r>
              <a:rPr lang="en-US" sz="1600" dirty="0"/>
              <a:t> yang </a:t>
            </a:r>
            <a:r>
              <a:rPr lang="en-US" sz="1600" dirty="0" err="1"/>
              <a:t>disimpan</a:t>
            </a:r>
            <a:r>
              <a:rPr lang="en-US" sz="1600" dirty="0"/>
              <a:t> </a:t>
            </a:r>
            <a:r>
              <a:rPr lang="en-US" sz="1600" dirty="0" err="1"/>
              <a:t>akurat</a:t>
            </a:r>
            <a:r>
              <a:rPr lang="en-US" sz="1600" dirty="0"/>
              <a:t> </a:t>
            </a:r>
            <a:r>
              <a:rPr lang="en-US" sz="1600" dirty="0" err="1"/>
              <a:t>sesuai</a:t>
            </a:r>
            <a:r>
              <a:rPr lang="en-US" sz="1600" dirty="0"/>
              <a:t> </a:t>
            </a:r>
            <a:r>
              <a:rPr lang="en-US" sz="1600" dirty="0" err="1"/>
              <a:t>kebutuhan</a:t>
            </a:r>
            <a:r>
              <a:rPr lang="en-US" sz="1600" dirty="0"/>
              <a:t>. Hal </a:t>
            </a:r>
            <a:r>
              <a:rPr lang="en-US" sz="1600" dirty="0" err="1"/>
              <a:t>ini</a:t>
            </a:r>
            <a:r>
              <a:rPr lang="en-US" sz="1600" dirty="0"/>
              <a:t> </a:t>
            </a:r>
            <a:r>
              <a:rPr lang="en-US" sz="1600" dirty="0" err="1"/>
              <a:t>menunjukkan</a:t>
            </a:r>
            <a:r>
              <a:rPr lang="en-US" sz="1600" dirty="0"/>
              <a:t> model </a:t>
            </a:r>
            <a:r>
              <a:rPr lang="en-US" sz="1600" dirty="0" err="1"/>
              <a:t>mampu</a:t>
            </a:r>
            <a:r>
              <a:rPr lang="en-US" sz="1600" dirty="0"/>
              <a:t> </a:t>
            </a:r>
            <a:r>
              <a:rPr lang="en-US" sz="1600" dirty="0" err="1"/>
              <a:t>mengeliminasi</a:t>
            </a:r>
            <a:r>
              <a:rPr lang="en-US" sz="1600" dirty="0"/>
              <a:t> </a:t>
            </a:r>
            <a:r>
              <a:rPr lang="en-US" sz="1600" dirty="0" err="1"/>
              <a:t>jumlah</a:t>
            </a:r>
            <a:r>
              <a:rPr lang="en-US" sz="1600" dirty="0"/>
              <a:t> </a:t>
            </a:r>
            <a:r>
              <a:rPr lang="en-US" sz="1600" dirty="0" err="1"/>
              <a:t>pemesanan</a:t>
            </a:r>
            <a:r>
              <a:rPr lang="en-US" sz="1600" dirty="0"/>
              <a:t> yang </a:t>
            </a:r>
            <a:r>
              <a:rPr lang="en-US" sz="1600" dirty="0" err="1"/>
              <a:t>kurang</a:t>
            </a:r>
            <a:r>
              <a:rPr lang="en-US" sz="1600" dirty="0"/>
              <a:t> </a:t>
            </a:r>
            <a:r>
              <a:rPr lang="en-US" sz="1600" dirty="0" err="1"/>
              <a:t>efisien</a:t>
            </a:r>
            <a:r>
              <a:rPr lang="en-US" sz="1600" dirty="0"/>
              <a:t> </a:t>
            </a:r>
            <a:r>
              <a:rPr lang="en-US" sz="1600" dirty="0" err="1"/>
              <a:t>sehingga</a:t>
            </a:r>
            <a:r>
              <a:rPr lang="en-US" sz="1600" dirty="0"/>
              <a:t> </a:t>
            </a:r>
            <a:r>
              <a:rPr lang="en-US" sz="1600" dirty="0" err="1"/>
              <a:t>membuat</a:t>
            </a:r>
            <a:r>
              <a:rPr lang="en-US" sz="1600" dirty="0"/>
              <a:t> </a:t>
            </a:r>
            <a:r>
              <a:rPr lang="en-US" sz="1600" dirty="0" err="1"/>
              <a:t>penjadwalan</a:t>
            </a:r>
            <a:r>
              <a:rPr lang="en-US" sz="1600" dirty="0"/>
              <a:t> </a:t>
            </a:r>
            <a:r>
              <a:rPr lang="en-US" sz="1600" dirty="0" err="1"/>
              <a:t>bahan</a:t>
            </a:r>
            <a:r>
              <a:rPr lang="en-US" sz="1600" dirty="0"/>
              <a:t> </a:t>
            </a:r>
            <a:r>
              <a:rPr lang="en-US" sz="1600" dirty="0" err="1"/>
              <a:t>baku</a:t>
            </a:r>
            <a:r>
              <a:rPr lang="en-US" sz="1600" dirty="0"/>
              <a:t> yang </a:t>
            </a:r>
            <a:r>
              <a:rPr lang="en-US" sz="1600" dirty="0" err="1"/>
              <a:t>lebih</a:t>
            </a:r>
            <a:r>
              <a:rPr lang="en-US" sz="1600" dirty="0"/>
              <a:t> </a:t>
            </a:r>
            <a:r>
              <a:rPr lang="en-US" sz="1600" dirty="0" err="1"/>
              <a:t>baik</a:t>
            </a:r>
            <a:r>
              <a:rPr lang="en-US" sz="1600" dirty="0"/>
              <a:t> </a:t>
            </a:r>
            <a:r>
              <a:rPr lang="en-US" sz="1600" dirty="0" err="1"/>
              <a:t>serta</a:t>
            </a:r>
            <a:r>
              <a:rPr lang="en-US" sz="1600" dirty="0"/>
              <a:t> </a:t>
            </a:r>
            <a:r>
              <a:rPr lang="en-US" sz="1600" dirty="0" err="1"/>
              <a:t>mengurangi</a:t>
            </a:r>
            <a:r>
              <a:rPr lang="en-US" sz="1600" dirty="0"/>
              <a:t> </a:t>
            </a:r>
            <a:r>
              <a:rPr lang="en-US" sz="1600" dirty="0" err="1"/>
              <a:t>sejumlah</a:t>
            </a:r>
            <a:r>
              <a:rPr lang="en-US" sz="1600" dirty="0"/>
              <a:t> </a:t>
            </a:r>
            <a:r>
              <a:rPr lang="en-US" sz="1600" dirty="0" err="1"/>
              <a:t>penumpukan</a:t>
            </a:r>
            <a:r>
              <a:rPr lang="en-US" sz="1600" dirty="0"/>
              <a:t> </a:t>
            </a:r>
            <a:r>
              <a:rPr lang="en-US" sz="1600" dirty="0" err="1"/>
              <a:t>bahan</a:t>
            </a:r>
            <a:r>
              <a:rPr lang="en-US" sz="1600" dirty="0"/>
              <a:t> </a:t>
            </a:r>
            <a:r>
              <a:rPr lang="en-US" sz="1600" dirty="0" err="1"/>
              <a:t>baku</a:t>
            </a:r>
            <a:r>
              <a:rPr lang="en-US" sz="1600" dirty="0"/>
              <a:t> </a:t>
            </a:r>
            <a:r>
              <a:rPr lang="en-US" sz="1600" dirty="0" err="1"/>
              <a:t>berlebih</a:t>
            </a:r>
            <a:r>
              <a:rPr lang="en-US" sz="1600" dirty="0"/>
              <a:t> pada </a:t>
            </a:r>
            <a:r>
              <a:rPr lang="en-US" sz="1600" dirty="0" err="1"/>
              <a:t>gudang</a:t>
            </a:r>
            <a:r>
              <a:rPr lang="en-US" sz="1600" dirty="0"/>
              <a:t>. </a:t>
            </a:r>
            <a:r>
              <a:rPr lang="en-US" sz="1600" dirty="0" err="1"/>
              <a:t>Ditemukan</a:t>
            </a:r>
            <a:r>
              <a:rPr lang="en-US" sz="1600" dirty="0"/>
              <a:t> </a:t>
            </a:r>
            <a:r>
              <a:rPr lang="en-US" sz="1600" dirty="0" err="1"/>
              <a:t>bahwa</a:t>
            </a:r>
            <a:r>
              <a:rPr lang="en-US" sz="1600" dirty="0"/>
              <a:t> </a:t>
            </a:r>
            <a:r>
              <a:rPr lang="en-US" sz="1600" dirty="0" err="1"/>
              <a:t>pengurangan</a:t>
            </a:r>
            <a:r>
              <a:rPr lang="en-US" sz="1600" dirty="0"/>
              <a:t> </a:t>
            </a:r>
            <a:r>
              <a:rPr lang="en-US" sz="1600" dirty="0" err="1"/>
              <a:t>biaya</a:t>
            </a:r>
            <a:r>
              <a:rPr lang="en-US" sz="1600" dirty="0"/>
              <a:t> </a:t>
            </a:r>
            <a:r>
              <a:rPr lang="en-US" sz="1600" dirty="0" err="1"/>
              <a:t>terjadi</a:t>
            </a:r>
            <a:r>
              <a:rPr lang="en-US" sz="1600" dirty="0"/>
              <a:t> pada </a:t>
            </a:r>
            <a:r>
              <a:rPr lang="en-US" sz="1600" dirty="0" err="1"/>
              <a:t>kedua</a:t>
            </a:r>
            <a:r>
              <a:rPr lang="en-US" sz="1600" dirty="0"/>
              <a:t> </a:t>
            </a:r>
            <a:r>
              <a:rPr lang="en-US" sz="1600" dirty="0" err="1"/>
              <a:t>komponen</a:t>
            </a:r>
            <a:r>
              <a:rPr lang="en-US" sz="1600" dirty="0"/>
              <a:t> </a:t>
            </a:r>
            <a:r>
              <a:rPr lang="en-US" sz="1600" dirty="0" err="1"/>
              <a:t>terutama</a:t>
            </a:r>
            <a:r>
              <a:rPr lang="en-US" sz="1600" dirty="0"/>
              <a:t> </a:t>
            </a:r>
            <a:r>
              <a:rPr lang="en-US" sz="1600" dirty="0" err="1"/>
              <a:t>biaya</a:t>
            </a:r>
            <a:r>
              <a:rPr lang="en-US" sz="1600" dirty="0"/>
              <a:t> </a:t>
            </a:r>
            <a:r>
              <a:rPr lang="en-US" sz="1600" dirty="0" err="1"/>
              <a:t>simpan</a:t>
            </a:r>
            <a:r>
              <a:rPr lang="en-US" sz="1600" dirty="0"/>
              <a:t>. </a:t>
            </a:r>
            <a:r>
              <a:rPr lang="en-US" sz="1600" dirty="0" err="1"/>
              <a:t>Pengurangan</a:t>
            </a:r>
            <a:r>
              <a:rPr lang="en-US" sz="1600" dirty="0"/>
              <a:t> </a:t>
            </a:r>
            <a:r>
              <a:rPr lang="en-US" sz="1600" dirty="0" err="1"/>
              <a:t>biaya</a:t>
            </a:r>
            <a:r>
              <a:rPr lang="en-US" sz="1600" dirty="0"/>
              <a:t> </a:t>
            </a:r>
            <a:r>
              <a:rPr lang="en-US" sz="1600" dirty="0" err="1"/>
              <a:t>terbesar</a:t>
            </a:r>
            <a:r>
              <a:rPr lang="en-US" sz="1600" dirty="0"/>
              <a:t> pada </a:t>
            </a:r>
            <a:r>
              <a:rPr lang="en-US" sz="1600" dirty="0" err="1"/>
              <a:t>bahan</a:t>
            </a:r>
            <a:r>
              <a:rPr lang="en-US" sz="1600" dirty="0"/>
              <a:t> </a:t>
            </a:r>
            <a:r>
              <a:rPr lang="en-US" sz="1600" dirty="0" err="1"/>
              <a:t>baku</a:t>
            </a:r>
            <a:r>
              <a:rPr lang="en-US" sz="1600" dirty="0"/>
              <a:t> 2 dan 3 dan </a:t>
            </a:r>
            <a:r>
              <a:rPr lang="en-US" sz="1600" dirty="0" err="1"/>
              <a:t>terendah</a:t>
            </a:r>
            <a:r>
              <a:rPr lang="en-US" sz="1600" dirty="0"/>
              <a:t> pada </a:t>
            </a:r>
            <a:r>
              <a:rPr lang="en-US" sz="1600" dirty="0" err="1"/>
              <a:t>bahan</a:t>
            </a:r>
            <a:r>
              <a:rPr lang="en-US" sz="1600" dirty="0"/>
              <a:t> </a:t>
            </a:r>
            <a:r>
              <a:rPr lang="en-US" sz="1600" dirty="0" err="1"/>
              <a:t>baku</a:t>
            </a:r>
            <a:r>
              <a:rPr lang="en-US" sz="1600" dirty="0"/>
              <a:t> 1. Hal </a:t>
            </a:r>
            <a:r>
              <a:rPr lang="en-US" sz="1600" dirty="0" err="1"/>
              <a:t>ini</a:t>
            </a:r>
            <a:r>
              <a:rPr lang="en-US" sz="1600" dirty="0"/>
              <a:t> </a:t>
            </a:r>
            <a:r>
              <a:rPr lang="en-US" sz="1600" dirty="0" err="1"/>
              <a:t>menunjukkan</a:t>
            </a:r>
            <a:r>
              <a:rPr lang="en-US" sz="1600" dirty="0"/>
              <a:t> </a:t>
            </a:r>
            <a:r>
              <a:rPr lang="en-US" sz="1600" dirty="0" err="1"/>
              <a:t>bahwa</a:t>
            </a:r>
            <a:r>
              <a:rPr lang="en-US" sz="1600" dirty="0"/>
              <a:t> </a:t>
            </a:r>
            <a:r>
              <a:rPr lang="en-US" sz="1600" dirty="0" err="1"/>
              <a:t>terdapat</a:t>
            </a:r>
            <a:r>
              <a:rPr lang="en-US" sz="1600" dirty="0"/>
              <a:t> </a:t>
            </a:r>
            <a:r>
              <a:rPr lang="en-US" sz="1600" dirty="0" err="1"/>
              <a:t>penumpukan</a:t>
            </a:r>
            <a:r>
              <a:rPr lang="en-US" sz="1600" dirty="0"/>
              <a:t> </a:t>
            </a:r>
            <a:r>
              <a:rPr lang="en-US" sz="1600" dirty="0" err="1"/>
              <a:t>bahan</a:t>
            </a:r>
            <a:r>
              <a:rPr lang="en-US" sz="1600" dirty="0"/>
              <a:t> </a:t>
            </a:r>
            <a:r>
              <a:rPr lang="en-US" sz="1600" dirty="0" err="1"/>
              <a:t>baku</a:t>
            </a:r>
            <a:r>
              <a:rPr lang="en-US" sz="1600" dirty="0"/>
              <a:t> 2 dan 3 yang </a:t>
            </a:r>
            <a:r>
              <a:rPr lang="en-US" sz="1600" dirty="0" err="1"/>
              <a:t>lebih</a:t>
            </a:r>
            <a:r>
              <a:rPr lang="en-US" sz="1600" dirty="0"/>
              <a:t> </a:t>
            </a:r>
            <a:r>
              <a:rPr lang="en-US" sz="1600" dirty="0" err="1"/>
              <a:t>besar</a:t>
            </a:r>
            <a:r>
              <a:rPr lang="en-US" sz="1600" dirty="0"/>
              <a:t> </a:t>
            </a:r>
            <a:r>
              <a:rPr lang="en-US" sz="1600" dirty="0" err="1"/>
              <a:t>daripada</a:t>
            </a:r>
            <a:r>
              <a:rPr lang="en-US" sz="1600" dirty="0"/>
              <a:t> </a:t>
            </a:r>
            <a:r>
              <a:rPr lang="en-US" sz="1600" dirty="0" err="1"/>
              <a:t>bahan</a:t>
            </a:r>
            <a:r>
              <a:rPr lang="en-US" sz="1600" dirty="0"/>
              <a:t> </a:t>
            </a:r>
            <a:r>
              <a:rPr lang="en-US" sz="1600" dirty="0" err="1"/>
              <a:t>baku</a:t>
            </a:r>
            <a:r>
              <a:rPr lang="en-US" sz="1600" dirty="0"/>
              <a:t> 1 pada </a:t>
            </a:r>
            <a:r>
              <a:rPr lang="en-US" sz="1600" dirty="0" err="1"/>
              <a:t>kondisi</a:t>
            </a:r>
            <a:r>
              <a:rPr lang="en-US" sz="1600" dirty="0"/>
              <a:t> </a:t>
            </a:r>
            <a:r>
              <a:rPr lang="en-US" sz="1600" dirty="0" err="1"/>
              <a:t>aktual</a:t>
            </a:r>
            <a:r>
              <a:rPr lang="en-US" sz="1600" dirty="0"/>
              <a:t>. </a:t>
            </a:r>
            <a:r>
              <a:rPr lang="en-US" sz="1600" dirty="0" err="1"/>
              <a:t>Penghematan</a:t>
            </a:r>
            <a:r>
              <a:rPr lang="en-US" sz="1600" dirty="0"/>
              <a:t> </a:t>
            </a:r>
            <a:r>
              <a:rPr lang="en-US" sz="1600" dirty="0" err="1"/>
              <a:t>secara</a:t>
            </a:r>
            <a:r>
              <a:rPr lang="en-US" sz="1600" dirty="0"/>
              <a:t> </a:t>
            </a:r>
            <a:r>
              <a:rPr lang="en-US" sz="1600" dirty="0" err="1"/>
              <a:t>keseluruhan</a:t>
            </a:r>
            <a:r>
              <a:rPr lang="en-US" sz="1600" dirty="0"/>
              <a:t> yang </a:t>
            </a:r>
            <a:r>
              <a:rPr lang="en-US" sz="1600" dirty="0" err="1"/>
              <a:t>didapatkan</a:t>
            </a:r>
            <a:r>
              <a:rPr lang="en-US" sz="1600" dirty="0"/>
              <a:t> </a:t>
            </a:r>
            <a:r>
              <a:rPr lang="en-US" sz="1600" dirty="0" err="1"/>
              <a:t>dari</a:t>
            </a:r>
            <a:r>
              <a:rPr lang="en-US" sz="1600" dirty="0"/>
              <a:t> </a:t>
            </a:r>
            <a:r>
              <a:rPr lang="en-US" sz="1600" dirty="0" err="1"/>
              <a:t>biaya</a:t>
            </a:r>
            <a:r>
              <a:rPr lang="en-US" sz="1600" dirty="0"/>
              <a:t> </a:t>
            </a:r>
            <a:r>
              <a:rPr lang="en-US" sz="1600" dirty="0" err="1"/>
              <a:t>persediaan</a:t>
            </a:r>
            <a:r>
              <a:rPr lang="en-US" sz="1600" dirty="0"/>
              <a:t> </a:t>
            </a:r>
            <a:r>
              <a:rPr lang="en-US" sz="1600" dirty="0" err="1"/>
              <a:t>ini</a:t>
            </a:r>
            <a:r>
              <a:rPr lang="en-US" sz="1600" dirty="0"/>
              <a:t> </a:t>
            </a:r>
            <a:r>
              <a:rPr lang="en-US" sz="1600" dirty="0" err="1"/>
              <a:t>menunjukkan</a:t>
            </a:r>
            <a:r>
              <a:rPr lang="en-US" sz="1600" dirty="0"/>
              <a:t> </a:t>
            </a:r>
            <a:r>
              <a:rPr lang="en-US" sz="1600" dirty="0" err="1"/>
              <a:t>bahwa</a:t>
            </a:r>
            <a:r>
              <a:rPr lang="en-US" sz="1600" dirty="0"/>
              <a:t> </a:t>
            </a:r>
            <a:r>
              <a:rPr lang="en-US" sz="1600" dirty="0" err="1"/>
              <a:t>tujuan</a:t>
            </a:r>
            <a:r>
              <a:rPr lang="en-US" sz="1600" dirty="0"/>
              <a:t> </a:t>
            </a:r>
            <a:r>
              <a:rPr lang="en-US" sz="1600" dirty="0" err="1"/>
              <a:t>dari</a:t>
            </a:r>
            <a:r>
              <a:rPr lang="en-US" sz="1600" dirty="0"/>
              <a:t> </a:t>
            </a:r>
            <a:r>
              <a:rPr lang="en-US" sz="1600" dirty="0" err="1"/>
              <a:t>penelitian</a:t>
            </a:r>
            <a:r>
              <a:rPr lang="en-US" sz="1600" dirty="0"/>
              <a:t> </a:t>
            </a:r>
            <a:r>
              <a:rPr lang="en-US" sz="1600" dirty="0" err="1"/>
              <a:t>ini</a:t>
            </a:r>
            <a:r>
              <a:rPr lang="en-US" sz="1600" dirty="0"/>
              <a:t> </a:t>
            </a:r>
            <a:r>
              <a:rPr lang="en-US" sz="1600" dirty="0" err="1"/>
              <a:t>berhasil</a:t>
            </a:r>
            <a:r>
              <a:rPr lang="en-US" sz="1600" dirty="0"/>
              <a:t> </a:t>
            </a:r>
            <a:r>
              <a:rPr lang="en-US" sz="1600" dirty="0" err="1"/>
              <a:t>tercapai</a:t>
            </a:r>
            <a:r>
              <a:rPr lang="en-US" sz="1600" dirty="0"/>
              <a:t>, </a:t>
            </a:r>
            <a:r>
              <a:rPr lang="en-US" sz="1600" dirty="0" err="1"/>
              <a:t>yaitu</a:t>
            </a:r>
            <a:r>
              <a:rPr lang="en-US" sz="1600" dirty="0"/>
              <a:t> </a:t>
            </a:r>
            <a:r>
              <a:rPr lang="en-US" sz="1600" dirty="0" err="1"/>
              <a:t>mendapatkan</a:t>
            </a:r>
            <a:r>
              <a:rPr lang="en-US" sz="1600" dirty="0"/>
              <a:t> model </a:t>
            </a:r>
            <a:r>
              <a:rPr lang="en-US" sz="1600" dirty="0" err="1"/>
              <a:t>matematis</a:t>
            </a:r>
            <a:r>
              <a:rPr lang="en-US" sz="1600" dirty="0"/>
              <a:t> </a:t>
            </a:r>
            <a:r>
              <a:rPr lang="en-US" sz="1600" dirty="0" err="1"/>
              <a:t>untuk</a:t>
            </a:r>
            <a:r>
              <a:rPr lang="en-US" sz="1600" dirty="0"/>
              <a:t> </a:t>
            </a:r>
            <a:r>
              <a:rPr lang="en-US" sz="1600" dirty="0" err="1"/>
              <a:t>meminimalkan</a:t>
            </a:r>
            <a:r>
              <a:rPr lang="en-US" sz="1600" dirty="0"/>
              <a:t> </a:t>
            </a:r>
            <a:r>
              <a:rPr lang="en-US" sz="1600" dirty="0" err="1"/>
              <a:t>biaya</a:t>
            </a:r>
            <a:r>
              <a:rPr lang="en-US" sz="1600" dirty="0"/>
              <a:t> </a:t>
            </a:r>
            <a:r>
              <a:rPr lang="en-US" sz="1600" dirty="0" err="1"/>
              <a:t>bahan</a:t>
            </a:r>
            <a:r>
              <a:rPr lang="en-US" sz="1600" dirty="0"/>
              <a:t> </a:t>
            </a:r>
            <a:r>
              <a:rPr lang="en-US" sz="1600" dirty="0" err="1"/>
              <a:t>baku</a:t>
            </a:r>
            <a:r>
              <a:rPr lang="en-US" sz="1600" dirty="0"/>
              <a:t> pada </a:t>
            </a:r>
            <a:r>
              <a:rPr lang="en-US" sz="1600" dirty="0" err="1"/>
              <a:t>industri</a:t>
            </a:r>
            <a:r>
              <a:rPr lang="en-US" sz="1600" dirty="0"/>
              <a:t> </a:t>
            </a:r>
            <a:r>
              <a:rPr lang="en-US" sz="1600" dirty="0" err="1"/>
              <a:t>daur</a:t>
            </a:r>
            <a:r>
              <a:rPr lang="en-US" sz="1600" dirty="0"/>
              <a:t> </a:t>
            </a:r>
            <a:r>
              <a:rPr lang="en-US" sz="1600" dirty="0" err="1"/>
              <a:t>ulang</a:t>
            </a:r>
            <a:r>
              <a:rPr lang="en-US" sz="1600" dirty="0"/>
              <a:t> </a:t>
            </a:r>
            <a:r>
              <a:rPr lang="en-US" sz="1600" dirty="0" err="1"/>
              <a:t>plastik</a:t>
            </a:r>
            <a:r>
              <a:rPr lang="en-US" sz="1600" dirty="0"/>
              <a:t> dan </a:t>
            </a:r>
            <a:r>
              <a:rPr lang="en-US" sz="1600" dirty="0" err="1"/>
              <a:t>mendapatkan</a:t>
            </a:r>
            <a:r>
              <a:rPr lang="en-US" sz="1600" dirty="0"/>
              <a:t> </a:t>
            </a:r>
            <a:r>
              <a:rPr lang="en-US" sz="1600" dirty="0" err="1"/>
              <a:t>kuantitas</a:t>
            </a:r>
            <a:r>
              <a:rPr lang="en-US" sz="1600" dirty="0"/>
              <a:t> (Q) dan </a:t>
            </a:r>
            <a:r>
              <a:rPr lang="en-US" sz="1600" dirty="0" err="1"/>
              <a:t>periode</a:t>
            </a:r>
            <a:r>
              <a:rPr lang="en-US" sz="1600" dirty="0"/>
              <a:t> </a:t>
            </a:r>
            <a:r>
              <a:rPr lang="en-US" sz="1600" dirty="0" err="1"/>
              <a:t>pemesanan</a:t>
            </a:r>
            <a:r>
              <a:rPr lang="en-US" sz="1600" dirty="0"/>
              <a:t> (Y) </a:t>
            </a:r>
            <a:r>
              <a:rPr lang="en-US" sz="1600" dirty="0" err="1"/>
              <a:t>bahan</a:t>
            </a:r>
            <a:r>
              <a:rPr lang="en-US" sz="1600" dirty="0"/>
              <a:t> </a:t>
            </a:r>
            <a:r>
              <a:rPr lang="en-US" sz="1600" dirty="0" err="1"/>
              <a:t>baku</a:t>
            </a:r>
            <a:r>
              <a:rPr lang="en-US" sz="1600" dirty="0"/>
              <a:t> pada </a:t>
            </a:r>
            <a:r>
              <a:rPr lang="en-US" sz="1600" dirty="0" err="1"/>
              <a:t>industri</a:t>
            </a:r>
            <a:r>
              <a:rPr lang="en-US" sz="1600" dirty="0"/>
              <a:t> </a:t>
            </a:r>
            <a:r>
              <a:rPr lang="en-US" sz="1600" dirty="0" err="1"/>
              <a:t>daur</a:t>
            </a:r>
            <a:r>
              <a:rPr lang="en-US" sz="1600" dirty="0"/>
              <a:t> </a:t>
            </a:r>
            <a:r>
              <a:rPr lang="en-US" sz="1600" dirty="0" err="1"/>
              <a:t>ulang</a:t>
            </a:r>
            <a:r>
              <a:rPr lang="en-US" sz="1600" dirty="0"/>
              <a:t> </a:t>
            </a:r>
            <a:r>
              <a:rPr lang="en-US" sz="1600" dirty="0" err="1"/>
              <a:t>plastik</a:t>
            </a:r>
            <a:r>
              <a:rPr lang="en-US" sz="1600" dirty="0"/>
              <a:t>.</a:t>
            </a:r>
            <a:endParaRPr lang="en-ID" sz="1600" dirty="0"/>
          </a:p>
        </p:txBody>
      </p:sp>
    </p:spTree>
    <p:extLst>
      <p:ext uri="{BB962C8B-B14F-4D97-AF65-F5344CB8AC3E}">
        <p14:creationId xmlns:p14="http://schemas.microsoft.com/office/powerpoint/2010/main" val="40798700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Analisis</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Analisis sensitivitas perubahan parameter harga dan jumlah permintaan</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15</a:t>
            </a:r>
            <a:endParaRPr lang="en-ID" sz="1600" b="1" dirty="0">
              <a:solidFill>
                <a:srgbClr val="002060"/>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5E8C86C4-8E6C-9377-11AC-2D28B91C11E9}"/>
              </a:ext>
            </a:extLst>
          </p:cNvPr>
          <p:cNvSpPr/>
          <p:nvPr/>
        </p:nvSpPr>
        <p:spPr>
          <a:xfrm flipH="1">
            <a:off x="2533" y="0"/>
            <a:ext cx="149456" cy="6858000"/>
          </a:xfrm>
          <a:prstGeom prst="roundRect">
            <a:avLst/>
          </a:prstGeom>
          <a:gradFill flip="none" rotWithShape="1">
            <a:gsLst>
              <a:gs pos="0">
                <a:schemeClr val="accent5">
                  <a:lumMod val="40000"/>
                  <a:lumOff val="60000"/>
                </a:schemeClr>
              </a:gs>
              <a:gs pos="34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27">
            <a:extLst>
              <a:ext uri="{FF2B5EF4-FFF2-40B4-BE49-F238E27FC236}">
                <a16:creationId xmlns:a16="http://schemas.microsoft.com/office/drawing/2014/main" id="{9BE7AFB3-3D76-99DC-5C4F-933B7D3E80F7}"/>
              </a:ext>
            </a:extLst>
          </p:cNvPr>
          <p:cNvSpPr/>
          <p:nvPr/>
        </p:nvSpPr>
        <p:spPr>
          <a:xfrm>
            <a:off x="1927274" y="4178102"/>
            <a:ext cx="1420837" cy="104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8119A0A8-46D3-AB85-E2B4-AB9768FF611E}"/>
              </a:ext>
            </a:extLst>
          </p:cNvPr>
          <p:cNvSpPr txBox="1"/>
          <p:nvPr/>
        </p:nvSpPr>
        <p:spPr>
          <a:xfrm>
            <a:off x="506435" y="4004728"/>
            <a:ext cx="5148154" cy="2554545"/>
          </a:xfrm>
          <a:prstGeom prst="rect">
            <a:avLst/>
          </a:prstGeom>
          <a:noFill/>
          <a:ln>
            <a:solidFill>
              <a:srgbClr val="00B0F0"/>
            </a:solidFill>
            <a:prstDash val="lgDash"/>
          </a:ln>
        </p:spPr>
        <p:txBody>
          <a:bodyPr wrap="square">
            <a:spAutoFit/>
          </a:bodyPr>
          <a:lstStyle/>
          <a:p>
            <a:pPr algn="just"/>
            <a:r>
              <a:rPr lang="en-US" sz="1600" dirty="0" err="1"/>
              <a:t>Skenario</a:t>
            </a:r>
            <a:r>
              <a:rPr lang="en-US" sz="1600" dirty="0"/>
              <a:t> </a:t>
            </a:r>
            <a:r>
              <a:rPr lang="en-US" sz="1600" dirty="0" err="1"/>
              <a:t>situasi</a:t>
            </a:r>
            <a:r>
              <a:rPr lang="en-US" sz="1600" dirty="0"/>
              <a:t> </a:t>
            </a:r>
            <a:r>
              <a:rPr lang="en-US" sz="1600" dirty="0" err="1"/>
              <a:t>harga</a:t>
            </a:r>
            <a:r>
              <a:rPr lang="en-US" sz="1600" dirty="0"/>
              <a:t> </a:t>
            </a:r>
            <a:r>
              <a:rPr lang="en-US" sz="1600" dirty="0" err="1"/>
              <a:t>beli</a:t>
            </a:r>
            <a:r>
              <a:rPr lang="en-US" sz="1600" dirty="0"/>
              <a:t> </a:t>
            </a:r>
            <a:r>
              <a:rPr lang="en-US" sz="1600" dirty="0" err="1"/>
              <a:t>bahan</a:t>
            </a:r>
            <a:r>
              <a:rPr lang="en-US" sz="1600" dirty="0"/>
              <a:t> </a:t>
            </a:r>
            <a:r>
              <a:rPr lang="en-US" sz="1600" dirty="0" err="1"/>
              <a:t>baku</a:t>
            </a:r>
            <a:r>
              <a:rPr lang="en-US" sz="1600" dirty="0"/>
              <a:t> pada </a:t>
            </a:r>
            <a:r>
              <a:rPr lang="en-US" sz="1600" dirty="0" err="1"/>
              <a:t>kondisi</a:t>
            </a:r>
            <a:r>
              <a:rPr lang="en-US" sz="1600" dirty="0"/>
              <a:t> </a:t>
            </a:r>
            <a:r>
              <a:rPr lang="en-US" sz="1600" dirty="0" err="1"/>
              <a:t>aktual</a:t>
            </a:r>
            <a:r>
              <a:rPr lang="en-US" sz="1600" dirty="0"/>
              <a:t> yang </a:t>
            </a:r>
            <a:r>
              <a:rPr lang="en-US" sz="1600" dirty="0" err="1"/>
              <a:t>dapat</a:t>
            </a:r>
            <a:r>
              <a:rPr lang="en-US" sz="1600" dirty="0"/>
              <a:t> </a:t>
            </a:r>
            <a:r>
              <a:rPr lang="en-US" sz="1600" dirty="0" err="1"/>
              <a:t>berubah</a:t>
            </a:r>
            <a:r>
              <a:rPr lang="en-US" sz="1600" dirty="0"/>
              <a:t> </a:t>
            </a:r>
            <a:r>
              <a:rPr lang="en-US" sz="1600" dirty="0" err="1"/>
              <a:t>secara</a:t>
            </a:r>
            <a:r>
              <a:rPr lang="en-US" sz="1600" dirty="0"/>
              <a:t> </a:t>
            </a:r>
            <a:r>
              <a:rPr lang="en-US" sz="1600" dirty="0" err="1"/>
              <a:t>fluktuatif</a:t>
            </a:r>
            <a:r>
              <a:rPr lang="en-US" sz="1600" dirty="0"/>
              <a:t> </a:t>
            </a:r>
            <a:r>
              <a:rPr lang="en-US" sz="1600" dirty="0" err="1"/>
              <a:t>dipengaruhi</a:t>
            </a:r>
            <a:r>
              <a:rPr lang="en-US" sz="1600" dirty="0"/>
              <a:t> </a:t>
            </a:r>
            <a:r>
              <a:rPr lang="en-US" sz="1600" dirty="0" err="1"/>
              <a:t>berbagai</a:t>
            </a:r>
            <a:r>
              <a:rPr lang="en-US" sz="1600" dirty="0"/>
              <a:t> </a:t>
            </a:r>
            <a:r>
              <a:rPr lang="en-US" sz="1600" dirty="0" err="1"/>
              <a:t>faktor</a:t>
            </a:r>
            <a:r>
              <a:rPr lang="en-US" sz="1600" dirty="0"/>
              <a:t> </a:t>
            </a:r>
            <a:r>
              <a:rPr lang="en-US" sz="1600" dirty="0" err="1"/>
              <a:t>seperti</a:t>
            </a:r>
            <a:r>
              <a:rPr lang="en-US" sz="1600" dirty="0"/>
              <a:t> </a:t>
            </a:r>
            <a:r>
              <a:rPr lang="en-US" sz="1600" dirty="0" err="1"/>
              <a:t>ketersediaan</a:t>
            </a:r>
            <a:r>
              <a:rPr lang="en-US" sz="1600" dirty="0"/>
              <a:t> </a:t>
            </a:r>
            <a:r>
              <a:rPr lang="en-US" sz="1600" dirty="0" err="1"/>
              <a:t>bahan</a:t>
            </a:r>
            <a:r>
              <a:rPr lang="en-US" sz="1600" dirty="0"/>
              <a:t> </a:t>
            </a:r>
            <a:r>
              <a:rPr lang="en-US" sz="1600" dirty="0" err="1"/>
              <a:t>baku</a:t>
            </a:r>
            <a:r>
              <a:rPr lang="en-US" sz="1600" dirty="0"/>
              <a:t> pada </a:t>
            </a:r>
            <a:r>
              <a:rPr lang="en-US" sz="1600" dirty="0" err="1"/>
              <a:t>pemasok</a:t>
            </a:r>
            <a:r>
              <a:rPr lang="en-US" sz="1600" dirty="0"/>
              <a:t> </a:t>
            </a:r>
            <a:r>
              <a:rPr lang="en-US" sz="1600" dirty="0" err="1"/>
              <a:t>atau</a:t>
            </a:r>
            <a:r>
              <a:rPr lang="en-US" sz="1600" dirty="0"/>
              <a:t> </a:t>
            </a:r>
            <a:r>
              <a:rPr lang="en-US" sz="1600" dirty="0" err="1"/>
              <a:t>musim</a:t>
            </a:r>
            <a:r>
              <a:rPr lang="en-US" sz="1600" dirty="0"/>
              <a:t> </a:t>
            </a:r>
            <a:r>
              <a:rPr lang="en-US" sz="1600" dirty="0" err="1"/>
              <a:t>pengumpulan</a:t>
            </a:r>
            <a:r>
              <a:rPr lang="en-US" sz="1600" dirty="0"/>
              <a:t> </a:t>
            </a:r>
            <a:r>
              <a:rPr lang="en-US" sz="1600" dirty="0" err="1"/>
              <a:t>sampah</a:t>
            </a:r>
            <a:r>
              <a:rPr lang="en-US" sz="1600" dirty="0"/>
              <a:t> </a:t>
            </a:r>
            <a:r>
              <a:rPr lang="en-US" sz="1600" dirty="0" err="1"/>
              <a:t>botol</a:t>
            </a:r>
            <a:r>
              <a:rPr lang="en-US" sz="1600" dirty="0"/>
              <a:t> PET. </a:t>
            </a:r>
            <a:r>
              <a:rPr lang="en-US" sz="1600" dirty="0" err="1"/>
              <a:t>Ditemukan</a:t>
            </a:r>
            <a:r>
              <a:rPr lang="en-US" sz="1600" dirty="0"/>
              <a:t> </a:t>
            </a:r>
            <a:r>
              <a:rPr lang="en-US" sz="1600" dirty="0" err="1"/>
              <a:t>bahwa</a:t>
            </a:r>
            <a:r>
              <a:rPr lang="en-US" sz="1600" dirty="0"/>
              <a:t> </a:t>
            </a:r>
            <a:r>
              <a:rPr lang="en-US" sz="1600" dirty="0" err="1"/>
              <a:t>harga</a:t>
            </a:r>
            <a:r>
              <a:rPr lang="en-US" sz="1600" dirty="0"/>
              <a:t> </a:t>
            </a:r>
            <a:r>
              <a:rPr lang="en-US" sz="1600" dirty="0" err="1"/>
              <a:t>beli</a:t>
            </a:r>
            <a:r>
              <a:rPr lang="en-US" sz="1600" dirty="0"/>
              <a:t> </a:t>
            </a:r>
            <a:r>
              <a:rPr lang="en-US" sz="1600" dirty="0" err="1"/>
              <a:t>bahan</a:t>
            </a:r>
            <a:r>
              <a:rPr lang="en-US" sz="1600" dirty="0"/>
              <a:t> </a:t>
            </a:r>
            <a:r>
              <a:rPr lang="en-US" sz="1600" dirty="0" err="1"/>
              <a:t>baku</a:t>
            </a:r>
            <a:r>
              <a:rPr lang="en-US" sz="1600" dirty="0"/>
              <a:t> </a:t>
            </a:r>
            <a:r>
              <a:rPr lang="en-US" sz="1600" dirty="0" err="1"/>
              <a:t>berbanding</a:t>
            </a:r>
            <a:r>
              <a:rPr lang="en-US" sz="1600" dirty="0"/>
              <a:t> </a:t>
            </a:r>
            <a:r>
              <a:rPr lang="en-US" sz="1600" dirty="0" err="1"/>
              <a:t>lurus</a:t>
            </a:r>
            <a:r>
              <a:rPr lang="en-US" sz="1600" dirty="0"/>
              <a:t> </a:t>
            </a:r>
            <a:r>
              <a:rPr lang="en-US" sz="1600" dirty="0" err="1"/>
              <a:t>dengan</a:t>
            </a:r>
            <a:r>
              <a:rPr lang="en-US" sz="1600" dirty="0"/>
              <a:t> total </a:t>
            </a:r>
            <a:r>
              <a:rPr lang="en-US" sz="1600" dirty="0" err="1"/>
              <a:t>biaya</a:t>
            </a:r>
            <a:r>
              <a:rPr lang="en-US" sz="1600" dirty="0"/>
              <a:t> </a:t>
            </a:r>
            <a:r>
              <a:rPr lang="en-US" sz="1600" dirty="0" err="1"/>
              <a:t>persediaan</a:t>
            </a:r>
            <a:r>
              <a:rPr lang="en-US" sz="1600" dirty="0"/>
              <a:t>. </a:t>
            </a:r>
            <a:r>
              <a:rPr lang="sv-SE" sz="1600" dirty="0"/>
              <a:t>Semakin murah harga bahan baku, maka total biaya persediaan akan semakin menurun, dan begitu juga sebaliknya. Hal ini disebabkan karena harga bahan baku mempengaruhi besar biaya pembelian dan biaya simpan gudang</a:t>
            </a:r>
            <a:endParaRPr lang="en-ID" sz="1400" dirty="0">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19" name="Chart 18">
            <a:extLst>
              <a:ext uri="{FF2B5EF4-FFF2-40B4-BE49-F238E27FC236}">
                <a16:creationId xmlns:a16="http://schemas.microsoft.com/office/drawing/2014/main" id="{71DA994C-9150-73B3-4462-0E8CF357E964}"/>
              </a:ext>
            </a:extLst>
          </p:cNvPr>
          <p:cNvGraphicFramePr/>
          <p:nvPr>
            <p:extLst>
              <p:ext uri="{D42A27DB-BD31-4B8C-83A1-F6EECF244321}">
                <p14:modId xmlns:p14="http://schemas.microsoft.com/office/powerpoint/2010/main" val="141346571"/>
              </p:ext>
            </p:extLst>
          </p:nvPr>
        </p:nvGraphicFramePr>
        <p:xfrm>
          <a:off x="422028" y="1147186"/>
          <a:ext cx="4962525" cy="29622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id="{36CB6F06-4B97-C840-9E9D-8054BDADB6F1}"/>
              </a:ext>
            </a:extLst>
          </p:cNvPr>
          <p:cNvGraphicFramePr/>
          <p:nvPr>
            <p:extLst>
              <p:ext uri="{D42A27DB-BD31-4B8C-83A1-F6EECF244321}">
                <p14:modId xmlns:p14="http://schemas.microsoft.com/office/powerpoint/2010/main" val="2539942425"/>
              </p:ext>
            </p:extLst>
          </p:nvPr>
        </p:nvGraphicFramePr>
        <p:xfrm>
          <a:off x="6803829" y="1078120"/>
          <a:ext cx="4724400" cy="3095625"/>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43B4F413-7987-75FD-0D63-3C56B1B45E2C}"/>
              </a:ext>
            </a:extLst>
          </p:cNvPr>
          <p:cNvSpPr txBox="1"/>
          <p:nvPr/>
        </p:nvSpPr>
        <p:spPr>
          <a:xfrm>
            <a:off x="6333880" y="4004728"/>
            <a:ext cx="5229763" cy="2554545"/>
          </a:xfrm>
          <a:prstGeom prst="rect">
            <a:avLst/>
          </a:prstGeom>
          <a:noFill/>
          <a:ln>
            <a:solidFill>
              <a:srgbClr val="00B0F0"/>
            </a:solidFill>
            <a:prstDash val="lgDash"/>
          </a:ln>
        </p:spPr>
        <p:txBody>
          <a:bodyPr wrap="square">
            <a:spAutoFit/>
          </a:bodyPr>
          <a:lstStyle/>
          <a:p>
            <a:pPr algn="just"/>
            <a:r>
              <a:rPr lang="en-US" sz="1600" dirty="0" err="1"/>
              <a:t>Skenario</a:t>
            </a:r>
            <a:r>
              <a:rPr lang="en-US" sz="1600" dirty="0"/>
              <a:t> </a:t>
            </a:r>
            <a:r>
              <a:rPr lang="en-US" sz="1600" dirty="0" err="1"/>
              <a:t>kenaikan</a:t>
            </a:r>
            <a:r>
              <a:rPr lang="en-US" sz="1600" dirty="0"/>
              <a:t> dan </a:t>
            </a:r>
            <a:r>
              <a:rPr lang="en-US" sz="1600" dirty="0" err="1"/>
              <a:t>penurunan</a:t>
            </a:r>
            <a:r>
              <a:rPr lang="en-US" sz="1600" dirty="0"/>
              <a:t> </a:t>
            </a:r>
            <a:r>
              <a:rPr lang="en-US" sz="1600" dirty="0" err="1"/>
              <a:t>permintaan</a:t>
            </a:r>
            <a:r>
              <a:rPr lang="en-US" sz="1600" dirty="0"/>
              <a:t> </a:t>
            </a:r>
            <a:r>
              <a:rPr lang="en-US" sz="1600" dirty="0" err="1"/>
              <a:t>akibat</a:t>
            </a:r>
            <a:r>
              <a:rPr lang="en-US" sz="1600" dirty="0"/>
              <a:t> </a:t>
            </a:r>
            <a:r>
              <a:rPr lang="en-US" sz="1600" dirty="0" err="1"/>
              <a:t>berbagai</a:t>
            </a:r>
            <a:r>
              <a:rPr lang="en-US" sz="1600" dirty="0"/>
              <a:t> </a:t>
            </a:r>
            <a:r>
              <a:rPr lang="en-US" sz="1600" dirty="0" err="1"/>
              <a:t>faktor</a:t>
            </a:r>
            <a:r>
              <a:rPr lang="en-US" sz="1600" dirty="0"/>
              <a:t> </a:t>
            </a:r>
            <a:r>
              <a:rPr lang="en-US" sz="1600" dirty="0" err="1"/>
              <a:t>seperti</a:t>
            </a:r>
            <a:r>
              <a:rPr lang="en-US" sz="1600" dirty="0"/>
              <a:t> </a:t>
            </a:r>
            <a:r>
              <a:rPr lang="en-US" sz="1600" dirty="0" err="1"/>
              <a:t>regulasi</a:t>
            </a:r>
            <a:r>
              <a:rPr lang="en-US" sz="1600" dirty="0"/>
              <a:t> </a:t>
            </a:r>
            <a:r>
              <a:rPr lang="en-US" sz="1600" dirty="0" err="1"/>
              <a:t>pemerintah</a:t>
            </a:r>
            <a:r>
              <a:rPr lang="en-US" sz="1600" dirty="0"/>
              <a:t> </a:t>
            </a:r>
            <a:r>
              <a:rPr lang="en-US" sz="1600" dirty="0" err="1"/>
              <a:t>atau</a:t>
            </a:r>
            <a:r>
              <a:rPr lang="en-US" sz="1600" dirty="0"/>
              <a:t> </a:t>
            </a:r>
            <a:r>
              <a:rPr lang="en-US" sz="1600" dirty="0" err="1"/>
              <a:t>munculnya</a:t>
            </a:r>
            <a:r>
              <a:rPr lang="en-US" sz="1600" dirty="0"/>
              <a:t> </a:t>
            </a:r>
            <a:r>
              <a:rPr lang="en-US" sz="1600" dirty="0" err="1"/>
              <a:t>kompetitor</a:t>
            </a:r>
            <a:r>
              <a:rPr lang="en-US" sz="1600" dirty="0"/>
              <a:t> </a:t>
            </a:r>
            <a:r>
              <a:rPr lang="en-US" sz="1600" dirty="0" err="1"/>
              <a:t>baru</a:t>
            </a:r>
            <a:r>
              <a:rPr lang="en-US" sz="1600" dirty="0"/>
              <a:t>. </a:t>
            </a:r>
            <a:r>
              <a:rPr lang="en-US" sz="1600" dirty="0" err="1"/>
              <a:t>Ditemukan</a:t>
            </a:r>
            <a:r>
              <a:rPr lang="en-US" sz="1600" dirty="0"/>
              <a:t> </a:t>
            </a:r>
            <a:r>
              <a:rPr lang="en-US" sz="1600" dirty="0" err="1"/>
              <a:t>bahwa</a:t>
            </a:r>
            <a:r>
              <a:rPr lang="en-US" sz="1600" dirty="0"/>
              <a:t> </a:t>
            </a:r>
            <a:r>
              <a:rPr lang="en-US" sz="1600" dirty="0" err="1"/>
              <a:t>jumlah</a:t>
            </a:r>
            <a:r>
              <a:rPr lang="en-US" sz="1600" dirty="0"/>
              <a:t> </a:t>
            </a:r>
            <a:r>
              <a:rPr lang="en-US" sz="1600" dirty="0" err="1"/>
              <a:t>permintaan</a:t>
            </a:r>
            <a:r>
              <a:rPr lang="en-US" sz="1600" dirty="0"/>
              <a:t> </a:t>
            </a:r>
            <a:r>
              <a:rPr lang="en-US" sz="1600" dirty="0" err="1"/>
              <a:t>berbanding</a:t>
            </a:r>
            <a:r>
              <a:rPr lang="en-US" sz="1600" dirty="0"/>
              <a:t> </a:t>
            </a:r>
            <a:r>
              <a:rPr lang="en-US" sz="1600" dirty="0" err="1"/>
              <a:t>lurus</a:t>
            </a:r>
            <a:r>
              <a:rPr lang="en-US" sz="1600" dirty="0"/>
              <a:t> </a:t>
            </a:r>
            <a:r>
              <a:rPr lang="en-US" sz="1600" dirty="0" err="1"/>
              <a:t>dengan</a:t>
            </a:r>
            <a:r>
              <a:rPr lang="en-US" sz="1600" dirty="0"/>
              <a:t> total </a:t>
            </a:r>
            <a:r>
              <a:rPr lang="en-US" sz="1600" dirty="0" err="1"/>
              <a:t>biaya</a:t>
            </a:r>
            <a:r>
              <a:rPr lang="en-US" sz="1600" dirty="0"/>
              <a:t> </a:t>
            </a:r>
            <a:r>
              <a:rPr lang="en-US" sz="1600" dirty="0" err="1"/>
              <a:t>persediaan</a:t>
            </a:r>
            <a:r>
              <a:rPr lang="en-US" sz="1600" dirty="0"/>
              <a:t>. </a:t>
            </a:r>
            <a:r>
              <a:rPr lang="sv-SE" sz="1600" dirty="0"/>
              <a:t>Semakin banyak permintaan bahan baku, maka total biaya persediaan akan semakin meningkat, dan begitu juga sebaliknya. Hal ini disebabkan karena jumlah permintaan bahan baku menentukan besar dan kecilnya berapa banyak kuantitas bahan baku yang perlu dipesan dan juga disimpan sehingga mempengaruhi biaya pesan dan biaya simpan.</a:t>
            </a:r>
            <a:endParaRPr lang="en-ID" sz="1400" dirty="0">
              <a:effectLst/>
              <a:latin typeface="Arial" panose="020B0604020202020204" pitchFamily="34" charset="0"/>
              <a:ea typeface="Calibri" panose="020F050202020403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A9735357-7ADE-0162-702E-209A9CBD4E76}"/>
              </a:ext>
            </a:extLst>
          </p:cNvPr>
          <p:cNvCxnSpPr>
            <a:cxnSpLocks/>
          </p:cNvCxnSpPr>
          <p:nvPr/>
        </p:nvCxnSpPr>
        <p:spPr>
          <a:xfrm>
            <a:off x="5962825" y="1176980"/>
            <a:ext cx="0" cy="562851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6855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Book Antiqua" panose="02040602050305030304" pitchFamily="18" charset="0"/>
              </a:rPr>
              <a:t>Kesimpulan &amp; Saran</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15</a:t>
            </a:r>
            <a:endParaRPr lang="en-ID" sz="1600" b="1" dirty="0">
              <a:solidFill>
                <a:srgbClr val="002060"/>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5E8C86C4-8E6C-9377-11AC-2D28B91C11E9}"/>
              </a:ext>
            </a:extLst>
          </p:cNvPr>
          <p:cNvSpPr/>
          <p:nvPr/>
        </p:nvSpPr>
        <p:spPr>
          <a:xfrm flipH="1">
            <a:off x="2533" y="0"/>
            <a:ext cx="149456" cy="6858000"/>
          </a:xfrm>
          <a:prstGeom prst="roundRect">
            <a:avLst/>
          </a:prstGeom>
          <a:gradFill flip="none" rotWithShape="1">
            <a:gsLst>
              <a:gs pos="0">
                <a:schemeClr val="accent5">
                  <a:lumMod val="40000"/>
                  <a:lumOff val="60000"/>
                </a:schemeClr>
              </a:gs>
              <a:gs pos="34000">
                <a:srgbClr val="00B0F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Rectangle 27">
            <a:extLst>
              <a:ext uri="{FF2B5EF4-FFF2-40B4-BE49-F238E27FC236}">
                <a16:creationId xmlns:a16="http://schemas.microsoft.com/office/drawing/2014/main" id="{9BE7AFB3-3D76-99DC-5C4F-933B7D3E80F7}"/>
              </a:ext>
            </a:extLst>
          </p:cNvPr>
          <p:cNvSpPr/>
          <p:nvPr/>
        </p:nvSpPr>
        <p:spPr>
          <a:xfrm>
            <a:off x="1927274" y="4178102"/>
            <a:ext cx="1420837" cy="104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Rounded Corners 1">
            <a:extLst>
              <a:ext uri="{FF2B5EF4-FFF2-40B4-BE49-F238E27FC236}">
                <a16:creationId xmlns:a16="http://schemas.microsoft.com/office/drawing/2014/main" id="{85522E38-3FE6-7F3F-83A4-093A5B005AF2}"/>
              </a:ext>
            </a:extLst>
          </p:cNvPr>
          <p:cNvSpPr/>
          <p:nvPr/>
        </p:nvSpPr>
        <p:spPr>
          <a:xfrm>
            <a:off x="506436" y="1259220"/>
            <a:ext cx="1520668" cy="3419015"/>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Kesimpulan</a:t>
            </a:r>
            <a:endParaRPr lang="en-ID" sz="1600" b="1" dirty="0">
              <a:solidFill>
                <a:sysClr val="windowText" lastClr="000000"/>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96B3AD78-C433-0A1A-6AAE-98A4A8C7B673}"/>
              </a:ext>
            </a:extLst>
          </p:cNvPr>
          <p:cNvSpPr/>
          <p:nvPr/>
        </p:nvSpPr>
        <p:spPr>
          <a:xfrm>
            <a:off x="506436" y="4824179"/>
            <a:ext cx="1520668" cy="1961991"/>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Arial" panose="020B0604020202020204" pitchFamily="34" charset="0"/>
                <a:cs typeface="Arial" panose="020B0604020202020204" pitchFamily="34" charset="0"/>
              </a:rPr>
              <a:t>Saran</a:t>
            </a:r>
            <a:endParaRPr lang="en-ID" sz="1600" b="1" dirty="0">
              <a:solidFill>
                <a:sysClr val="windowText" lastClr="00000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2C0BA0C-0B69-8DE2-54AF-742F4C77F6E6}"/>
              </a:ext>
            </a:extLst>
          </p:cNvPr>
          <p:cNvSpPr txBox="1"/>
          <p:nvPr/>
        </p:nvSpPr>
        <p:spPr>
          <a:xfrm>
            <a:off x="2140430" y="1646556"/>
            <a:ext cx="9453692" cy="2800767"/>
          </a:xfrm>
          <a:prstGeom prst="rect">
            <a:avLst/>
          </a:prstGeom>
          <a:noFill/>
        </p:spPr>
        <p:txBody>
          <a:bodyPr wrap="square">
            <a:spAutoFit/>
          </a:bodyPr>
          <a:lstStyle/>
          <a:p>
            <a:pPr marL="342900" indent="-342900" algn="just">
              <a:buFont typeface="+mj-lt"/>
              <a:buAutoNum type="arabicPeriod"/>
            </a:pPr>
            <a:r>
              <a:rPr lang="en-US" sz="1600" dirty="0" err="1"/>
              <a:t>Pengembangan</a:t>
            </a:r>
            <a:r>
              <a:rPr lang="en-US" sz="1600" dirty="0"/>
              <a:t> model </a:t>
            </a:r>
            <a:r>
              <a:rPr lang="en-US" sz="1600" dirty="0" err="1"/>
              <a:t>hasil</a:t>
            </a:r>
            <a:r>
              <a:rPr lang="en-US" sz="1600" dirty="0"/>
              <a:t> </a:t>
            </a:r>
            <a:r>
              <a:rPr lang="en-US" sz="1600" dirty="0" err="1"/>
              <a:t>metode</a:t>
            </a:r>
            <a:r>
              <a:rPr lang="en-US" sz="1600" dirty="0"/>
              <a:t> Mixed Integer Linear Programming (MILP) </a:t>
            </a:r>
            <a:r>
              <a:rPr lang="en-US" sz="1600" dirty="0" err="1"/>
              <a:t>dapat</a:t>
            </a:r>
            <a:r>
              <a:rPr lang="en-US" sz="1600" dirty="0"/>
              <a:t> </a:t>
            </a:r>
            <a:r>
              <a:rPr lang="en-US" sz="1600" dirty="0" err="1"/>
              <a:t>meminimalkan</a:t>
            </a:r>
            <a:r>
              <a:rPr lang="en-US" sz="1600" dirty="0"/>
              <a:t> total </a:t>
            </a:r>
            <a:r>
              <a:rPr lang="en-US" sz="1600" dirty="0" err="1"/>
              <a:t>biaya</a:t>
            </a:r>
            <a:r>
              <a:rPr lang="en-US" sz="1600" dirty="0"/>
              <a:t> </a:t>
            </a:r>
            <a:r>
              <a:rPr lang="en-US" sz="1600" dirty="0" err="1"/>
              <a:t>persediaan</a:t>
            </a:r>
            <a:r>
              <a:rPr lang="en-US" sz="1600" dirty="0"/>
              <a:t> </a:t>
            </a:r>
            <a:r>
              <a:rPr lang="en-US" sz="1600" dirty="0" err="1"/>
              <a:t>sebesar</a:t>
            </a:r>
            <a:r>
              <a:rPr lang="en-US" sz="1600" dirty="0"/>
              <a:t> 26% </a:t>
            </a:r>
            <a:r>
              <a:rPr lang="en-US" sz="1600" dirty="0" err="1"/>
              <a:t>atau</a:t>
            </a:r>
            <a:r>
              <a:rPr lang="en-US" sz="1600" dirty="0"/>
              <a:t> </a:t>
            </a:r>
            <a:r>
              <a:rPr lang="en-US" sz="1600" dirty="0" err="1"/>
              <a:t>setara</a:t>
            </a:r>
            <a:r>
              <a:rPr lang="en-US" sz="1600" dirty="0"/>
              <a:t> </a:t>
            </a:r>
            <a:r>
              <a:rPr lang="en-US" sz="1600" dirty="0" err="1"/>
              <a:t>dengan</a:t>
            </a:r>
            <a:r>
              <a:rPr lang="en-US" sz="1600" dirty="0"/>
              <a:t> Rp168.049.200 </a:t>
            </a:r>
            <a:r>
              <a:rPr lang="en-US" sz="1600" dirty="0" err="1"/>
              <a:t>dari</a:t>
            </a:r>
            <a:r>
              <a:rPr lang="en-US" sz="1600" dirty="0"/>
              <a:t> </a:t>
            </a:r>
            <a:r>
              <a:rPr lang="en-US" sz="1600" dirty="0" err="1"/>
              <a:t>biaya</a:t>
            </a:r>
            <a:r>
              <a:rPr lang="en-US" sz="1600" dirty="0"/>
              <a:t> </a:t>
            </a:r>
            <a:r>
              <a:rPr lang="en-US" sz="1600" dirty="0" err="1"/>
              <a:t>awal</a:t>
            </a:r>
            <a:r>
              <a:rPr lang="en-US" sz="1600" dirty="0"/>
              <a:t> </a:t>
            </a:r>
            <a:r>
              <a:rPr lang="en-US" sz="1600" dirty="0" err="1"/>
              <a:t>persediaan</a:t>
            </a:r>
            <a:r>
              <a:rPr lang="en-US" sz="1600" dirty="0"/>
              <a:t> </a:t>
            </a:r>
            <a:r>
              <a:rPr lang="en-US" sz="1600" dirty="0" err="1"/>
              <a:t>sebesar</a:t>
            </a:r>
            <a:r>
              <a:rPr lang="en-US" sz="1600" dirty="0"/>
              <a:t> Rp654.648.099 </a:t>
            </a:r>
            <a:r>
              <a:rPr lang="en-US" sz="1600" dirty="0" err="1"/>
              <a:t>menjadi</a:t>
            </a:r>
            <a:r>
              <a:rPr lang="en-US" sz="1600" dirty="0"/>
              <a:t> Rp486.598.899. </a:t>
            </a:r>
            <a:r>
              <a:rPr lang="en-US" sz="1600" dirty="0" err="1"/>
              <a:t>Penggunaan</a:t>
            </a:r>
            <a:r>
              <a:rPr lang="en-US" sz="1600" dirty="0"/>
              <a:t> </a:t>
            </a:r>
            <a:r>
              <a:rPr lang="en-US" sz="1600" dirty="0" err="1"/>
              <a:t>metode</a:t>
            </a:r>
            <a:r>
              <a:rPr lang="en-US" sz="1600" dirty="0"/>
              <a:t> MILP </a:t>
            </a:r>
            <a:r>
              <a:rPr lang="en-US" sz="1600" dirty="0" err="1"/>
              <a:t>ini</a:t>
            </a:r>
            <a:r>
              <a:rPr lang="en-US" sz="1600" dirty="0"/>
              <a:t> juga </a:t>
            </a:r>
            <a:r>
              <a:rPr lang="en-US" sz="1600" dirty="0" err="1"/>
              <a:t>dapat</a:t>
            </a:r>
            <a:r>
              <a:rPr lang="en-US" sz="1600" dirty="0"/>
              <a:t> </a:t>
            </a:r>
            <a:r>
              <a:rPr lang="en-US" sz="1600" dirty="0" err="1"/>
              <a:t>meningkatkan</a:t>
            </a:r>
            <a:r>
              <a:rPr lang="en-US" sz="1600" dirty="0"/>
              <a:t> </a:t>
            </a:r>
            <a:r>
              <a:rPr lang="en-US" sz="1600" dirty="0" err="1"/>
              <a:t>nilai</a:t>
            </a:r>
            <a:r>
              <a:rPr lang="en-US" sz="1600" dirty="0"/>
              <a:t> inventory turnover </a:t>
            </a:r>
            <a:r>
              <a:rPr lang="en-US" sz="1600" dirty="0" err="1"/>
              <a:t>perusahaaan</a:t>
            </a:r>
            <a:r>
              <a:rPr lang="en-US" sz="1600" dirty="0"/>
              <a:t> </a:t>
            </a:r>
            <a:r>
              <a:rPr lang="en-US" sz="1600" dirty="0" err="1"/>
              <a:t>sebesar</a:t>
            </a:r>
            <a:r>
              <a:rPr lang="en-US" sz="1600" dirty="0"/>
              <a:t> 1,20 </a:t>
            </a:r>
            <a:r>
              <a:rPr lang="en-US" sz="1600" dirty="0" err="1"/>
              <a:t>dari</a:t>
            </a:r>
            <a:r>
              <a:rPr lang="en-US" sz="1600" dirty="0"/>
              <a:t> 0,17 </a:t>
            </a:r>
            <a:r>
              <a:rPr lang="en-US" sz="1600" dirty="0" err="1"/>
              <a:t>menjadi</a:t>
            </a:r>
            <a:r>
              <a:rPr lang="en-US" sz="1600" dirty="0"/>
              <a:t> 1,37.</a:t>
            </a:r>
          </a:p>
          <a:p>
            <a:pPr marL="342900" indent="-342900" algn="just">
              <a:buFont typeface="+mj-lt"/>
              <a:buAutoNum type="arabicPeriod"/>
            </a:pPr>
            <a:endParaRPr lang="en-US" sz="1600" dirty="0"/>
          </a:p>
          <a:p>
            <a:pPr marL="342900" indent="-342900" algn="just">
              <a:buFont typeface="+mj-lt"/>
              <a:buAutoNum type="arabicPeriod"/>
            </a:pPr>
            <a:r>
              <a:rPr lang="en-US" sz="1600" dirty="0" err="1"/>
              <a:t>Kuantitas</a:t>
            </a:r>
            <a:r>
              <a:rPr lang="en-US" sz="1600" dirty="0"/>
              <a:t> </a:t>
            </a:r>
            <a:r>
              <a:rPr lang="en-US" sz="1600" dirty="0" err="1"/>
              <a:t>pesan</a:t>
            </a:r>
            <a:r>
              <a:rPr lang="en-US" sz="1600" dirty="0"/>
              <a:t> (Q) dan </a:t>
            </a:r>
            <a:r>
              <a:rPr lang="en-US" sz="1600" dirty="0" err="1"/>
              <a:t>waktu</a:t>
            </a:r>
            <a:r>
              <a:rPr lang="en-US" sz="1600" dirty="0"/>
              <a:t> </a:t>
            </a:r>
            <a:r>
              <a:rPr lang="en-US" sz="1600" dirty="0" err="1"/>
              <a:t>pesan</a:t>
            </a:r>
            <a:r>
              <a:rPr lang="en-US" sz="1600" dirty="0"/>
              <a:t> (Y) yang </a:t>
            </a:r>
            <a:r>
              <a:rPr lang="en-US" sz="1600" dirty="0" err="1"/>
              <a:t>dihasilkan</a:t>
            </a:r>
            <a:r>
              <a:rPr lang="en-US" sz="1600" dirty="0"/>
              <a:t> model </a:t>
            </a:r>
            <a:r>
              <a:rPr lang="en-US" sz="1600" dirty="0" err="1"/>
              <a:t>menunjukkan</a:t>
            </a:r>
            <a:r>
              <a:rPr lang="en-US" sz="1600" dirty="0"/>
              <a:t> </a:t>
            </a:r>
            <a:r>
              <a:rPr lang="en-US" sz="1600" dirty="0" err="1"/>
              <a:t>nilai</a:t>
            </a:r>
            <a:r>
              <a:rPr lang="en-US" sz="1600" dirty="0"/>
              <a:t> optimal </a:t>
            </a:r>
            <a:r>
              <a:rPr lang="en-US" sz="1600" dirty="0" err="1"/>
              <a:t>sebesar</a:t>
            </a:r>
            <a:r>
              <a:rPr lang="en-US" sz="1600" dirty="0"/>
              <a:t> 7.494.333 kg </a:t>
            </a:r>
            <a:r>
              <a:rPr lang="en-US" sz="1600" dirty="0" err="1"/>
              <a:t>dari</a:t>
            </a:r>
            <a:r>
              <a:rPr lang="en-US" sz="1600" dirty="0"/>
              <a:t> total </a:t>
            </a:r>
            <a:r>
              <a:rPr lang="en-US" sz="1600" dirty="0" err="1"/>
              <a:t>tiga</a:t>
            </a:r>
            <a:r>
              <a:rPr lang="en-US" sz="1600" dirty="0"/>
              <a:t> </a:t>
            </a:r>
            <a:r>
              <a:rPr lang="en-US" sz="1600" dirty="0" err="1"/>
              <a:t>jenis</a:t>
            </a:r>
            <a:r>
              <a:rPr lang="en-US" sz="1600" dirty="0"/>
              <a:t> </a:t>
            </a:r>
            <a:r>
              <a:rPr lang="en-US" sz="1600" dirty="0" err="1"/>
              <a:t>bahan</a:t>
            </a:r>
            <a:r>
              <a:rPr lang="en-US" sz="1600" dirty="0"/>
              <a:t> </a:t>
            </a:r>
            <a:r>
              <a:rPr lang="en-US" sz="1600" dirty="0" err="1"/>
              <a:t>baku</a:t>
            </a:r>
            <a:r>
              <a:rPr lang="en-US" sz="1600" dirty="0"/>
              <a:t> </a:t>
            </a:r>
            <a:r>
              <a:rPr lang="en-US" sz="1600" dirty="0" err="1"/>
              <a:t>daur</a:t>
            </a:r>
            <a:r>
              <a:rPr lang="en-US" sz="1600" dirty="0"/>
              <a:t> </a:t>
            </a:r>
            <a:r>
              <a:rPr lang="en-US" sz="1600" dirty="0" err="1"/>
              <a:t>ulang</a:t>
            </a:r>
            <a:r>
              <a:rPr lang="en-US" sz="1600" dirty="0"/>
              <a:t> </a:t>
            </a:r>
            <a:r>
              <a:rPr lang="en-US" sz="1600" dirty="0" err="1"/>
              <a:t>plastik</a:t>
            </a:r>
            <a:r>
              <a:rPr lang="en-US" sz="1600" dirty="0"/>
              <a:t> yang </a:t>
            </a:r>
            <a:r>
              <a:rPr lang="en-US" sz="1600" dirty="0" err="1"/>
              <a:t>dipenuhi</a:t>
            </a:r>
            <a:r>
              <a:rPr lang="en-US" sz="1600" dirty="0"/>
              <a:t> </a:t>
            </a:r>
            <a:r>
              <a:rPr lang="en-US" sz="1600" dirty="0" err="1"/>
              <a:t>dengan</a:t>
            </a:r>
            <a:r>
              <a:rPr lang="en-US" sz="1600" dirty="0"/>
              <a:t> </a:t>
            </a:r>
            <a:r>
              <a:rPr lang="en-US" sz="1600" dirty="0" err="1"/>
              <a:t>melakukan</a:t>
            </a:r>
            <a:r>
              <a:rPr lang="en-US" sz="1600" dirty="0"/>
              <a:t> </a:t>
            </a:r>
            <a:r>
              <a:rPr lang="en-US" sz="1600" dirty="0" err="1"/>
              <a:t>pemesanan</a:t>
            </a:r>
            <a:r>
              <a:rPr lang="en-US" sz="1600" dirty="0"/>
              <a:t> </a:t>
            </a:r>
            <a:r>
              <a:rPr lang="en-US" sz="1600" dirty="0" err="1"/>
              <a:t>sebanyak</a:t>
            </a:r>
            <a:r>
              <a:rPr lang="en-US" sz="1600" dirty="0"/>
              <a:t> 138 kali pada </a:t>
            </a:r>
            <a:r>
              <a:rPr lang="en-US" sz="1600" dirty="0" err="1"/>
              <a:t>periode</a:t>
            </a:r>
            <a:r>
              <a:rPr lang="en-US" sz="1600" dirty="0"/>
              <a:t> </a:t>
            </a:r>
            <a:r>
              <a:rPr lang="en-US" sz="1600" dirty="0" err="1"/>
              <a:t>sesuai</a:t>
            </a:r>
            <a:r>
              <a:rPr lang="en-US" sz="1600" dirty="0"/>
              <a:t> </a:t>
            </a:r>
            <a:r>
              <a:rPr lang="en-US" sz="1600" dirty="0" err="1"/>
              <a:t>dengan</a:t>
            </a:r>
            <a:r>
              <a:rPr lang="en-US" sz="1600" dirty="0"/>
              <a:t> masing-masing </a:t>
            </a:r>
            <a:r>
              <a:rPr lang="en-US" sz="1600" dirty="0" err="1"/>
              <a:t>waktu</a:t>
            </a:r>
            <a:r>
              <a:rPr lang="en-US" sz="1600" dirty="0"/>
              <a:t> </a:t>
            </a:r>
            <a:r>
              <a:rPr lang="en-US" sz="1600" dirty="0" err="1"/>
              <a:t>perencanaan</a:t>
            </a:r>
            <a:r>
              <a:rPr lang="en-US" sz="1600" dirty="0"/>
              <a:t> dan </a:t>
            </a:r>
            <a:r>
              <a:rPr lang="en-US" sz="1600" dirty="0" err="1"/>
              <a:t>penjadwalan</a:t>
            </a:r>
            <a:r>
              <a:rPr lang="en-US" sz="1600" dirty="0"/>
              <a:t> </a:t>
            </a:r>
            <a:r>
              <a:rPr lang="en-US" sz="1600" dirty="0" err="1"/>
              <a:t>bahan</a:t>
            </a:r>
            <a:r>
              <a:rPr lang="en-US" sz="1600" dirty="0"/>
              <a:t> </a:t>
            </a:r>
            <a:r>
              <a:rPr lang="en-US" sz="1600" dirty="0" err="1"/>
              <a:t>baku</a:t>
            </a:r>
            <a:r>
              <a:rPr lang="en-US" sz="1600" dirty="0"/>
              <a:t> yang </a:t>
            </a:r>
            <a:r>
              <a:rPr lang="en-US" sz="1600" dirty="0" err="1"/>
              <a:t>telah</a:t>
            </a:r>
            <a:r>
              <a:rPr lang="en-US" sz="1600" dirty="0"/>
              <a:t> </a:t>
            </a:r>
            <a:r>
              <a:rPr lang="en-US" sz="1600" dirty="0" err="1"/>
              <a:t>ditemukan</a:t>
            </a:r>
            <a:r>
              <a:rPr lang="en-US" sz="1600" dirty="0"/>
              <a:t> </a:t>
            </a:r>
            <a:r>
              <a:rPr lang="en-US" sz="1600" dirty="0" err="1"/>
              <a:t>dari</a:t>
            </a:r>
            <a:r>
              <a:rPr lang="en-US" sz="1600" dirty="0"/>
              <a:t> model. </a:t>
            </a:r>
            <a:r>
              <a:rPr lang="en-US" sz="1600" dirty="0" err="1"/>
              <a:t>Dengan</a:t>
            </a:r>
            <a:r>
              <a:rPr lang="en-US" sz="1600" dirty="0"/>
              <a:t> </a:t>
            </a:r>
            <a:r>
              <a:rPr lang="en-US" sz="1600" dirty="0" err="1"/>
              <a:t>melakukan</a:t>
            </a:r>
            <a:r>
              <a:rPr lang="en-US" sz="1600" dirty="0"/>
              <a:t> </a:t>
            </a:r>
            <a:r>
              <a:rPr lang="en-US" sz="1600" dirty="0" err="1"/>
              <a:t>keputusan</a:t>
            </a:r>
            <a:r>
              <a:rPr lang="en-US" sz="1600" dirty="0"/>
              <a:t> </a:t>
            </a:r>
            <a:r>
              <a:rPr lang="en-US" sz="1600" dirty="0" err="1"/>
              <a:t>sesuai</a:t>
            </a:r>
            <a:r>
              <a:rPr lang="en-US" sz="1600" dirty="0"/>
              <a:t> </a:t>
            </a:r>
            <a:r>
              <a:rPr lang="en-US" sz="1600" dirty="0" err="1"/>
              <a:t>dengan</a:t>
            </a:r>
            <a:r>
              <a:rPr lang="en-US" sz="1600" dirty="0"/>
              <a:t> </a:t>
            </a:r>
            <a:r>
              <a:rPr lang="en-US" sz="1600" dirty="0" err="1"/>
              <a:t>hasil</a:t>
            </a:r>
            <a:r>
              <a:rPr lang="en-US" sz="1600" dirty="0"/>
              <a:t> model, </a:t>
            </a:r>
            <a:r>
              <a:rPr lang="en-US" sz="1600" dirty="0" err="1"/>
              <a:t>maka</a:t>
            </a:r>
            <a:r>
              <a:rPr lang="en-US" sz="1600" dirty="0"/>
              <a:t> </a:t>
            </a:r>
            <a:r>
              <a:rPr lang="en-US" sz="1600" dirty="0" err="1"/>
              <a:t>akan</a:t>
            </a:r>
            <a:r>
              <a:rPr lang="en-US" sz="1600" dirty="0"/>
              <a:t> </a:t>
            </a:r>
            <a:r>
              <a:rPr lang="en-US" sz="1600" dirty="0" err="1"/>
              <a:t>meminimalkan</a:t>
            </a:r>
            <a:r>
              <a:rPr lang="en-US" sz="1600" dirty="0"/>
              <a:t> total </a:t>
            </a:r>
            <a:r>
              <a:rPr lang="en-US" sz="1600" dirty="0" err="1"/>
              <a:t>biaya</a:t>
            </a:r>
            <a:r>
              <a:rPr lang="en-US" sz="1600" dirty="0"/>
              <a:t> </a:t>
            </a:r>
            <a:r>
              <a:rPr lang="en-US" sz="1600" dirty="0" err="1"/>
              <a:t>persediaan</a:t>
            </a:r>
            <a:r>
              <a:rPr lang="en-US" sz="1600" dirty="0"/>
              <a:t> </a:t>
            </a:r>
            <a:r>
              <a:rPr lang="en-US" sz="1600" dirty="0" err="1"/>
              <a:t>gudang</a:t>
            </a:r>
            <a:r>
              <a:rPr lang="en-US" sz="1600" dirty="0"/>
              <a:t> </a:t>
            </a:r>
            <a:r>
              <a:rPr lang="en-US" sz="1600" dirty="0" err="1"/>
              <a:t>bahan</a:t>
            </a:r>
            <a:r>
              <a:rPr lang="en-US" sz="1600" dirty="0"/>
              <a:t> </a:t>
            </a:r>
            <a:r>
              <a:rPr lang="en-US" sz="1600" dirty="0" err="1"/>
              <a:t>baku</a:t>
            </a:r>
            <a:r>
              <a:rPr lang="en-US" sz="1600" dirty="0"/>
              <a:t> pada </a:t>
            </a:r>
            <a:r>
              <a:rPr lang="en-US" sz="1600" dirty="0" err="1"/>
              <a:t>industri</a:t>
            </a:r>
            <a:r>
              <a:rPr lang="en-US" sz="1600" dirty="0"/>
              <a:t> </a:t>
            </a:r>
            <a:r>
              <a:rPr lang="en-US" sz="1600" dirty="0" err="1"/>
              <a:t>daur</a:t>
            </a:r>
            <a:r>
              <a:rPr lang="en-US" sz="1600" dirty="0"/>
              <a:t> </a:t>
            </a:r>
            <a:r>
              <a:rPr lang="en-US" sz="1600" dirty="0" err="1"/>
              <a:t>ulang</a:t>
            </a:r>
            <a:r>
              <a:rPr lang="en-US" sz="1600" dirty="0"/>
              <a:t> </a:t>
            </a:r>
            <a:r>
              <a:rPr lang="en-US" sz="1600" dirty="0" err="1"/>
              <a:t>plastik</a:t>
            </a:r>
            <a:r>
              <a:rPr lang="en-US" sz="1600" dirty="0"/>
              <a:t>. </a:t>
            </a:r>
          </a:p>
        </p:txBody>
      </p:sp>
      <p:sp>
        <p:nvSpPr>
          <p:cNvPr id="18" name="TextBox 17">
            <a:extLst>
              <a:ext uri="{FF2B5EF4-FFF2-40B4-BE49-F238E27FC236}">
                <a16:creationId xmlns:a16="http://schemas.microsoft.com/office/drawing/2014/main" id="{9A358C82-008E-17A0-3461-7331A50F8080}"/>
              </a:ext>
            </a:extLst>
          </p:cNvPr>
          <p:cNvSpPr txBox="1"/>
          <p:nvPr/>
        </p:nvSpPr>
        <p:spPr>
          <a:xfrm>
            <a:off x="2489812" y="4841037"/>
            <a:ext cx="9073831" cy="1815882"/>
          </a:xfrm>
          <a:prstGeom prst="rect">
            <a:avLst/>
          </a:prstGeom>
          <a:noFill/>
        </p:spPr>
        <p:txBody>
          <a:bodyPr wrap="square">
            <a:spAutoFit/>
          </a:bodyPr>
          <a:lstStyle/>
          <a:p>
            <a:pPr algn="just"/>
            <a:r>
              <a:rPr lang="en-US" sz="1600" dirty="0" err="1"/>
              <a:t>Peningkatan</a:t>
            </a:r>
            <a:r>
              <a:rPr lang="en-US" sz="1600" dirty="0"/>
              <a:t> </a:t>
            </a:r>
            <a:r>
              <a:rPr lang="en-US" sz="1600" dirty="0" err="1"/>
              <a:t>untuk</a:t>
            </a:r>
            <a:r>
              <a:rPr lang="en-US" sz="1600" dirty="0"/>
              <a:t> </a:t>
            </a:r>
            <a:r>
              <a:rPr lang="en-US" sz="1600" dirty="0" err="1"/>
              <a:t>penelitian</a:t>
            </a:r>
            <a:r>
              <a:rPr lang="en-US" sz="1600" dirty="0"/>
              <a:t> </a:t>
            </a:r>
            <a:r>
              <a:rPr lang="en-US" sz="1600" dirty="0" err="1"/>
              <a:t>selanjutnya</a:t>
            </a:r>
            <a:r>
              <a:rPr lang="en-US" sz="1600" dirty="0"/>
              <a:t> </a:t>
            </a:r>
            <a:r>
              <a:rPr lang="en-US" sz="1600" dirty="0" err="1"/>
              <a:t>dapat</a:t>
            </a:r>
            <a:r>
              <a:rPr lang="en-US" sz="1600" dirty="0"/>
              <a:t> </a:t>
            </a:r>
            <a:r>
              <a:rPr lang="en-US" sz="1600" dirty="0" err="1"/>
              <a:t>dilakukan</a:t>
            </a:r>
            <a:r>
              <a:rPr lang="en-US" sz="1600" dirty="0"/>
              <a:t> </a:t>
            </a:r>
            <a:r>
              <a:rPr lang="en-US" sz="1600" dirty="0" err="1"/>
              <a:t>dengan</a:t>
            </a:r>
            <a:r>
              <a:rPr lang="en-US" sz="1600" dirty="0"/>
              <a:t> </a:t>
            </a:r>
            <a:r>
              <a:rPr lang="en-US" sz="1600" dirty="0" err="1"/>
              <a:t>penggunaan</a:t>
            </a:r>
            <a:r>
              <a:rPr lang="en-US" sz="1600" dirty="0"/>
              <a:t> data </a:t>
            </a:r>
            <a:r>
              <a:rPr lang="en-US" sz="1600" dirty="0" err="1"/>
              <a:t>historis</a:t>
            </a:r>
            <a:r>
              <a:rPr lang="en-US" sz="1600" dirty="0"/>
              <a:t> yang </a:t>
            </a:r>
            <a:r>
              <a:rPr lang="en-US" sz="1600" dirty="0" err="1"/>
              <a:t>lebih</a:t>
            </a:r>
            <a:r>
              <a:rPr lang="en-US" sz="1600" dirty="0"/>
              <a:t> </a:t>
            </a:r>
            <a:r>
              <a:rPr lang="en-US" sz="1600" dirty="0" err="1"/>
              <a:t>banyak</a:t>
            </a:r>
            <a:r>
              <a:rPr lang="en-US" sz="1600" dirty="0"/>
              <a:t> </a:t>
            </a:r>
            <a:r>
              <a:rPr lang="en-US" sz="1600" dirty="0" err="1"/>
              <a:t>untuk</a:t>
            </a:r>
            <a:r>
              <a:rPr lang="en-US" sz="1600" dirty="0"/>
              <a:t> </a:t>
            </a:r>
            <a:r>
              <a:rPr lang="en-US" sz="1600" dirty="0" err="1"/>
              <a:t>mendapatkan</a:t>
            </a:r>
            <a:r>
              <a:rPr lang="en-US" sz="1600" dirty="0"/>
              <a:t> </a:t>
            </a:r>
            <a:r>
              <a:rPr lang="en-US" sz="1600" dirty="0" err="1"/>
              <a:t>hasil</a:t>
            </a:r>
            <a:r>
              <a:rPr lang="en-US" sz="1600" dirty="0"/>
              <a:t> </a:t>
            </a:r>
            <a:r>
              <a:rPr lang="en-US" sz="1600" dirty="0" err="1"/>
              <a:t>peramalan</a:t>
            </a:r>
            <a:r>
              <a:rPr lang="en-US" sz="1600" dirty="0"/>
              <a:t> yang </a:t>
            </a:r>
            <a:r>
              <a:rPr lang="en-US" sz="1600" dirty="0" err="1"/>
              <a:t>lebih</a:t>
            </a:r>
            <a:r>
              <a:rPr lang="en-US" sz="1600" dirty="0"/>
              <a:t> </a:t>
            </a:r>
            <a:r>
              <a:rPr lang="en-US" sz="1600" dirty="0" err="1"/>
              <a:t>akurat</a:t>
            </a:r>
            <a:r>
              <a:rPr lang="en-US" sz="1600" dirty="0"/>
              <a:t>, </a:t>
            </a:r>
            <a:r>
              <a:rPr lang="en-US" sz="1600" dirty="0" err="1"/>
              <a:t>membandingkan</a:t>
            </a:r>
            <a:r>
              <a:rPr lang="en-US" sz="1600" dirty="0"/>
              <a:t> </a:t>
            </a:r>
            <a:r>
              <a:rPr lang="en-US" sz="1600" dirty="0" err="1"/>
              <a:t>penggunaan</a:t>
            </a:r>
            <a:r>
              <a:rPr lang="en-US" sz="1600" dirty="0"/>
              <a:t> </a:t>
            </a:r>
            <a:r>
              <a:rPr lang="en-US" sz="1600" dirty="0" err="1"/>
              <a:t>jenis</a:t>
            </a:r>
            <a:r>
              <a:rPr lang="en-US" sz="1600" dirty="0"/>
              <a:t> model yang </a:t>
            </a:r>
            <a:r>
              <a:rPr lang="en-US" sz="1600" dirty="0" err="1"/>
              <a:t>berbeda</a:t>
            </a:r>
            <a:r>
              <a:rPr lang="en-US" sz="1600" dirty="0"/>
              <a:t> dan </a:t>
            </a:r>
            <a:r>
              <a:rPr lang="en-US" sz="1600" dirty="0" err="1"/>
              <a:t>penerapan</a:t>
            </a:r>
            <a:r>
              <a:rPr lang="en-US" sz="1600" dirty="0"/>
              <a:t> </a:t>
            </a:r>
            <a:r>
              <a:rPr lang="en-US" sz="1600" dirty="0" err="1"/>
              <a:t>metode</a:t>
            </a:r>
            <a:r>
              <a:rPr lang="en-US" sz="1600" dirty="0"/>
              <a:t> lain </a:t>
            </a:r>
            <a:r>
              <a:rPr lang="en-US" sz="1600" dirty="0" err="1"/>
              <a:t>dalam</a:t>
            </a:r>
            <a:r>
              <a:rPr lang="en-US" sz="1600" dirty="0"/>
              <a:t> </a:t>
            </a:r>
            <a:r>
              <a:rPr lang="en-US" sz="1600" dirty="0" err="1"/>
              <a:t>peramalan</a:t>
            </a:r>
            <a:r>
              <a:rPr lang="en-US" sz="1600" dirty="0"/>
              <a:t> </a:t>
            </a:r>
            <a:r>
              <a:rPr lang="en-US" sz="1600" dirty="0" err="1"/>
              <a:t>permintaan</a:t>
            </a:r>
            <a:r>
              <a:rPr lang="en-US" sz="1600" dirty="0"/>
              <a:t>, </a:t>
            </a:r>
            <a:r>
              <a:rPr lang="en-US" sz="1600" dirty="0" err="1"/>
              <a:t>perhitungan</a:t>
            </a:r>
            <a:r>
              <a:rPr lang="en-US" sz="1600" dirty="0"/>
              <a:t> </a:t>
            </a:r>
            <a:r>
              <a:rPr lang="en-US" sz="1600" dirty="0" err="1"/>
              <a:t>persediaan</a:t>
            </a:r>
            <a:r>
              <a:rPr lang="en-US" sz="1600" dirty="0"/>
              <a:t> </a:t>
            </a:r>
            <a:r>
              <a:rPr lang="en-US" sz="1600" dirty="0" err="1"/>
              <a:t>pengaman</a:t>
            </a:r>
            <a:r>
              <a:rPr lang="en-US" sz="1600" dirty="0"/>
              <a:t>, </a:t>
            </a:r>
            <a:r>
              <a:rPr lang="en-US" sz="1600" dirty="0" err="1"/>
              <a:t>serta</a:t>
            </a:r>
            <a:r>
              <a:rPr lang="en-US" sz="1600" dirty="0"/>
              <a:t> </a:t>
            </a:r>
            <a:r>
              <a:rPr lang="en-US" sz="1600" dirty="0" err="1"/>
              <a:t>pemrograman</a:t>
            </a:r>
            <a:r>
              <a:rPr lang="en-US" sz="1600" dirty="0"/>
              <a:t> model </a:t>
            </a:r>
            <a:r>
              <a:rPr lang="en-US" sz="1600" dirty="0" err="1"/>
              <a:t>optimasi</a:t>
            </a:r>
            <a:r>
              <a:rPr lang="en-US" sz="1600" dirty="0"/>
              <a:t>. </a:t>
            </a:r>
            <a:r>
              <a:rPr lang="en-US" sz="1600" dirty="0" err="1"/>
              <a:t>Penerapan</a:t>
            </a:r>
            <a:r>
              <a:rPr lang="en-US" sz="1600" dirty="0"/>
              <a:t> model </a:t>
            </a:r>
            <a:r>
              <a:rPr lang="en-US" sz="1600" dirty="0" err="1"/>
              <a:t>optimasi</a:t>
            </a:r>
            <a:r>
              <a:rPr lang="en-US" sz="1600" dirty="0"/>
              <a:t> </a:t>
            </a:r>
            <a:r>
              <a:rPr lang="en-US" sz="1600" dirty="0" err="1"/>
              <a:t>persediaan</a:t>
            </a:r>
            <a:r>
              <a:rPr lang="en-US" sz="1600" dirty="0"/>
              <a:t> </a:t>
            </a:r>
            <a:r>
              <a:rPr lang="en-US" sz="1600" dirty="0" err="1"/>
              <a:t>dengan</a:t>
            </a:r>
            <a:r>
              <a:rPr lang="en-US" sz="1600" dirty="0"/>
              <a:t> MILP </a:t>
            </a:r>
            <a:r>
              <a:rPr lang="en-US" sz="1600" dirty="0" err="1"/>
              <a:t>dapat</a:t>
            </a:r>
            <a:r>
              <a:rPr lang="en-US" sz="1600" dirty="0"/>
              <a:t> </a:t>
            </a:r>
            <a:r>
              <a:rPr lang="en-US" sz="1600" dirty="0" err="1"/>
              <a:t>digunakan</a:t>
            </a:r>
            <a:r>
              <a:rPr lang="en-US" sz="1600" dirty="0"/>
              <a:t> oleh </a:t>
            </a:r>
            <a:r>
              <a:rPr lang="en-US" sz="1600" dirty="0" err="1"/>
              <a:t>perusahaan</a:t>
            </a:r>
            <a:r>
              <a:rPr lang="en-US" sz="1600" dirty="0"/>
              <a:t> </a:t>
            </a:r>
            <a:r>
              <a:rPr lang="en-US" sz="1600" dirty="0" err="1"/>
              <a:t>sebagai</a:t>
            </a:r>
            <a:r>
              <a:rPr lang="en-US" sz="1600" dirty="0"/>
              <a:t> </a:t>
            </a:r>
            <a:r>
              <a:rPr lang="en-US" sz="1600" dirty="0" err="1"/>
              <a:t>rekomendasi</a:t>
            </a:r>
            <a:r>
              <a:rPr lang="en-US" sz="1600" dirty="0"/>
              <a:t> </a:t>
            </a:r>
            <a:r>
              <a:rPr lang="en-US" sz="1600" dirty="0" err="1"/>
              <a:t>metode</a:t>
            </a:r>
            <a:r>
              <a:rPr lang="en-US" sz="1600" dirty="0"/>
              <a:t> </a:t>
            </a:r>
            <a:r>
              <a:rPr lang="en-US" sz="1600" dirty="0" err="1"/>
              <a:t>manajemen</a:t>
            </a:r>
            <a:r>
              <a:rPr lang="en-US" sz="1600" dirty="0"/>
              <a:t> </a:t>
            </a:r>
            <a:r>
              <a:rPr lang="en-US" sz="1600" dirty="0" err="1"/>
              <a:t>persediaan</a:t>
            </a:r>
            <a:r>
              <a:rPr lang="en-US" sz="1600" dirty="0"/>
              <a:t> </a:t>
            </a:r>
            <a:r>
              <a:rPr lang="en-US" sz="1600" dirty="0" err="1"/>
              <a:t>untuk</a:t>
            </a:r>
            <a:r>
              <a:rPr lang="en-US" sz="1600" dirty="0"/>
              <a:t> </a:t>
            </a:r>
            <a:r>
              <a:rPr lang="en-US" sz="1600" dirty="0" err="1"/>
              <a:t>memperbaiki</a:t>
            </a:r>
            <a:r>
              <a:rPr lang="en-US" sz="1600" dirty="0"/>
              <a:t> </a:t>
            </a:r>
            <a:r>
              <a:rPr lang="en-US" sz="1600" dirty="0" err="1"/>
              <a:t>penjadwalan</a:t>
            </a:r>
            <a:r>
              <a:rPr lang="en-US" sz="1600" dirty="0"/>
              <a:t> </a:t>
            </a:r>
            <a:r>
              <a:rPr lang="en-US" sz="1600" dirty="0" err="1"/>
              <a:t>bahan</a:t>
            </a:r>
            <a:r>
              <a:rPr lang="en-US" sz="1600" dirty="0"/>
              <a:t> </a:t>
            </a:r>
            <a:r>
              <a:rPr lang="en-US" sz="1600" dirty="0" err="1"/>
              <a:t>baku</a:t>
            </a:r>
            <a:r>
              <a:rPr lang="en-US" sz="1600" dirty="0"/>
              <a:t> dan </a:t>
            </a:r>
            <a:r>
              <a:rPr lang="en-US" sz="1600" dirty="0" err="1"/>
              <a:t>mendapatkan</a:t>
            </a:r>
            <a:r>
              <a:rPr lang="en-US" sz="1600" dirty="0"/>
              <a:t> </a:t>
            </a:r>
            <a:r>
              <a:rPr lang="en-US" sz="1600" dirty="0" err="1"/>
              <a:t>nilai</a:t>
            </a:r>
            <a:r>
              <a:rPr lang="en-US" sz="1600" dirty="0"/>
              <a:t> </a:t>
            </a:r>
            <a:r>
              <a:rPr lang="en-US" sz="1600" dirty="0" err="1"/>
              <a:t>biaya</a:t>
            </a:r>
            <a:r>
              <a:rPr lang="en-US" sz="1600" dirty="0"/>
              <a:t> minimum </a:t>
            </a:r>
            <a:r>
              <a:rPr lang="en-US" sz="1600" dirty="0" err="1"/>
              <a:t>serta</a:t>
            </a:r>
            <a:r>
              <a:rPr lang="en-US" sz="1600" dirty="0"/>
              <a:t> </a:t>
            </a:r>
            <a:r>
              <a:rPr lang="en-US" sz="1600" dirty="0" err="1"/>
              <a:t>melakukan</a:t>
            </a:r>
            <a:r>
              <a:rPr lang="en-US" sz="1600" dirty="0"/>
              <a:t> </a:t>
            </a:r>
            <a:r>
              <a:rPr lang="en-US" sz="1600" dirty="0" err="1"/>
              <a:t>evaluasi</a:t>
            </a:r>
            <a:r>
              <a:rPr lang="en-US" sz="1600" dirty="0"/>
              <a:t> </a:t>
            </a:r>
            <a:r>
              <a:rPr lang="en-US" sz="1600" dirty="0" err="1"/>
              <a:t>berkelanjutan</a:t>
            </a:r>
            <a:r>
              <a:rPr lang="en-US" sz="1600" dirty="0"/>
              <a:t> </a:t>
            </a:r>
            <a:r>
              <a:rPr lang="en-US" sz="1600" dirty="0" err="1"/>
              <a:t>terhadap</a:t>
            </a:r>
            <a:r>
              <a:rPr lang="en-US" sz="1600" dirty="0"/>
              <a:t> </a:t>
            </a:r>
            <a:r>
              <a:rPr lang="en-US" sz="1600" dirty="0" err="1"/>
              <a:t>akurasi</a:t>
            </a:r>
            <a:r>
              <a:rPr lang="en-US" sz="1600" dirty="0"/>
              <a:t> dan </a:t>
            </a:r>
            <a:r>
              <a:rPr lang="en-US" sz="1600" dirty="0" err="1"/>
              <a:t>keefektifan</a:t>
            </a:r>
            <a:r>
              <a:rPr lang="en-US" sz="1600" dirty="0"/>
              <a:t> </a:t>
            </a:r>
            <a:r>
              <a:rPr lang="en-US" sz="1600" dirty="0" err="1"/>
              <a:t>metode</a:t>
            </a:r>
            <a:r>
              <a:rPr lang="en-US" sz="1600" dirty="0"/>
              <a:t>.</a:t>
            </a:r>
          </a:p>
        </p:txBody>
      </p:sp>
    </p:spTree>
    <p:extLst>
      <p:ext uri="{BB962C8B-B14F-4D97-AF65-F5344CB8AC3E}">
        <p14:creationId xmlns:p14="http://schemas.microsoft.com/office/powerpoint/2010/main" val="6421503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C40BCB7-5975-A756-838C-F1ECFC502437}"/>
              </a:ext>
            </a:extLst>
          </p:cNvPr>
          <p:cNvSpPr txBox="1"/>
          <p:nvPr/>
        </p:nvSpPr>
        <p:spPr>
          <a:xfrm>
            <a:off x="422028" y="1161823"/>
            <a:ext cx="11104511" cy="5608458"/>
          </a:xfrm>
          <a:prstGeom prst="rect">
            <a:avLst/>
          </a:prstGeom>
          <a:noFill/>
        </p:spPr>
        <p:txBody>
          <a:bodyPr wrap="square" rtlCol="0">
            <a:spAutoFit/>
          </a:bodyPr>
          <a:lstStyle/>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Ali, S. S., </a:t>
            </a:r>
            <a:r>
              <a:rPr lang="en-US" sz="1000" dirty="0" err="1">
                <a:ea typeface="Times New Roman" panose="02020603050405020304" pitchFamily="18" charset="0"/>
                <a:cs typeface="Arial" panose="020B0604020202020204" pitchFamily="34" charset="0"/>
              </a:rPr>
              <a:t>Elsamahy</a:t>
            </a:r>
            <a:r>
              <a:rPr lang="en-US" sz="1000" dirty="0">
                <a:ea typeface="Times New Roman" panose="02020603050405020304" pitchFamily="18" charset="0"/>
                <a:cs typeface="Arial" panose="020B0604020202020204" pitchFamily="34" charset="0"/>
              </a:rPr>
              <a:t>, T., </a:t>
            </a:r>
            <a:r>
              <a:rPr lang="en-US" sz="1000" dirty="0" err="1">
                <a:ea typeface="Times New Roman" panose="02020603050405020304" pitchFamily="18" charset="0"/>
                <a:cs typeface="Arial" panose="020B0604020202020204" pitchFamily="34" charset="0"/>
              </a:rPr>
              <a:t>Koutra</a:t>
            </a:r>
            <a:r>
              <a:rPr lang="en-US" sz="1000" dirty="0">
                <a:ea typeface="Times New Roman" panose="02020603050405020304" pitchFamily="18" charset="0"/>
                <a:cs typeface="Arial" panose="020B0604020202020204" pitchFamily="34" charset="0"/>
              </a:rPr>
              <a:t>, E., </a:t>
            </a:r>
            <a:r>
              <a:rPr lang="en-US" sz="1000" dirty="0" err="1">
                <a:ea typeface="Times New Roman" panose="02020603050405020304" pitchFamily="18" charset="0"/>
                <a:cs typeface="Arial" panose="020B0604020202020204" pitchFamily="34" charset="0"/>
              </a:rPr>
              <a:t>Kornaros</a:t>
            </a:r>
            <a:r>
              <a:rPr lang="en-US" sz="1000" dirty="0">
                <a:ea typeface="Times New Roman" panose="02020603050405020304" pitchFamily="18" charset="0"/>
                <a:cs typeface="Arial" panose="020B0604020202020204" pitchFamily="34" charset="0"/>
              </a:rPr>
              <a:t>, M., El-</a:t>
            </a:r>
            <a:r>
              <a:rPr lang="en-US" sz="1000" dirty="0" err="1">
                <a:ea typeface="Times New Roman" panose="02020603050405020304" pitchFamily="18" charset="0"/>
                <a:cs typeface="Arial" panose="020B0604020202020204" pitchFamily="34" charset="0"/>
              </a:rPr>
              <a:t>Sheekh</a:t>
            </a:r>
            <a:r>
              <a:rPr lang="en-US" sz="1000" dirty="0">
                <a:ea typeface="Times New Roman" panose="02020603050405020304" pitchFamily="18" charset="0"/>
                <a:cs typeface="Arial" panose="020B0604020202020204" pitchFamily="34" charset="0"/>
              </a:rPr>
              <a:t>, M., Abdelkarim, E. A., Zhu, D., &amp; Sun, J. (2021). Degradation of conventional plastic wastes in the environment: A review on current status of 	knowledge and future perspectives of disposal. Science of the Total Environment, 771, 144719. https://doi.org/10.1016/j.scitotenv.2020.144719</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Arnold, T., Chapman, S. N., &amp; Clive, L. M. (2012). Introduction to materials management (7th ed.). Pearson Prentice Hall.</a:t>
            </a:r>
          </a:p>
          <a:p>
            <a:pPr marL="63500" marR="73660" algn="just">
              <a:lnSpc>
                <a:spcPct val="150000"/>
              </a:lnSpc>
              <a:spcBef>
                <a:spcPts val="5"/>
              </a:spcBef>
            </a:pPr>
            <a:r>
              <a:rPr lang="en-US" sz="1000" dirty="0" err="1">
                <a:ea typeface="Times New Roman" panose="02020603050405020304" pitchFamily="18" charset="0"/>
                <a:cs typeface="Arial" panose="020B0604020202020204" pitchFamily="34" charset="0"/>
              </a:rPr>
              <a:t>Atabay</a:t>
            </a:r>
            <a:r>
              <a:rPr lang="en-US" sz="1000" dirty="0">
                <a:ea typeface="Times New Roman" panose="02020603050405020304" pitchFamily="18" charset="0"/>
                <a:cs typeface="Arial" panose="020B0604020202020204" pitchFamily="34" charset="0"/>
              </a:rPr>
              <a:t>, D. (2018). Comparison of Optimization Methods for Model Predictive Control: An Application to a Compressed Air Energy Storage System. </a:t>
            </a:r>
            <a:r>
              <a:rPr lang="en-US" sz="1000" dirty="0" err="1">
                <a:ea typeface="Times New Roman" panose="02020603050405020304" pitchFamily="18" charset="0"/>
                <a:cs typeface="Arial" panose="020B0604020202020204" pitchFamily="34" charset="0"/>
              </a:rPr>
              <a:t>Universitätsbibliothek</a:t>
            </a:r>
            <a:r>
              <a:rPr lang="en-US" sz="1000" dirty="0">
                <a:ea typeface="Times New Roman" panose="02020603050405020304" pitchFamily="18" charset="0"/>
                <a:cs typeface="Arial" panose="020B0604020202020204" pitchFamily="34" charset="0"/>
              </a:rPr>
              <a:t> der TU München. </a:t>
            </a:r>
          </a:p>
          <a:p>
            <a:pPr marL="63500" marR="73660" algn="just">
              <a:lnSpc>
                <a:spcPct val="150000"/>
              </a:lnSpc>
              <a:spcBef>
                <a:spcPts val="5"/>
              </a:spcBef>
            </a:pPr>
            <a:r>
              <a:rPr lang="en-US" sz="1000" dirty="0" err="1">
                <a:ea typeface="Times New Roman" panose="02020603050405020304" pitchFamily="18" charset="0"/>
                <a:cs typeface="Arial" panose="020B0604020202020204" pitchFamily="34" charset="0"/>
              </a:rPr>
              <a:t>Fiorotto</a:t>
            </a:r>
            <a:r>
              <a:rPr lang="en-US" sz="1000" dirty="0">
                <a:ea typeface="Times New Roman" panose="02020603050405020304" pitchFamily="18" charset="0"/>
                <a:cs typeface="Arial" panose="020B0604020202020204" pitchFamily="34" charset="0"/>
              </a:rPr>
              <a:t>, D. J., Jans, R., &amp; Silvio. (2017). An analysis of formulations for the capacitated lot sizing problem with setup crossover. Computers &amp; Industrial Engineering, 106, 338–350. 	https://doi.org/10.1016/j.cie.2016.12.037</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Geyer, R., </a:t>
            </a:r>
            <a:r>
              <a:rPr lang="en-US" sz="1000" dirty="0" err="1">
                <a:ea typeface="Times New Roman" panose="02020603050405020304" pitchFamily="18" charset="0"/>
                <a:cs typeface="Arial" panose="020B0604020202020204" pitchFamily="34" charset="0"/>
              </a:rPr>
              <a:t>Jambeck</a:t>
            </a:r>
            <a:r>
              <a:rPr lang="en-US" sz="1000" dirty="0">
                <a:ea typeface="Times New Roman" panose="02020603050405020304" pitchFamily="18" charset="0"/>
                <a:cs typeface="Arial" panose="020B0604020202020204" pitchFamily="34" charset="0"/>
              </a:rPr>
              <a:t>, J. R., &amp; Law, K. L. (2017). Production, use, and fate of all plastics ever made. Science Advances, 3(7). https://doi.org/10.1126/sciadv.1700782</a:t>
            </a:r>
          </a:p>
          <a:p>
            <a:pPr marL="63500" marR="73660" algn="just">
              <a:lnSpc>
                <a:spcPct val="150000"/>
              </a:lnSpc>
              <a:spcBef>
                <a:spcPts val="5"/>
              </a:spcBef>
            </a:pPr>
            <a:r>
              <a:rPr lang="en-US" sz="1000" dirty="0" err="1">
                <a:ea typeface="Times New Roman" panose="02020603050405020304" pitchFamily="18" charset="0"/>
                <a:cs typeface="Arial" panose="020B0604020202020204" pitchFamily="34" charset="0"/>
              </a:rPr>
              <a:t>Gurobi</a:t>
            </a:r>
            <a:r>
              <a:rPr lang="en-US" sz="1000" dirty="0">
                <a:ea typeface="Times New Roman" panose="02020603050405020304" pitchFamily="18" charset="0"/>
                <a:cs typeface="Arial" panose="020B0604020202020204" pitchFamily="34" charset="0"/>
              </a:rPr>
              <a:t> Optimization. (2021). Documentation: </a:t>
            </a:r>
            <a:r>
              <a:rPr lang="en-US" sz="1000" dirty="0" err="1">
                <a:ea typeface="Times New Roman" panose="02020603050405020304" pitchFamily="18" charset="0"/>
                <a:cs typeface="Arial" panose="020B0604020202020204" pitchFamily="34" charset="0"/>
              </a:rPr>
              <a:t>Gurobi</a:t>
            </a:r>
            <a:r>
              <a:rPr lang="en-US" sz="1000" dirty="0">
                <a:ea typeface="Times New Roman" panose="02020603050405020304" pitchFamily="18" charset="0"/>
                <a:cs typeface="Arial" panose="020B0604020202020204" pitchFamily="34" charset="0"/>
              </a:rPr>
              <a:t> Optimization Reference Manual. https://www.gurobi.com/documentation/</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Heizer, J. &amp; Barry, R. (2014). Operations management: sustainability and supply chain management. Pearson Education </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Hopewell, J., Dvorak, R., &amp; </a:t>
            </a:r>
            <a:r>
              <a:rPr lang="en-US" sz="1000" dirty="0" err="1">
                <a:ea typeface="Times New Roman" panose="02020603050405020304" pitchFamily="18" charset="0"/>
                <a:cs typeface="Arial" panose="020B0604020202020204" pitchFamily="34" charset="0"/>
              </a:rPr>
              <a:t>Kosior</a:t>
            </a:r>
            <a:r>
              <a:rPr lang="en-US" sz="1000" dirty="0">
                <a:ea typeface="Times New Roman" panose="02020603050405020304" pitchFamily="18" charset="0"/>
                <a:cs typeface="Arial" panose="020B0604020202020204" pitchFamily="34" charset="0"/>
              </a:rPr>
              <a:t>, E. (2009). Plastics recycling: Challenges and Opportunities. Philosophical Transactions of the Royal Society B: Biological Sciences, 364(1526), 2115–2126. 	https://doi.org/10.1098/rstb.2008.0311</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International Union for Conservation of Nature - IUCN. (2021). Marine plastic pollution. https://www.iucn.org/resources/issues-brief/marine-plastic-pollution</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Jacobs, F. R., &amp; Chase, R. B. (2014). Operations and Supply Chain Management 14th edition. McGraw-Hill Education </a:t>
            </a:r>
          </a:p>
          <a:p>
            <a:pPr marL="63500" marR="73660" algn="just">
              <a:lnSpc>
                <a:spcPct val="150000"/>
              </a:lnSpc>
              <a:spcBef>
                <a:spcPts val="5"/>
              </a:spcBef>
            </a:pPr>
            <a:r>
              <a:rPr lang="en-US" sz="1000" dirty="0" err="1"/>
              <a:t>Jambeck</a:t>
            </a:r>
            <a:r>
              <a:rPr lang="en-US" sz="1000" dirty="0"/>
              <a:t>, J. R., Geyer, R., Wilcox, C., Siegler, T. R., Perryman, M., </a:t>
            </a:r>
            <a:r>
              <a:rPr lang="en-US" sz="1000" dirty="0" err="1"/>
              <a:t>Andrady</a:t>
            </a:r>
            <a:r>
              <a:rPr lang="en-US" sz="1000" dirty="0"/>
              <a:t>, A., Narayan, R., &amp; Law, K. L. (2015). </a:t>
            </a:r>
            <a:r>
              <a:rPr lang="en-US" sz="1000" i="1" dirty="0"/>
              <a:t>Plastic Waste Inputs from Land into the Ocean</a:t>
            </a:r>
            <a:r>
              <a:rPr lang="en-US" sz="1000" dirty="0"/>
              <a:t>. </a:t>
            </a:r>
            <a:r>
              <a:rPr lang="en-US" sz="1000" i="1" dirty="0"/>
              <a:t>Science</a:t>
            </a:r>
            <a:r>
              <a:rPr lang="en-US" sz="1000" dirty="0"/>
              <a:t>, 347(6223), 768–771. 	https://doi.org/10.1126/science.1260352</a:t>
            </a:r>
            <a:endParaRPr lang="en-ID" sz="1000" dirty="0"/>
          </a:p>
          <a:p>
            <a:pPr marL="63500" marR="73660" algn="just">
              <a:lnSpc>
                <a:spcPct val="150000"/>
              </a:lnSpc>
              <a:spcBef>
                <a:spcPts val="5"/>
              </a:spcBef>
            </a:pPr>
            <a:r>
              <a:rPr lang="en-US" sz="1000" dirty="0"/>
              <a:t>Johns, D. T., &amp; Harding, H. A. (2001). </a:t>
            </a:r>
            <a:r>
              <a:rPr lang="en-US" sz="1000" i="1" dirty="0"/>
              <a:t>Operations Management</a:t>
            </a:r>
            <a:r>
              <a:rPr lang="en-US" sz="1000" dirty="0"/>
              <a:t>, </a:t>
            </a:r>
            <a:r>
              <a:rPr lang="en-US" sz="1000" dirty="0" err="1"/>
              <a:t>alih</a:t>
            </a:r>
            <a:r>
              <a:rPr lang="en-US" sz="1000" dirty="0"/>
              <a:t> </a:t>
            </a:r>
            <a:r>
              <a:rPr lang="en-US" sz="1000" dirty="0" err="1"/>
              <a:t>bahasa</a:t>
            </a:r>
            <a:r>
              <a:rPr lang="en-US" sz="1000" dirty="0"/>
              <a:t> </a:t>
            </a:r>
            <a:r>
              <a:rPr lang="en-US" sz="1000" dirty="0" err="1"/>
              <a:t>Kresnohadi</a:t>
            </a:r>
            <a:r>
              <a:rPr lang="en-US" sz="1000" dirty="0"/>
              <a:t> </a:t>
            </a:r>
            <a:r>
              <a:rPr lang="en-US" sz="1000" dirty="0" err="1"/>
              <a:t>Ariyoto</a:t>
            </a:r>
            <a:r>
              <a:rPr lang="en-US" sz="1000" dirty="0"/>
              <a:t>. </a:t>
            </a:r>
            <a:r>
              <a:rPr lang="en-US" sz="1000" dirty="0" err="1"/>
              <a:t>Salemba</a:t>
            </a:r>
            <a:r>
              <a:rPr lang="en-US" sz="1000" dirty="0"/>
              <a:t> </a:t>
            </a:r>
            <a:r>
              <a:rPr lang="en-US" sz="1000" dirty="0" err="1"/>
              <a:t>Empat</a:t>
            </a:r>
            <a:r>
              <a:rPr lang="en-US" sz="1000" dirty="0"/>
              <a:t>. (</a:t>
            </a:r>
            <a:r>
              <a:rPr lang="en-US" sz="1000" i="1" dirty="0"/>
              <a:t>Original work published</a:t>
            </a:r>
            <a:r>
              <a:rPr lang="en-US" sz="1000" dirty="0"/>
              <a:t> 1989)</a:t>
            </a:r>
            <a:endParaRPr lang="en-ID" sz="1000" dirty="0"/>
          </a:p>
          <a:p>
            <a:pPr marL="63500" marR="73660" algn="just">
              <a:lnSpc>
                <a:spcPct val="150000"/>
              </a:lnSpc>
              <a:spcBef>
                <a:spcPts val="5"/>
              </a:spcBef>
            </a:pPr>
            <a:r>
              <a:rPr lang="en-US" sz="1000" dirty="0" err="1"/>
              <a:t>Jünger</a:t>
            </a:r>
            <a:r>
              <a:rPr lang="en-US" sz="1000" dirty="0"/>
              <a:t>, M., Liebling, T. M., </a:t>
            </a:r>
            <a:r>
              <a:rPr lang="en-US" sz="1000" dirty="0" err="1"/>
              <a:t>Naddef</a:t>
            </a:r>
            <a:r>
              <a:rPr lang="en-US" sz="1000" dirty="0"/>
              <a:t>, D., </a:t>
            </a:r>
            <a:r>
              <a:rPr lang="en-US" sz="1000" dirty="0" err="1"/>
              <a:t>Nemhauser</a:t>
            </a:r>
            <a:r>
              <a:rPr lang="en-US" sz="1000" dirty="0"/>
              <a:t>, G. L., </a:t>
            </a:r>
            <a:r>
              <a:rPr lang="en-US" sz="1000" dirty="0" err="1"/>
              <a:t>Pulleyblank</a:t>
            </a:r>
            <a:r>
              <a:rPr lang="en-US" sz="1000" dirty="0"/>
              <a:t>, W. R., </a:t>
            </a:r>
            <a:r>
              <a:rPr lang="en-US" sz="1000" dirty="0" err="1"/>
              <a:t>Reinelt</a:t>
            </a:r>
            <a:r>
              <a:rPr lang="en-US" sz="1000" dirty="0"/>
              <a:t>, G., Rinaldi, G., &amp; Wolsey, L. A. (2010). </a:t>
            </a:r>
            <a:r>
              <a:rPr lang="en-US" sz="1000" i="1" dirty="0"/>
              <a:t>50 Years of Integer Programming</a:t>
            </a:r>
            <a:r>
              <a:rPr lang="en-US" sz="1000" dirty="0"/>
              <a:t> 1958-2008. https://doi.org/10.1007/978-3-	540-68279-0</a:t>
            </a:r>
          </a:p>
          <a:p>
            <a:pPr marL="63500" marR="73660" algn="just">
              <a:lnSpc>
                <a:spcPct val="150000"/>
              </a:lnSpc>
              <a:spcBef>
                <a:spcPts val="5"/>
              </a:spcBef>
            </a:pPr>
            <a:r>
              <a:rPr lang="en-ID" sz="1000" dirty="0"/>
              <a:t>Kementerian </a:t>
            </a:r>
            <a:r>
              <a:rPr lang="en-ID" sz="1000" dirty="0" err="1"/>
              <a:t>Lingkungan</a:t>
            </a:r>
            <a:r>
              <a:rPr lang="en-ID" sz="1000" dirty="0"/>
              <a:t> </a:t>
            </a:r>
            <a:r>
              <a:rPr lang="en-ID" sz="1000" dirty="0" err="1"/>
              <a:t>Hidup</a:t>
            </a:r>
            <a:r>
              <a:rPr lang="en-ID" sz="1000" dirty="0"/>
              <a:t> dan </a:t>
            </a:r>
            <a:r>
              <a:rPr lang="en-ID" sz="1000" dirty="0" err="1"/>
              <a:t>Kehutanan</a:t>
            </a:r>
            <a:r>
              <a:rPr lang="en-ID" sz="1000" dirty="0"/>
              <a:t>. (2022). SIPSN - </a:t>
            </a:r>
            <a:r>
              <a:rPr lang="en-ID" sz="1000" dirty="0" err="1"/>
              <a:t>Sistem</a:t>
            </a:r>
            <a:r>
              <a:rPr lang="en-ID" sz="1000" dirty="0"/>
              <a:t> </a:t>
            </a:r>
            <a:r>
              <a:rPr lang="en-ID" sz="1000" dirty="0" err="1"/>
              <a:t>Informasi</a:t>
            </a:r>
            <a:r>
              <a:rPr lang="en-ID" sz="1000" dirty="0"/>
              <a:t> </a:t>
            </a:r>
            <a:r>
              <a:rPr lang="en-ID" sz="1000" dirty="0" err="1"/>
              <a:t>Pengelolaan</a:t>
            </a:r>
            <a:r>
              <a:rPr lang="en-ID" sz="1000" dirty="0"/>
              <a:t> </a:t>
            </a:r>
            <a:r>
              <a:rPr lang="en-ID" sz="1000" dirty="0" err="1"/>
              <a:t>Sampah</a:t>
            </a:r>
            <a:r>
              <a:rPr lang="en-ID" sz="1000" dirty="0"/>
              <a:t> Nasional. https://sipsn.menlhk.go.id/sipsn/ </a:t>
            </a:r>
          </a:p>
          <a:p>
            <a:pPr marL="63500" marR="73660" algn="just">
              <a:lnSpc>
                <a:spcPct val="150000"/>
              </a:lnSpc>
              <a:spcBef>
                <a:spcPts val="5"/>
              </a:spcBef>
            </a:pPr>
            <a:r>
              <a:rPr lang="en-ID" sz="1000" dirty="0"/>
              <a:t>Kementerian Perindustrian </a:t>
            </a:r>
            <a:r>
              <a:rPr lang="en-ID" sz="1000" dirty="0" err="1"/>
              <a:t>Republik</a:t>
            </a:r>
            <a:r>
              <a:rPr lang="en-ID" sz="1000" dirty="0"/>
              <a:t> Indonesia. (2021, April 3). </a:t>
            </a:r>
            <a:r>
              <a:rPr lang="en-ID" sz="1000" dirty="0" err="1"/>
              <a:t>Kemenperin</a:t>
            </a:r>
            <a:r>
              <a:rPr lang="en-ID" sz="1000" dirty="0"/>
              <a:t>: </a:t>
            </a:r>
            <a:r>
              <a:rPr lang="en-ID" sz="1000" dirty="0" err="1"/>
              <a:t>Kemenperin</a:t>
            </a:r>
            <a:r>
              <a:rPr lang="en-ID" sz="1000" dirty="0"/>
              <a:t> </a:t>
            </a:r>
            <a:r>
              <a:rPr lang="en-ID" sz="1000" dirty="0" err="1"/>
              <a:t>Dorong</a:t>
            </a:r>
            <a:r>
              <a:rPr lang="en-ID" sz="1000" dirty="0"/>
              <a:t> </a:t>
            </a:r>
            <a:r>
              <a:rPr lang="en-ID" sz="1000" dirty="0" err="1"/>
              <a:t>Transformasi</a:t>
            </a:r>
            <a:r>
              <a:rPr lang="en-ID" sz="1000" dirty="0"/>
              <a:t> Pembangunan </a:t>
            </a:r>
            <a:r>
              <a:rPr lang="en-ID" sz="1000" dirty="0" err="1"/>
              <a:t>Industri</a:t>
            </a:r>
            <a:r>
              <a:rPr lang="en-ID" sz="1000" dirty="0"/>
              <a:t> </a:t>
            </a:r>
            <a:r>
              <a:rPr lang="en-ID" sz="1000" dirty="0" err="1"/>
              <a:t>Berkelanjutan</a:t>
            </a:r>
            <a:r>
              <a:rPr lang="en-ID" sz="1000" dirty="0"/>
              <a:t>. Kemenperin.go.id. 	https://kemenperin.go.id/artikel/22439/</a:t>
            </a:r>
          </a:p>
          <a:p>
            <a:pPr marL="63500" marR="73660" algn="just">
              <a:lnSpc>
                <a:spcPct val="150000"/>
              </a:lnSpc>
              <a:spcBef>
                <a:spcPts val="5"/>
              </a:spcBef>
            </a:pPr>
            <a:r>
              <a:rPr lang="en-ID" sz="1000" dirty="0"/>
              <a:t>Kusuma, R. I., &amp; Hakim, I. M. (2020). Designing Inventory Models to Minimize Total Inventory Costs by Using Mixed Integer Linear Programming (MILP) in the Warehouse of MRO Materials. IOP Conference 	Series: Materials Science and Engineering, 1003(1), 012100. https://doi.org/10.1088/1757-899x/1003/1/012100</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Kwak, J. K. (2019). Analysis of Inventory Turnover as a Performance Measure in Manufacturing Industry. Processes, 7(10), 760. https://doi.org/10.3390/pr7100760</a:t>
            </a:r>
          </a:p>
        </p:txBody>
      </p:sp>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Referensi</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1600" dirty="0">
                <a:latin typeface="Arial" panose="020B0604020202020204" pitchFamily="34" charset="0"/>
                <a:cs typeface="Arial" panose="020B0604020202020204" pitchFamily="34" charset="0"/>
              </a:rPr>
              <a:t>Sumber-sumber acuan dalam penelitian</a:t>
            </a:r>
          </a:p>
        </p:txBody>
      </p:sp>
      <p:sp>
        <p:nvSpPr>
          <p:cNvPr id="2" name="Rectangle 1">
            <a:extLst>
              <a:ext uri="{FF2B5EF4-FFF2-40B4-BE49-F238E27FC236}">
                <a16:creationId xmlns:a16="http://schemas.microsoft.com/office/drawing/2014/main" id="{45C02470-4E1C-11DE-DE01-0AAFDCC0E031}"/>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Rectangle: Rounded Corners 3">
            <a:extLst>
              <a:ext uri="{FF2B5EF4-FFF2-40B4-BE49-F238E27FC236}">
                <a16:creationId xmlns:a16="http://schemas.microsoft.com/office/drawing/2014/main" id="{C10567BB-D4EC-A894-4D97-446CA91E09E1}"/>
              </a:ext>
            </a:extLst>
          </p:cNvPr>
          <p:cNvSpPr/>
          <p:nvPr/>
        </p:nvSpPr>
        <p:spPr>
          <a:xfrm flipH="1">
            <a:off x="2533" y="0"/>
            <a:ext cx="149456" cy="685800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4450084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C40BCB7-5975-A756-838C-F1ECFC502437}"/>
              </a:ext>
            </a:extLst>
          </p:cNvPr>
          <p:cNvSpPr txBox="1"/>
          <p:nvPr/>
        </p:nvSpPr>
        <p:spPr>
          <a:xfrm>
            <a:off x="422028" y="1161823"/>
            <a:ext cx="11104511" cy="5411033"/>
          </a:xfrm>
          <a:prstGeom prst="rect">
            <a:avLst/>
          </a:prstGeom>
          <a:noFill/>
        </p:spPr>
        <p:txBody>
          <a:bodyPr wrap="square" rtlCol="0">
            <a:spAutoFit/>
          </a:bodyPr>
          <a:lstStyle/>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Letcher, T. M. (2020). Plastic waste and recycling : environmental impact, societal issues, prevention, and solutions. Academic Press. </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Majumdar, A., Shukla, S., Singh, A. A., &amp; Arora, S. (2020). Circular fashion: Properties of fabrics made from mechanically recycled poly-ethylene terephthalate (PET) bottles. Resources, Conservation and 	Recycling, 161, 104915. https://doi.org/10.1016/j.resconrec.2020.104915</a:t>
            </a:r>
          </a:p>
          <a:p>
            <a:pPr marL="63500" marR="73660" algn="just">
              <a:lnSpc>
                <a:spcPct val="150000"/>
              </a:lnSpc>
              <a:spcBef>
                <a:spcPts val="5"/>
              </a:spcBef>
            </a:pPr>
            <a:r>
              <a:rPr lang="en-US" sz="1000" dirty="0" err="1">
                <a:ea typeface="Times New Roman" panose="02020603050405020304" pitchFamily="18" charset="0"/>
                <a:cs typeface="Arial" panose="020B0604020202020204" pitchFamily="34" charset="0"/>
              </a:rPr>
              <a:t>Mckinney</a:t>
            </a:r>
            <a:r>
              <a:rPr lang="en-US" sz="1000" dirty="0">
                <a:ea typeface="Times New Roman" panose="02020603050405020304" pitchFamily="18" charset="0"/>
                <a:cs typeface="Arial" panose="020B0604020202020204" pitchFamily="34" charset="0"/>
              </a:rPr>
              <a:t>, W. (2013). Python for data analysis. </a:t>
            </a:r>
            <a:r>
              <a:rPr lang="en-US" sz="1000" dirty="0" err="1">
                <a:ea typeface="Times New Roman" panose="02020603050405020304" pitchFamily="18" charset="0"/>
                <a:cs typeface="Arial" panose="020B0604020202020204" pitchFamily="34" charset="0"/>
              </a:rPr>
              <a:t>O’reilly</a:t>
            </a:r>
            <a:r>
              <a:rPr lang="en-US" sz="1000" dirty="0">
                <a:ea typeface="Times New Roman" panose="02020603050405020304" pitchFamily="18" charset="0"/>
                <a:cs typeface="Arial" panose="020B0604020202020204" pitchFamily="34" charset="0"/>
              </a:rPr>
              <a:t>.</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Miller, S. A. (2020). Five Misperceptions Surrounding the Environmental Impacts of Single-Use Plastic. Environmental Science &amp; Technology, 54(22), 14143–14151. 	https://doi.org/10.1021/acs.est.0c05295</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Mohammadi, M., &amp; </a:t>
            </a:r>
            <a:r>
              <a:rPr lang="en-US" sz="1000" dirty="0" err="1">
                <a:ea typeface="Times New Roman" panose="02020603050405020304" pitchFamily="18" charset="0"/>
                <a:cs typeface="Arial" panose="020B0604020202020204" pitchFamily="34" charset="0"/>
              </a:rPr>
              <a:t>Shekarian</a:t>
            </a:r>
            <a:r>
              <a:rPr lang="en-US" sz="1000" dirty="0">
                <a:ea typeface="Times New Roman" panose="02020603050405020304" pitchFamily="18" charset="0"/>
                <a:cs typeface="Arial" panose="020B0604020202020204" pitchFamily="34" charset="0"/>
              </a:rPr>
              <a:t>, E. (2017). A mixed integer linear programming model for the multi-item </a:t>
            </a:r>
            <a:r>
              <a:rPr lang="en-US" sz="1000" dirty="0" err="1">
                <a:ea typeface="Times New Roman" panose="02020603050405020304" pitchFamily="18" charset="0"/>
                <a:cs typeface="Arial" panose="020B0604020202020204" pitchFamily="34" charset="0"/>
              </a:rPr>
              <a:t>uncapacitated</a:t>
            </a:r>
            <a:r>
              <a:rPr lang="en-US" sz="1000" dirty="0">
                <a:ea typeface="Times New Roman" panose="02020603050405020304" pitchFamily="18" charset="0"/>
                <a:cs typeface="Arial" panose="020B0604020202020204" pitchFamily="34" charset="0"/>
              </a:rPr>
              <a:t> lot-sizing problem: a case study in the trailer manufacturing industry. International Journal 	of Multivariate Data Analysis, 1(2), 173. https://doi.org/10.1504/ijmda.2017.10008572</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Mohammadi, M., &amp; Tap, M. M. (2012). A Mixed Integer Programming Model Formulation for Solving the Lot-Sizing Problem. ArXiv.org. https://doi.org/10.48550/arXiv.1205.6179</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PET Resin Association - PETRA. (2015). An Introduction to PET (polyethylene terephthalate). Petresin.org. https://petresin.org/an-introduction-to-pet/</a:t>
            </a:r>
          </a:p>
          <a:p>
            <a:pPr marL="63500" marR="73660" algn="just">
              <a:lnSpc>
                <a:spcPct val="150000"/>
              </a:lnSpc>
              <a:spcBef>
                <a:spcPts val="5"/>
              </a:spcBef>
            </a:pPr>
            <a:r>
              <a:rPr lang="en-US" sz="1000" dirty="0" err="1">
                <a:ea typeface="Times New Roman" panose="02020603050405020304" pitchFamily="18" charset="0"/>
                <a:cs typeface="Arial" panose="020B0604020202020204" pitchFamily="34" charset="0"/>
              </a:rPr>
              <a:t>Phakdeewongthep</a:t>
            </a:r>
            <a:r>
              <a:rPr lang="en-US" sz="1000" dirty="0">
                <a:ea typeface="Times New Roman" panose="02020603050405020304" pitchFamily="18" charset="0"/>
                <a:cs typeface="Arial" panose="020B0604020202020204" pitchFamily="34" charset="0"/>
              </a:rPr>
              <a:t>, P., </a:t>
            </a:r>
            <a:r>
              <a:rPr lang="en-US" sz="1000" dirty="0" err="1">
                <a:ea typeface="Times New Roman" panose="02020603050405020304" pitchFamily="18" charset="0"/>
                <a:cs typeface="Arial" panose="020B0604020202020204" pitchFamily="34" charset="0"/>
              </a:rPr>
              <a:t>Saelek</a:t>
            </a:r>
            <a:r>
              <a:rPr lang="en-US" sz="1000" dirty="0">
                <a:ea typeface="Times New Roman" panose="02020603050405020304" pitchFamily="18" charset="0"/>
                <a:cs typeface="Arial" panose="020B0604020202020204" pitchFamily="34" charset="0"/>
              </a:rPr>
              <a:t>, P., </a:t>
            </a:r>
            <a:r>
              <a:rPr lang="en-US" sz="1000" dirty="0" err="1">
                <a:ea typeface="Times New Roman" panose="02020603050405020304" pitchFamily="18" charset="0"/>
                <a:cs typeface="Arial" panose="020B0604020202020204" pitchFamily="34" charset="0"/>
              </a:rPr>
              <a:t>Wisedsin</a:t>
            </a:r>
            <a:r>
              <a:rPr lang="en-US" sz="1000" dirty="0">
                <a:ea typeface="Times New Roman" panose="02020603050405020304" pitchFamily="18" charset="0"/>
                <a:cs typeface="Arial" panose="020B0604020202020204" pitchFamily="34" charset="0"/>
              </a:rPr>
              <a:t>, T., &amp; </a:t>
            </a:r>
            <a:r>
              <a:rPr lang="en-US" sz="1000" dirty="0" err="1">
                <a:ea typeface="Times New Roman" panose="02020603050405020304" pitchFamily="18" charset="0"/>
                <a:cs typeface="Arial" panose="020B0604020202020204" pitchFamily="34" charset="0"/>
              </a:rPr>
              <a:t>Norasedsophon</a:t>
            </a:r>
            <a:r>
              <a:rPr lang="en-US" sz="1000" dirty="0">
                <a:ea typeface="Times New Roman" panose="02020603050405020304" pitchFamily="18" charset="0"/>
                <a:cs typeface="Arial" panose="020B0604020202020204" pitchFamily="34" charset="0"/>
              </a:rPr>
              <a:t>, S. (2023). Finding Methods for Forecasting Storage Space Demand of Waste Recycle Company. Case Study of 	ABC Waste Recycle Company, 	</a:t>
            </a:r>
            <a:r>
              <a:rPr lang="en-US" sz="1000" dirty="0" err="1">
                <a:ea typeface="Times New Roman" panose="02020603050405020304" pitchFamily="18" charset="0"/>
                <a:cs typeface="Arial" panose="020B0604020202020204" pitchFamily="34" charset="0"/>
              </a:rPr>
              <a:t>Samutsakhon</a:t>
            </a:r>
            <a:r>
              <a:rPr lang="en-US" sz="1000" dirty="0">
                <a:ea typeface="Times New Roman" panose="02020603050405020304" pitchFamily="18" charset="0"/>
                <a:cs typeface="Arial" panose="020B0604020202020204" pitchFamily="34" charset="0"/>
              </a:rPr>
              <a:t> Province. International Academic </a:t>
            </a:r>
            <a:r>
              <a:rPr lang="en-US" sz="1000" dirty="0" err="1">
                <a:ea typeface="Times New Roman" panose="02020603050405020304" pitchFamily="18" charset="0"/>
                <a:cs typeface="Arial" panose="020B0604020202020204" pitchFamily="34" charset="0"/>
              </a:rPr>
              <a:t>Multidisciplines</a:t>
            </a:r>
            <a:r>
              <a:rPr lang="en-US" sz="1000" dirty="0">
                <a:ea typeface="Times New Roman" panose="02020603050405020304" pitchFamily="18" charset="0"/>
                <a:cs typeface="Arial" panose="020B0604020202020204" pitchFamily="34" charset="0"/>
              </a:rPr>
              <a:t> Research Conference, 98–101. </a:t>
            </a:r>
          </a:p>
          <a:p>
            <a:pPr marL="63500" marR="73660" algn="just">
              <a:lnSpc>
                <a:spcPct val="150000"/>
              </a:lnSpc>
              <a:spcBef>
                <a:spcPts val="5"/>
              </a:spcBef>
            </a:pPr>
            <a:r>
              <a:rPr lang="en-US" sz="1000" dirty="0" err="1">
                <a:ea typeface="Times New Roman" panose="02020603050405020304" pitchFamily="18" charset="0"/>
                <a:cs typeface="Arial" panose="020B0604020202020204" pitchFamily="34" charset="0"/>
              </a:rPr>
              <a:t>Pinedo</a:t>
            </a:r>
            <a:r>
              <a:rPr lang="en-US" sz="1000" dirty="0">
                <a:ea typeface="Times New Roman" panose="02020603050405020304" pitchFamily="18" charset="0"/>
                <a:cs typeface="Arial" panose="020B0604020202020204" pitchFamily="34" charset="0"/>
              </a:rPr>
              <a:t>, M. (2005). Planning and scheduling in manufacturing and services. Springer.</a:t>
            </a:r>
          </a:p>
          <a:p>
            <a:pPr marL="63500" marR="73660" algn="just">
              <a:lnSpc>
                <a:spcPct val="150000"/>
              </a:lnSpc>
              <a:spcBef>
                <a:spcPts val="5"/>
              </a:spcBef>
            </a:pPr>
            <a:r>
              <a:rPr lang="en-US" sz="1000" dirty="0" err="1">
                <a:ea typeface="Times New Roman" panose="02020603050405020304" pitchFamily="18" charset="0"/>
                <a:cs typeface="Arial" panose="020B0604020202020204" pitchFamily="34" charset="0"/>
              </a:rPr>
              <a:t>Pochet</a:t>
            </a:r>
            <a:r>
              <a:rPr lang="en-US" sz="1000" dirty="0">
                <a:ea typeface="Times New Roman" panose="02020603050405020304" pitchFamily="18" charset="0"/>
                <a:cs typeface="Arial" panose="020B0604020202020204" pitchFamily="34" charset="0"/>
              </a:rPr>
              <a:t>, Y., &amp; Wolsey, L. A. (2008). Production Planning by Mixed Integer Programming. Springer.</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Chopra, S. &amp; </a:t>
            </a:r>
            <a:r>
              <a:rPr lang="en-US" sz="1000" dirty="0" err="1">
                <a:ea typeface="Times New Roman" panose="02020603050405020304" pitchFamily="18" charset="0"/>
                <a:cs typeface="Arial" panose="020B0604020202020204" pitchFamily="34" charset="0"/>
              </a:rPr>
              <a:t>Meindl</a:t>
            </a:r>
            <a:r>
              <a:rPr lang="en-US" sz="1000" dirty="0">
                <a:ea typeface="Times New Roman" panose="02020603050405020304" pitchFamily="18" charset="0"/>
                <a:cs typeface="Arial" panose="020B0604020202020204" pitchFamily="34" charset="0"/>
              </a:rPr>
              <a:t>, P. (2016). Supply Chain Management : Strategy, Planning, and Operation (6th ed.). Pearson.</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Taha, H. A. (2007). Operations research : an introduction (8th ed.). Prentice Hall.</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Waters, D. J. (2003). Inventory Control and Management. John Wiley &amp; Sons.</a:t>
            </a:r>
          </a:p>
          <a:p>
            <a:pPr marL="63500" marR="73660" algn="just">
              <a:lnSpc>
                <a:spcPct val="150000"/>
              </a:lnSpc>
              <a:spcBef>
                <a:spcPts val="5"/>
              </a:spcBef>
            </a:pPr>
            <a:r>
              <a:rPr lang="en-US" sz="1000" dirty="0" err="1">
                <a:ea typeface="Times New Roman" panose="02020603050405020304" pitchFamily="18" charset="0"/>
                <a:cs typeface="Arial" panose="020B0604020202020204" pitchFamily="34" charset="0"/>
              </a:rPr>
              <a:t>Welle</a:t>
            </a:r>
            <a:r>
              <a:rPr lang="en-US" sz="1000" dirty="0">
                <a:ea typeface="Times New Roman" panose="02020603050405020304" pitchFamily="18" charset="0"/>
                <a:cs typeface="Arial" panose="020B0604020202020204" pitchFamily="34" charset="0"/>
              </a:rPr>
              <a:t>, F. (2011). Twenty years of PET bottle to bottle recycling—An overview. Resources, Conservation and Recycling, 55(11), 865–875. https://doi.org/10.1016/j.resconrec.2011.04.009</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World Bank. (2021). Plastic Waste Discharges from Rivers and Coastlines in Indonesia. Marine Plastics Series, East Asia and Pacific Region. Washington DC </a:t>
            </a:r>
          </a:p>
          <a:p>
            <a:pPr marL="63500" marR="73660" algn="just">
              <a:lnSpc>
                <a:spcPct val="150000"/>
              </a:lnSpc>
              <a:spcBef>
                <a:spcPts val="5"/>
              </a:spcBef>
            </a:pPr>
            <a:r>
              <a:rPr lang="en-US" sz="1000" dirty="0">
                <a:ea typeface="Times New Roman" panose="02020603050405020304" pitchFamily="18" charset="0"/>
                <a:cs typeface="Arial" panose="020B0604020202020204" pitchFamily="34" charset="0"/>
              </a:rPr>
              <a:t>World Economic Forum. (2020). </a:t>
            </a:r>
            <a:r>
              <a:rPr lang="en-US" sz="1000" dirty="0" err="1">
                <a:ea typeface="Times New Roman" panose="02020603050405020304" pitchFamily="18" charset="0"/>
                <a:cs typeface="Arial" panose="020B0604020202020204" pitchFamily="34" charset="0"/>
              </a:rPr>
              <a:t>Mengurangi</a:t>
            </a:r>
            <a:r>
              <a:rPr lang="en-US" sz="1000" dirty="0">
                <a:ea typeface="Times New Roman" panose="02020603050405020304" pitchFamily="18" charset="0"/>
                <a:cs typeface="Arial" panose="020B0604020202020204" pitchFamily="34" charset="0"/>
              </a:rPr>
              <a:t> </a:t>
            </a:r>
            <a:r>
              <a:rPr lang="en-US" sz="1000" dirty="0" err="1">
                <a:ea typeface="Times New Roman" panose="02020603050405020304" pitchFamily="18" charset="0"/>
                <a:cs typeface="Arial" panose="020B0604020202020204" pitchFamily="34" charset="0"/>
              </a:rPr>
              <a:t>Polusi</a:t>
            </a:r>
            <a:r>
              <a:rPr lang="en-US" sz="1000" dirty="0">
                <a:ea typeface="Times New Roman" panose="02020603050405020304" pitchFamily="18" charset="0"/>
                <a:cs typeface="Arial" panose="020B0604020202020204" pitchFamily="34" charset="0"/>
              </a:rPr>
              <a:t> </a:t>
            </a:r>
            <a:r>
              <a:rPr lang="en-US" sz="1000" dirty="0" err="1">
                <a:ea typeface="Times New Roman" panose="02020603050405020304" pitchFamily="18" charset="0"/>
                <a:cs typeface="Arial" panose="020B0604020202020204" pitchFamily="34" charset="0"/>
              </a:rPr>
              <a:t>Plastik</a:t>
            </a:r>
            <a:r>
              <a:rPr lang="en-US" sz="1000" dirty="0">
                <a:ea typeface="Times New Roman" panose="02020603050405020304" pitchFamily="18" charset="0"/>
                <a:cs typeface="Arial" panose="020B0604020202020204" pitchFamily="34" charset="0"/>
              </a:rPr>
              <a:t> </a:t>
            </a:r>
            <a:r>
              <a:rPr lang="en-US" sz="1000" dirty="0" err="1">
                <a:ea typeface="Times New Roman" panose="02020603050405020304" pitchFamily="18" charset="0"/>
                <a:cs typeface="Arial" panose="020B0604020202020204" pitchFamily="34" charset="0"/>
              </a:rPr>
              <a:t>Secara</a:t>
            </a:r>
            <a:r>
              <a:rPr lang="en-US" sz="1000" dirty="0">
                <a:ea typeface="Times New Roman" panose="02020603050405020304" pitchFamily="18" charset="0"/>
                <a:cs typeface="Arial" panose="020B0604020202020204" pitchFamily="34" charset="0"/>
              </a:rPr>
              <a:t> Radikal di </a:t>
            </a:r>
            <a:r>
              <a:rPr lang="en-US" sz="1000" dirty="0" err="1">
                <a:ea typeface="Times New Roman" panose="02020603050405020304" pitchFamily="18" charset="0"/>
                <a:cs typeface="Arial" panose="020B0604020202020204" pitchFamily="34" charset="0"/>
              </a:rPr>
              <a:t>Indonesia.https</a:t>
            </a:r>
            <a:r>
              <a:rPr lang="en-US" sz="1000" dirty="0">
                <a:ea typeface="Times New Roman" panose="02020603050405020304" pitchFamily="18" charset="0"/>
                <a:cs typeface="Arial" panose="020B0604020202020204" pitchFamily="34" charset="0"/>
              </a:rPr>
              <a:t>://www.systemiq.earth/wpcontent/uploads/2020/05/NPAP_Indonesia_Action_Roadmap_BahasaLow-1.pdf </a:t>
            </a:r>
            <a:endParaRPr lang="en-US" sz="1050" dirty="0">
              <a:ea typeface="Times New Roman" panose="02020603050405020304" pitchFamily="18" charset="0"/>
              <a:cs typeface="Arial" panose="020B0604020202020204" pitchFamily="34" charset="0"/>
            </a:endParaRPr>
          </a:p>
          <a:p>
            <a:pPr marL="63500" marR="73660" algn="just">
              <a:lnSpc>
                <a:spcPct val="150000"/>
              </a:lnSpc>
              <a:spcBef>
                <a:spcPts val="5"/>
              </a:spcBef>
            </a:pPr>
            <a:endParaRPr lang="en-US" sz="1050" dirty="0">
              <a:ea typeface="Times New Roman" panose="02020603050405020304" pitchFamily="18" charset="0"/>
              <a:cs typeface="Arial" panose="020B0604020202020204" pitchFamily="34" charset="0"/>
            </a:endParaRPr>
          </a:p>
          <a:p>
            <a:pPr marL="63500" marR="73660" algn="just">
              <a:lnSpc>
                <a:spcPct val="150000"/>
              </a:lnSpc>
              <a:spcBef>
                <a:spcPts val="5"/>
              </a:spcBef>
            </a:pPr>
            <a:endParaRPr lang="en-US" sz="1050" dirty="0">
              <a:ea typeface="Times New Roman" panose="02020603050405020304" pitchFamily="18" charset="0"/>
              <a:cs typeface="Arial" panose="020B0604020202020204" pitchFamily="34" charset="0"/>
            </a:endParaRPr>
          </a:p>
          <a:p>
            <a:pPr marL="63500" marR="73660" algn="just">
              <a:lnSpc>
                <a:spcPct val="150000"/>
              </a:lnSpc>
              <a:spcBef>
                <a:spcPts val="5"/>
              </a:spcBef>
            </a:pPr>
            <a:endParaRPr lang="en-ID" sz="1050" dirty="0"/>
          </a:p>
        </p:txBody>
      </p:sp>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Referensi</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1600" dirty="0">
                <a:latin typeface="Arial" panose="020B0604020202020204" pitchFamily="34" charset="0"/>
                <a:cs typeface="Arial" panose="020B0604020202020204" pitchFamily="34" charset="0"/>
              </a:rPr>
              <a:t>Sumber-sumber acuan dalam penelitian</a:t>
            </a:r>
          </a:p>
        </p:txBody>
      </p:sp>
      <p:sp>
        <p:nvSpPr>
          <p:cNvPr id="2" name="Rectangle 1">
            <a:extLst>
              <a:ext uri="{FF2B5EF4-FFF2-40B4-BE49-F238E27FC236}">
                <a16:creationId xmlns:a16="http://schemas.microsoft.com/office/drawing/2014/main" id="{45C02470-4E1C-11DE-DE01-0AAFDCC0E031}"/>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Rectangle: Rounded Corners 3">
            <a:extLst>
              <a:ext uri="{FF2B5EF4-FFF2-40B4-BE49-F238E27FC236}">
                <a16:creationId xmlns:a16="http://schemas.microsoft.com/office/drawing/2014/main" id="{C10567BB-D4EC-A894-4D97-446CA91E09E1}"/>
              </a:ext>
            </a:extLst>
          </p:cNvPr>
          <p:cNvSpPr/>
          <p:nvPr/>
        </p:nvSpPr>
        <p:spPr>
          <a:xfrm flipH="1">
            <a:off x="2533" y="0"/>
            <a:ext cx="149456" cy="685800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270086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34C7F4-77BF-2C8B-D69B-4F1E148E7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62354"/>
          </a:xfrm>
          <a:prstGeom prst="rect">
            <a:avLst/>
          </a:prstGeom>
        </p:spPr>
      </p:pic>
      <p:sp>
        <p:nvSpPr>
          <p:cNvPr id="2" name="Rectangle: Rounded Corners 1">
            <a:extLst>
              <a:ext uri="{FF2B5EF4-FFF2-40B4-BE49-F238E27FC236}">
                <a16:creationId xmlns:a16="http://schemas.microsoft.com/office/drawing/2014/main" id="{4AAC991E-CC9E-6434-108C-85E6BA796BD5}"/>
              </a:ext>
            </a:extLst>
          </p:cNvPr>
          <p:cNvSpPr/>
          <p:nvPr/>
        </p:nvSpPr>
        <p:spPr>
          <a:xfrm>
            <a:off x="3525790" y="3082673"/>
            <a:ext cx="5140417" cy="848139"/>
          </a:xfrm>
          <a:prstGeom prst="roundRect">
            <a:avLst/>
          </a:prstGeom>
          <a:gradFill flip="none" rotWithShape="1">
            <a:gsLst>
              <a:gs pos="0">
                <a:srgbClr val="92D050"/>
              </a:gs>
              <a:gs pos="50000">
                <a:srgbClr val="00B0F0">
                  <a:shade val="67500"/>
                  <a:satMod val="115000"/>
                </a:srgbClr>
              </a:gs>
              <a:gs pos="100000">
                <a:srgbClr val="00B0F0">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BADFD7"/>
                </a:solidFill>
                <a:latin typeface="Book Antiqua" panose="02040602050305030304" pitchFamily="18" charset="0"/>
              </a:rPr>
              <a:t>TERIMA KASIH</a:t>
            </a:r>
            <a:endParaRPr lang="en-ID" sz="4400" b="1" dirty="0">
              <a:solidFill>
                <a:srgbClr val="BADFD7"/>
              </a:solidFill>
              <a:latin typeface="Book Antiqua" panose="02040602050305030304" pitchFamily="18" charset="0"/>
            </a:endParaRPr>
          </a:p>
        </p:txBody>
      </p:sp>
    </p:spTree>
    <p:extLst>
      <p:ext uri="{BB962C8B-B14F-4D97-AF65-F5344CB8AC3E}">
        <p14:creationId xmlns:p14="http://schemas.microsoft.com/office/powerpoint/2010/main" val="5187533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Book Antiqua" panose="02040602050305030304" pitchFamily="18" charset="0"/>
              </a:rPr>
              <a:t>Lampiran</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Gambaran langkah optimasi pada model </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12</a:t>
            </a:r>
            <a:endParaRPr lang="en-ID" sz="1600" b="1" dirty="0">
              <a:solidFill>
                <a:srgbClr val="002060"/>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D3F19001-7C25-73F6-58A4-05C7A12D985A}"/>
              </a:ext>
            </a:extLst>
          </p:cNvPr>
          <p:cNvSpPr/>
          <p:nvPr/>
        </p:nvSpPr>
        <p:spPr>
          <a:xfrm flipH="1">
            <a:off x="2533" y="0"/>
            <a:ext cx="149456" cy="685800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C3918103-927F-75F7-29D2-EC5F6D0E0B63}"/>
              </a:ext>
            </a:extLst>
          </p:cNvPr>
          <p:cNvPicPr>
            <a:picLocks noChangeAspect="1"/>
          </p:cNvPicPr>
          <p:nvPr/>
        </p:nvPicPr>
        <p:blipFill>
          <a:blip r:embed="rId4"/>
          <a:stretch>
            <a:fillRect/>
          </a:stretch>
        </p:blipFill>
        <p:spPr>
          <a:xfrm>
            <a:off x="6405093" y="5369703"/>
            <a:ext cx="5123135" cy="649102"/>
          </a:xfrm>
          <a:prstGeom prst="rect">
            <a:avLst/>
          </a:prstGeom>
        </p:spPr>
      </p:pic>
      <p:pic>
        <p:nvPicPr>
          <p:cNvPr id="9" name="Picture 8">
            <a:extLst>
              <a:ext uri="{FF2B5EF4-FFF2-40B4-BE49-F238E27FC236}">
                <a16:creationId xmlns:a16="http://schemas.microsoft.com/office/drawing/2014/main" id="{F3CFB194-B0CF-08D2-DB20-888B3FFDC660}"/>
              </a:ext>
            </a:extLst>
          </p:cNvPr>
          <p:cNvPicPr>
            <a:picLocks noChangeAspect="1"/>
          </p:cNvPicPr>
          <p:nvPr/>
        </p:nvPicPr>
        <p:blipFill>
          <a:blip r:embed="rId5"/>
          <a:stretch>
            <a:fillRect/>
          </a:stretch>
        </p:blipFill>
        <p:spPr>
          <a:xfrm>
            <a:off x="585103" y="1624048"/>
            <a:ext cx="4908805" cy="2410611"/>
          </a:xfrm>
          <a:prstGeom prst="rect">
            <a:avLst/>
          </a:prstGeom>
        </p:spPr>
      </p:pic>
      <p:sp>
        <p:nvSpPr>
          <p:cNvPr id="11" name="TextBox 10">
            <a:extLst>
              <a:ext uri="{FF2B5EF4-FFF2-40B4-BE49-F238E27FC236}">
                <a16:creationId xmlns:a16="http://schemas.microsoft.com/office/drawing/2014/main" id="{5324CED1-4C51-8C5D-A336-6B1A24662BC9}"/>
              </a:ext>
            </a:extLst>
          </p:cNvPr>
          <p:cNvSpPr txBox="1"/>
          <p:nvPr/>
        </p:nvSpPr>
        <p:spPr>
          <a:xfrm>
            <a:off x="506435" y="1199385"/>
            <a:ext cx="5066142" cy="338554"/>
          </a:xfrm>
          <a:prstGeom prst="rect">
            <a:avLst/>
          </a:prstGeom>
          <a:solidFill>
            <a:srgbClr val="BADFD7"/>
          </a:solidFill>
        </p:spPr>
        <p:txBody>
          <a:bodyPr wrap="square">
            <a:spAutoFit/>
          </a:bodyPr>
          <a:lstStyle/>
          <a:p>
            <a:pPr algn="ctr"/>
            <a:r>
              <a:rPr lang="en-US" sz="1600" b="1" dirty="0">
                <a:latin typeface="Arial" panose="020B0604020202020204" pitchFamily="34" charset="0"/>
                <a:cs typeface="Arial" panose="020B0604020202020204" pitchFamily="34" charset="0"/>
              </a:rPr>
              <a:t>Input Data Model di Excel</a:t>
            </a:r>
            <a:endParaRPr lang="en-ID" sz="16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61119D16-18A1-80FD-362F-050CFB38BE28}"/>
              </a:ext>
            </a:extLst>
          </p:cNvPr>
          <p:cNvSpPr txBox="1"/>
          <p:nvPr/>
        </p:nvSpPr>
        <p:spPr>
          <a:xfrm>
            <a:off x="6462087" y="1242520"/>
            <a:ext cx="5066142" cy="338554"/>
          </a:xfrm>
          <a:prstGeom prst="rect">
            <a:avLst/>
          </a:prstGeom>
          <a:solidFill>
            <a:srgbClr val="BADFD7"/>
          </a:solidFill>
        </p:spPr>
        <p:txBody>
          <a:bodyPr wrap="square">
            <a:spAutoFit/>
          </a:bodyPr>
          <a:lstStyle/>
          <a:p>
            <a:pPr algn="ctr"/>
            <a:r>
              <a:rPr lang="en-US" sz="1600" b="1" dirty="0">
                <a:latin typeface="Arial" panose="020B0604020202020204" pitchFamily="34" charset="0"/>
                <a:cs typeface="Arial" panose="020B0604020202020204" pitchFamily="34" charset="0"/>
              </a:rPr>
              <a:t>Running Model </a:t>
            </a:r>
            <a:r>
              <a:rPr lang="en-US" sz="1600" b="1" dirty="0" err="1">
                <a:latin typeface="Arial" panose="020B0604020202020204" pitchFamily="34" charset="0"/>
                <a:cs typeface="Arial" panose="020B0604020202020204" pitchFamily="34" charset="0"/>
              </a:rPr>
              <a:t>Optimasi</a:t>
            </a:r>
            <a:r>
              <a:rPr lang="en-US" sz="1600" b="1" dirty="0">
                <a:latin typeface="Arial" panose="020B0604020202020204" pitchFamily="34" charset="0"/>
                <a:cs typeface="Arial" panose="020B0604020202020204" pitchFamily="34" charset="0"/>
              </a:rPr>
              <a:t> - Terminal /Text Editor</a:t>
            </a:r>
            <a:endParaRPr lang="en-ID" sz="1600" b="1" dirty="0">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A1C408BA-CD50-2437-FF9D-9E950C38EEFE}"/>
              </a:ext>
            </a:extLst>
          </p:cNvPr>
          <p:cNvPicPr>
            <a:picLocks noChangeAspect="1"/>
          </p:cNvPicPr>
          <p:nvPr/>
        </p:nvPicPr>
        <p:blipFill>
          <a:blip r:embed="rId6"/>
          <a:stretch>
            <a:fillRect/>
          </a:stretch>
        </p:blipFill>
        <p:spPr>
          <a:xfrm>
            <a:off x="6462087" y="1669426"/>
            <a:ext cx="5009149" cy="2213257"/>
          </a:xfrm>
          <a:prstGeom prst="rect">
            <a:avLst/>
          </a:prstGeom>
        </p:spPr>
      </p:pic>
      <p:sp>
        <p:nvSpPr>
          <p:cNvPr id="21" name="Isosceles Triangle 20">
            <a:extLst>
              <a:ext uri="{FF2B5EF4-FFF2-40B4-BE49-F238E27FC236}">
                <a16:creationId xmlns:a16="http://schemas.microsoft.com/office/drawing/2014/main" id="{C174CEB0-F0B9-33FA-2541-AB5DA20BEE3E}"/>
              </a:ext>
            </a:extLst>
          </p:cNvPr>
          <p:cNvSpPr/>
          <p:nvPr/>
        </p:nvSpPr>
        <p:spPr>
          <a:xfrm rot="5400000" flipH="1">
            <a:off x="5562546" y="2529774"/>
            <a:ext cx="852564" cy="5931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Isosceles Triangle 21">
            <a:extLst>
              <a:ext uri="{FF2B5EF4-FFF2-40B4-BE49-F238E27FC236}">
                <a16:creationId xmlns:a16="http://schemas.microsoft.com/office/drawing/2014/main" id="{0A30605B-EA8D-D9F5-D4CE-5C7D58DD68FE}"/>
              </a:ext>
            </a:extLst>
          </p:cNvPr>
          <p:cNvSpPr/>
          <p:nvPr/>
        </p:nvSpPr>
        <p:spPr>
          <a:xfrm rot="10800000" flipH="1">
            <a:off x="8465280" y="4108993"/>
            <a:ext cx="852564" cy="5931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TextBox 22">
            <a:extLst>
              <a:ext uri="{FF2B5EF4-FFF2-40B4-BE49-F238E27FC236}">
                <a16:creationId xmlns:a16="http://schemas.microsoft.com/office/drawing/2014/main" id="{018780A6-204E-46EA-B0EB-51E93526E883}"/>
              </a:ext>
            </a:extLst>
          </p:cNvPr>
          <p:cNvSpPr txBox="1"/>
          <p:nvPr/>
        </p:nvSpPr>
        <p:spPr>
          <a:xfrm>
            <a:off x="6405094" y="4775763"/>
            <a:ext cx="5066142" cy="338554"/>
          </a:xfrm>
          <a:prstGeom prst="rect">
            <a:avLst/>
          </a:prstGeom>
          <a:solidFill>
            <a:srgbClr val="BADFD7"/>
          </a:solidFill>
        </p:spPr>
        <p:txBody>
          <a:bodyPr wrap="square">
            <a:spAutoFit/>
          </a:bodyPr>
          <a:lstStyle/>
          <a:p>
            <a:pPr algn="ctr"/>
            <a:r>
              <a:rPr lang="en-US" sz="1600" b="1" dirty="0">
                <a:latin typeface="Arial" panose="020B0604020202020204" pitchFamily="34" charset="0"/>
                <a:cs typeface="Arial" panose="020B0604020202020204" pitchFamily="34" charset="0"/>
              </a:rPr>
              <a:t>Export Hasil Model </a:t>
            </a:r>
            <a:r>
              <a:rPr lang="en-US" sz="1600" b="1" dirty="0" err="1">
                <a:latin typeface="Arial" panose="020B0604020202020204" pitchFamily="34" charset="0"/>
                <a:cs typeface="Arial" panose="020B0604020202020204" pitchFamily="34" charset="0"/>
              </a:rPr>
              <a:t>ke</a:t>
            </a:r>
            <a:r>
              <a:rPr lang="en-US" sz="1600" b="1" dirty="0">
                <a:latin typeface="Arial" panose="020B0604020202020204" pitchFamily="34" charset="0"/>
                <a:cs typeface="Arial" panose="020B0604020202020204" pitchFamily="34" charset="0"/>
              </a:rPr>
              <a:t> Excel</a:t>
            </a:r>
            <a:endParaRPr lang="en-ID" sz="1600"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CBA416F8-76EC-0A76-0433-2DCBD4D2EB5D}"/>
              </a:ext>
            </a:extLst>
          </p:cNvPr>
          <p:cNvSpPr txBox="1"/>
          <p:nvPr/>
        </p:nvSpPr>
        <p:spPr>
          <a:xfrm>
            <a:off x="626092" y="4108993"/>
            <a:ext cx="5066142" cy="338554"/>
          </a:xfrm>
          <a:prstGeom prst="rect">
            <a:avLst/>
          </a:prstGeom>
          <a:solidFill>
            <a:srgbClr val="BADFD7"/>
          </a:solidFill>
        </p:spPr>
        <p:txBody>
          <a:bodyPr wrap="square">
            <a:spAutoFit/>
          </a:bodyPr>
          <a:lstStyle/>
          <a:p>
            <a:pPr algn="ctr"/>
            <a:r>
              <a:rPr lang="en-US" sz="1600" b="1" dirty="0">
                <a:latin typeface="Arial" panose="020B0604020202020204" pitchFamily="34" charset="0"/>
                <a:cs typeface="Arial" panose="020B0604020202020204" pitchFamily="34" charset="0"/>
              </a:rPr>
              <a:t>Output Model di Excel</a:t>
            </a:r>
            <a:endParaRPr lang="en-ID" sz="1600" b="1" dirty="0">
              <a:latin typeface="Arial" panose="020B0604020202020204" pitchFamily="34" charset="0"/>
              <a:cs typeface="Arial" panose="020B0604020202020204" pitchFamily="34" charset="0"/>
            </a:endParaRPr>
          </a:p>
        </p:txBody>
      </p:sp>
      <p:sp>
        <p:nvSpPr>
          <p:cNvPr id="25" name="Isosceles Triangle 24">
            <a:extLst>
              <a:ext uri="{FF2B5EF4-FFF2-40B4-BE49-F238E27FC236}">
                <a16:creationId xmlns:a16="http://schemas.microsoft.com/office/drawing/2014/main" id="{AA41C6EF-FFEE-4068-5486-71C4C3D46797}"/>
              </a:ext>
            </a:extLst>
          </p:cNvPr>
          <p:cNvSpPr/>
          <p:nvPr/>
        </p:nvSpPr>
        <p:spPr>
          <a:xfrm rot="16200000">
            <a:off x="5520629" y="5300552"/>
            <a:ext cx="852564" cy="59318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7" name="Picture 26">
            <a:extLst>
              <a:ext uri="{FF2B5EF4-FFF2-40B4-BE49-F238E27FC236}">
                <a16:creationId xmlns:a16="http://schemas.microsoft.com/office/drawing/2014/main" id="{C32ED00F-7B05-5DFD-9C4D-70B0FF7648DD}"/>
              </a:ext>
            </a:extLst>
          </p:cNvPr>
          <p:cNvPicPr>
            <a:picLocks noChangeAspect="1"/>
          </p:cNvPicPr>
          <p:nvPr/>
        </p:nvPicPr>
        <p:blipFill>
          <a:blip r:embed="rId7"/>
          <a:stretch>
            <a:fillRect/>
          </a:stretch>
        </p:blipFill>
        <p:spPr>
          <a:xfrm>
            <a:off x="1229868" y="4497737"/>
            <a:ext cx="4097345" cy="2421896"/>
          </a:xfrm>
          <a:prstGeom prst="rect">
            <a:avLst/>
          </a:prstGeom>
        </p:spPr>
      </p:pic>
    </p:spTree>
    <p:extLst>
      <p:ext uri="{BB962C8B-B14F-4D97-AF65-F5344CB8AC3E}">
        <p14:creationId xmlns:p14="http://schemas.microsoft.com/office/powerpoint/2010/main" val="141817878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F52600D-ACA6-D9F9-A2C2-EA8D1DF372EC}"/>
              </a:ext>
            </a:extLst>
          </p:cNvPr>
          <p:cNvPicPr>
            <a:picLocks noChangeAspect="1"/>
          </p:cNvPicPr>
          <p:nvPr/>
        </p:nvPicPr>
        <p:blipFill rotWithShape="1">
          <a:blip r:embed="rId3"/>
          <a:srcRect b="16255"/>
          <a:stretch/>
        </p:blipFill>
        <p:spPr>
          <a:xfrm>
            <a:off x="5689759" y="2420226"/>
            <a:ext cx="5763710" cy="2791438"/>
          </a:xfrm>
          <a:prstGeom prst="rect">
            <a:avLst/>
          </a:prstGeom>
        </p:spPr>
      </p:pic>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0591" y="-1985"/>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1"/>
            <a:ext cx="11526539" cy="6988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err="1">
                <a:effectLst/>
                <a:latin typeface="Arial" panose="020B0604020202020204" pitchFamily="34" charset="0"/>
                <a:ea typeface="Calibri" panose="020F0502020204030204" pitchFamily="34" charset="0"/>
                <a:cs typeface="Arial" panose="020B0604020202020204" pitchFamily="34" charset="0"/>
              </a:rPr>
              <a:t>Kondisi</a:t>
            </a:r>
            <a:r>
              <a:rPr lang="en-ID" sz="1600" dirty="0">
                <a:effectLst/>
                <a:latin typeface="Arial" panose="020B0604020202020204" pitchFamily="34" charset="0"/>
                <a:ea typeface="Calibri" panose="020F0502020204030204" pitchFamily="34" charset="0"/>
                <a:cs typeface="Arial" panose="020B0604020202020204" pitchFamily="34" charset="0"/>
              </a:rPr>
              <a:t> </a:t>
            </a:r>
            <a:r>
              <a:rPr lang="en-ID" sz="1600" dirty="0" err="1">
                <a:effectLst/>
                <a:latin typeface="Arial" panose="020B0604020202020204" pitchFamily="34" charset="0"/>
                <a:ea typeface="Calibri" panose="020F0502020204030204" pitchFamily="34" charset="0"/>
                <a:cs typeface="Arial" panose="020B0604020202020204" pitchFamily="34" charset="0"/>
              </a:rPr>
              <a:t>umum</a:t>
            </a:r>
            <a:r>
              <a:rPr lang="en-ID" sz="1600" dirty="0">
                <a:effectLst/>
                <a:latin typeface="Arial" panose="020B0604020202020204" pitchFamily="34" charset="0"/>
                <a:ea typeface="Calibri" panose="020F0502020204030204" pitchFamily="34" charset="0"/>
                <a:cs typeface="Arial" panose="020B0604020202020204" pitchFamily="34" charset="0"/>
              </a:rPr>
              <a:t> </a:t>
            </a:r>
            <a:r>
              <a:rPr lang="en-ID" sz="1600" dirty="0" err="1">
                <a:effectLst/>
                <a:latin typeface="Arial" panose="020B0604020202020204" pitchFamily="34" charset="0"/>
                <a:ea typeface="Calibri" panose="020F0502020204030204" pitchFamily="34" charset="0"/>
                <a:cs typeface="Arial" panose="020B0604020202020204" pitchFamily="34" charset="0"/>
              </a:rPr>
              <a:t>mengenai</a:t>
            </a:r>
            <a:r>
              <a:rPr lang="en-ID" sz="1600" dirty="0">
                <a:effectLst/>
                <a:latin typeface="Arial" panose="020B0604020202020204" pitchFamily="34" charset="0"/>
                <a:ea typeface="Calibri" panose="020F0502020204030204" pitchFamily="34" charset="0"/>
                <a:cs typeface="Arial" panose="020B0604020202020204" pitchFamily="34" charset="0"/>
              </a:rPr>
              <a:t> </a:t>
            </a:r>
            <a:r>
              <a:rPr lang="en-ID" sz="1600" dirty="0" err="1">
                <a:effectLst/>
                <a:latin typeface="Arial" panose="020B0604020202020204" pitchFamily="34" charset="0"/>
                <a:ea typeface="Calibri" panose="020F0502020204030204" pitchFamily="34" charset="0"/>
                <a:cs typeface="Arial" panose="020B0604020202020204" pitchFamily="34" charset="0"/>
              </a:rPr>
              <a:t>daur</a:t>
            </a:r>
            <a:r>
              <a:rPr lang="en-ID" sz="1600" dirty="0">
                <a:effectLst/>
                <a:latin typeface="Arial" panose="020B0604020202020204" pitchFamily="34" charset="0"/>
                <a:ea typeface="Calibri" panose="020F0502020204030204" pitchFamily="34" charset="0"/>
                <a:cs typeface="Arial" panose="020B0604020202020204" pitchFamily="34" charset="0"/>
              </a:rPr>
              <a:t> </a:t>
            </a:r>
            <a:r>
              <a:rPr lang="en-ID" sz="1600" dirty="0" err="1">
                <a:effectLst/>
                <a:latin typeface="Arial" panose="020B0604020202020204" pitchFamily="34" charset="0"/>
                <a:ea typeface="Calibri" panose="020F0502020204030204" pitchFamily="34" charset="0"/>
                <a:cs typeface="Arial" panose="020B0604020202020204" pitchFamily="34" charset="0"/>
              </a:rPr>
              <a:t>ulang</a:t>
            </a:r>
            <a:r>
              <a:rPr lang="en-ID" sz="1600" dirty="0">
                <a:effectLst/>
                <a:latin typeface="Arial" panose="020B0604020202020204" pitchFamily="34" charset="0"/>
                <a:ea typeface="Calibri" panose="020F0502020204030204" pitchFamily="34" charset="0"/>
                <a:cs typeface="Arial" panose="020B0604020202020204" pitchFamily="34" charset="0"/>
              </a:rPr>
              <a:t> </a:t>
            </a:r>
            <a:r>
              <a:rPr lang="en-ID" sz="1600" dirty="0" err="1">
                <a:effectLst/>
                <a:latin typeface="Arial" panose="020B0604020202020204" pitchFamily="34" charset="0"/>
                <a:ea typeface="Calibri" panose="020F0502020204030204" pitchFamily="34" charset="0"/>
                <a:cs typeface="Arial" panose="020B0604020202020204" pitchFamily="34" charset="0"/>
              </a:rPr>
              <a:t>plastik</a:t>
            </a: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Latar</a:t>
            </a:r>
            <a:r>
              <a:rPr lang="en-US" b="1" dirty="0">
                <a:solidFill>
                  <a:schemeClr val="tx1"/>
                </a:solidFill>
                <a:latin typeface="Book Antiqua" panose="02040602050305030304" pitchFamily="18" charset="0"/>
              </a:rPr>
              <a:t> </a:t>
            </a:r>
            <a:r>
              <a:rPr lang="en-US" b="1" dirty="0" err="1">
                <a:solidFill>
                  <a:schemeClr val="tx1"/>
                </a:solidFill>
                <a:latin typeface="Book Antiqua" panose="02040602050305030304" pitchFamily="18" charset="0"/>
              </a:rPr>
              <a:t>Belakang</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10" name="TextBox 9">
            <a:extLst>
              <a:ext uri="{FF2B5EF4-FFF2-40B4-BE49-F238E27FC236}">
                <a16:creationId xmlns:a16="http://schemas.microsoft.com/office/drawing/2014/main" id="{6C4EB8CB-F731-BE0B-B215-5D4DB42F5839}"/>
              </a:ext>
            </a:extLst>
          </p:cNvPr>
          <p:cNvSpPr txBox="1"/>
          <p:nvPr/>
        </p:nvSpPr>
        <p:spPr>
          <a:xfrm>
            <a:off x="6804503" y="5334115"/>
            <a:ext cx="3426126" cy="280270"/>
          </a:xfrm>
          <a:prstGeom prst="rect">
            <a:avLst/>
          </a:prstGeom>
          <a:noFill/>
        </p:spPr>
        <p:txBody>
          <a:bodyPr wrap="square">
            <a:spAutoFit/>
          </a:bodyPr>
          <a:lstStyle/>
          <a:p>
            <a:pPr marR="287020" algn="ctr">
              <a:lnSpc>
                <a:spcPct val="107000"/>
              </a:lnSpc>
              <a:spcBef>
                <a:spcPts val="685"/>
              </a:spcBef>
              <a:spcAft>
                <a:spcPts val="800"/>
              </a:spcAft>
            </a:pPr>
            <a:r>
              <a:rPr lang="en-ID" sz="1200" dirty="0" err="1">
                <a:effectLst/>
                <a:ea typeface="Calibri" panose="020F0502020204030204" pitchFamily="34" charset="0"/>
                <a:cs typeface="Arial" panose="020B0604020202020204" pitchFamily="34" charset="0"/>
              </a:rPr>
              <a:t>Sumber</a:t>
            </a:r>
            <a:r>
              <a:rPr lang="en-ID" sz="1200" spc="-25" dirty="0">
                <a:effectLst/>
                <a:ea typeface="Calibri" panose="020F0502020204030204" pitchFamily="34" charset="0"/>
                <a:cs typeface="Arial" panose="020B0604020202020204" pitchFamily="34" charset="0"/>
              </a:rPr>
              <a:t> </a:t>
            </a:r>
            <a:r>
              <a:rPr lang="en-ID" sz="1200" dirty="0">
                <a:effectLst/>
                <a:ea typeface="Calibri" panose="020F0502020204030204" pitchFamily="34" charset="0"/>
                <a:cs typeface="Arial" panose="020B0604020202020204" pitchFamily="34" charset="0"/>
              </a:rPr>
              <a:t>:</a:t>
            </a:r>
            <a:r>
              <a:rPr lang="en-ID" sz="1200" spc="-15" dirty="0">
                <a:effectLst/>
                <a:ea typeface="Calibri" panose="020F0502020204030204" pitchFamily="34" charset="0"/>
                <a:cs typeface="Arial" panose="020B0604020202020204" pitchFamily="34" charset="0"/>
              </a:rPr>
              <a:t> </a:t>
            </a:r>
            <a:r>
              <a:rPr lang="en-ID" sz="1200" dirty="0">
                <a:effectLst/>
                <a:ea typeface="Calibri" panose="020F0502020204030204" pitchFamily="34" charset="0"/>
                <a:cs typeface="Arial" panose="020B0604020202020204" pitchFamily="34" charset="0"/>
              </a:rPr>
              <a:t>World Economic Forum, 2020</a:t>
            </a:r>
            <a:endParaRPr lang="en-ID" sz="1600" dirty="0">
              <a:effectLst/>
              <a:ea typeface="Calibri" panose="020F050202020403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641ACB0A-B931-984C-412B-B11699F816B4}"/>
              </a:ext>
            </a:extLst>
          </p:cNvPr>
          <p:cNvSpPr/>
          <p:nvPr/>
        </p:nvSpPr>
        <p:spPr>
          <a:xfrm>
            <a:off x="647113" y="1208737"/>
            <a:ext cx="10820449" cy="982445"/>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TextBox 28">
            <a:extLst>
              <a:ext uri="{FF2B5EF4-FFF2-40B4-BE49-F238E27FC236}">
                <a16:creationId xmlns:a16="http://schemas.microsoft.com/office/drawing/2014/main" id="{F7972752-B32D-B35A-24C7-EF871D78AD44}"/>
              </a:ext>
            </a:extLst>
          </p:cNvPr>
          <p:cNvSpPr txBox="1"/>
          <p:nvPr/>
        </p:nvSpPr>
        <p:spPr>
          <a:xfrm>
            <a:off x="10354101" y="4612602"/>
            <a:ext cx="1113461" cy="923330"/>
          </a:xfrm>
          <a:prstGeom prst="rect">
            <a:avLst/>
          </a:prstGeom>
          <a:noFill/>
        </p:spPr>
        <p:txBody>
          <a:bodyPr wrap="square">
            <a:spAutoFit/>
          </a:bodyPr>
          <a:lstStyle/>
          <a:p>
            <a:r>
              <a:rPr lang="en-US" sz="1800" b="1" dirty="0">
                <a:solidFill>
                  <a:srgbClr val="00B050"/>
                </a:solidFill>
                <a:latin typeface="Arial" panose="020B0604020202020204" pitchFamily="34" charset="0"/>
                <a:ea typeface="Times New Roman" panose="02020603050405020304" pitchFamily="18" charset="0"/>
                <a:cs typeface="Arial" panose="020B0604020202020204" pitchFamily="34" charset="0"/>
              </a:rPr>
              <a:t>Reduce</a:t>
            </a:r>
          </a:p>
          <a:p>
            <a:r>
              <a:rPr lang="en-US" b="1" dirty="0">
                <a:solidFill>
                  <a:srgbClr val="00B050"/>
                </a:solidFill>
                <a:latin typeface="Arial" panose="020B0604020202020204" pitchFamily="34" charset="0"/>
                <a:ea typeface="Times New Roman" panose="02020603050405020304" pitchFamily="18" charset="0"/>
                <a:cs typeface="Arial" panose="020B0604020202020204" pitchFamily="34" charset="0"/>
              </a:rPr>
              <a:t>Reuse</a:t>
            </a:r>
          </a:p>
          <a:p>
            <a:r>
              <a:rPr lang="en-US" sz="1800" b="1" dirty="0">
                <a:solidFill>
                  <a:srgbClr val="00B050"/>
                </a:solidFill>
                <a:latin typeface="Arial" panose="020B0604020202020204" pitchFamily="34" charset="0"/>
                <a:ea typeface="Times New Roman" panose="02020603050405020304" pitchFamily="18" charset="0"/>
                <a:cs typeface="Arial" panose="020B0604020202020204" pitchFamily="34" charset="0"/>
              </a:rPr>
              <a:t>Recycle</a:t>
            </a:r>
          </a:p>
        </p:txBody>
      </p:sp>
      <p:pic>
        <p:nvPicPr>
          <p:cNvPr id="2050" name="Picture 2" descr="Recycle Logo and symbol, meaning, history, PNG, brand">
            <a:extLst>
              <a:ext uri="{FF2B5EF4-FFF2-40B4-BE49-F238E27FC236}">
                <a16:creationId xmlns:a16="http://schemas.microsoft.com/office/drawing/2014/main" id="{4E01B973-B3D4-E7E0-CBA9-A962D86032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6861" y="4853291"/>
            <a:ext cx="604066" cy="538276"/>
          </a:xfrm>
          <a:prstGeom prst="rect">
            <a:avLst/>
          </a:prstGeom>
          <a:noFill/>
          <a:extLst>
            <a:ext uri="{909E8E84-426E-40DD-AFC4-6F175D3DCCD1}">
              <a14:hiddenFill xmlns:a14="http://schemas.microsoft.com/office/drawing/2010/main">
                <a:solidFill>
                  <a:srgbClr val="FFFFFF"/>
                </a:solidFill>
              </a14:hiddenFill>
            </a:ext>
          </a:extLst>
        </p:spPr>
      </p:pic>
      <p:sp>
        <p:nvSpPr>
          <p:cNvPr id="1048" name="Rectangle: Rounded Corners 1047">
            <a:extLst>
              <a:ext uri="{FF2B5EF4-FFF2-40B4-BE49-F238E27FC236}">
                <a16:creationId xmlns:a16="http://schemas.microsoft.com/office/drawing/2014/main" id="{42E243EF-3A53-DEFC-B726-D9B15345476B}"/>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2" name="Rectangle: Rounded Corners 1">
            <a:extLst>
              <a:ext uri="{FF2B5EF4-FFF2-40B4-BE49-F238E27FC236}">
                <a16:creationId xmlns:a16="http://schemas.microsoft.com/office/drawing/2014/main" id="{8F23FC32-B1CF-EFCD-A4BD-2719A7EC025C}"/>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rgbClr val="002060"/>
                </a:solidFill>
                <a:latin typeface="Arial" panose="020B0604020202020204" pitchFamily="34" charset="0"/>
                <a:cs typeface="Arial" panose="020B0604020202020204" pitchFamily="34" charset="0"/>
              </a:rPr>
              <a:t>1</a:t>
            </a:r>
            <a:endParaRPr lang="en-ID" sz="1600" b="1" dirty="0">
              <a:solidFill>
                <a:srgbClr val="00206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55269015-9F35-1C69-35F0-6E46EDB4EB84}"/>
              </a:ext>
            </a:extLst>
          </p:cNvPr>
          <p:cNvSpPr txBox="1"/>
          <p:nvPr/>
        </p:nvSpPr>
        <p:spPr>
          <a:xfrm>
            <a:off x="724437" y="5766656"/>
            <a:ext cx="10546056" cy="830997"/>
          </a:xfrm>
          <a:prstGeom prst="rect">
            <a:avLst/>
          </a:prstGeom>
          <a:noFill/>
        </p:spPr>
        <p:txBody>
          <a:bodyPr wrap="square">
            <a:spAutoFit/>
          </a:bodyPr>
          <a:lstStyle/>
          <a:p>
            <a:pPr algn="just"/>
            <a:r>
              <a:rPr lang="en-ID" sz="1600" dirty="0">
                <a:ea typeface="Calibri" panose="020F0502020204030204" pitchFamily="34" charset="0"/>
                <a:cs typeface="Arial" panose="020B0604020202020204" pitchFamily="34" charset="0"/>
              </a:rPr>
              <a:t>Tingkat </a:t>
            </a:r>
            <a:r>
              <a:rPr lang="en-ID" sz="1600" dirty="0" err="1">
                <a:ea typeface="Calibri" panose="020F0502020204030204" pitchFamily="34" charset="0"/>
                <a:cs typeface="Arial" panose="020B0604020202020204" pitchFamily="34" charset="0"/>
              </a:rPr>
              <a:t>daur</a:t>
            </a:r>
            <a:r>
              <a:rPr lang="en-ID" sz="1600" dirty="0">
                <a:ea typeface="Calibri" panose="020F0502020204030204" pitchFamily="34" charset="0"/>
                <a:cs typeface="Arial" panose="020B0604020202020204" pitchFamily="34" charset="0"/>
              </a:rPr>
              <a:t> </a:t>
            </a:r>
            <a:r>
              <a:rPr lang="en-ID" sz="1600" dirty="0" err="1">
                <a:ea typeface="Calibri" panose="020F0502020204030204" pitchFamily="34" charset="0"/>
                <a:cs typeface="Arial" panose="020B0604020202020204" pitchFamily="34" charset="0"/>
              </a:rPr>
              <a:t>ulang</a:t>
            </a:r>
            <a:r>
              <a:rPr lang="en-ID" sz="1600" dirty="0">
                <a:ea typeface="Calibri" panose="020F0502020204030204" pitchFamily="34" charset="0"/>
                <a:cs typeface="Arial" panose="020B0604020202020204" pitchFamily="34" charset="0"/>
              </a:rPr>
              <a:t> </a:t>
            </a:r>
            <a:r>
              <a:rPr lang="en-ID" sz="1600" dirty="0" err="1">
                <a:ea typeface="Calibri" panose="020F0502020204030204" pitchFamily="34" charset="0"/>
                <a:cs typeface="Arial" panose="020B0604020202020204" pitchFamily="34" charset="0"/>
              </a:rPr>
              <a:t>sampah</a:t>
            </a:r>
            <a:r>
              <a:rPr lang="en-ID" sz="1600" dirty="0">
                <a:ea typeface="Calibri" panose="020F0502020204030204" pitchFamily="34" charset="0"/>
                <a:cs typeface="Arial" panose="020B0604020202020204" pitchFamily="34" charset="0"/>
              </a:rPr>
              <a:t> </a:t>
            </a:r>
            <a:r>
              <a:rPr lang="en-ID" sz="1600" dirty="0" err="1">
                <a:ea typeface="Calibri" panose="020F0502020204030204" pitchFamily="34" charset="0"/>
                <a:cs typeface="Arial" panose="020B0604020202020204" pitchFamily="34" charset="0"/>
              </a:rPr>
              <a:t>plastik</a:t>
            </a:r>
            <a:r>
              <a:rPr lang="en-ID" sz="1600" dirty="0">
                <a:ea typeface="Calibri" panose="020F0502020204030204" pitchFamily="34" charset="0"/>
                <a:cs typeface="Arial" panose="020B0604020202020204" pitchFamily="34" charset="0"/>
              </a:rPr>
              <a:t> di Indonesia </a:t>
            </a:r>
            <a:r>
              <a:rPr lang="en-ID" sz="1600" dirty="0" err="1">
                <a:ea typeface="Calibri" panose="020F0502020204030204" pitchFamily="34" charset="0"/>
                <a:cs typeface="Arial" panose="020B0604020202020204" pitchFamily="34" charset="0"/>
              </a:rPr>
              <a:t>sebesar</a:t>
            </a:r>
            <a:r>
              <a:rPr lang="en-ID" sz="1600" dirty="0">
                <a:ea typeface="Calibri" panose="020F0502020204030204" pitchFamily="34" charset="0"/>
                <a:cs typeface="Arial" panose="020B0604020202020204" pitchFamily="34" charset="0"/>
              </a:rPr>
              <a:t> </a:t>
            </a:r>
            <a:r>
              <a:rPr lang="en-ID" sz="1600" b="1" dirty="0">
                <a:ea typeface="Calibri" panose="020F0502020204030204" pitchFamily="34" charset="0"/>
                <a:cs typeface="Arial" panose="020B0604020202020204" pitchFamily="34" charset="0"/>
              </a:rPr>
              <a:t>10%</a:t>
            </a:r>
            <a:r>
              <a:rPr lang="en-ID" sz="1600" dirty="0">
                <a:ea typeface="Calibri" panose="020F0502020204030204" pitchFamily="34" charset="0"/>
                <a:cs typeface="Arial" panose="020B0604020202020204" pitchFamily="34" charset="0"/>
              </a:rPr>
              <a:t> </a:t>
            </a:r>
            <a:r>
              <a:rPr lang="en-ID" sz="1600" dirty="0" err="1">
                <a:ea typeface="Calibri" panose="020F0502020204030204" pitchFamily="34" charset="0"/>
                <a:cs typeface="Arial" panose="020B0604020202020204" pitchFamily="34" charset="0"/>
              </a:rPr>
              <a:t>masih</a:t>
            </a:r>
            <a:r>
              <a:rPr lang="en-ID" sz="1600" dirty="0">
                <a:ea typeface="Calibri" panose="020F0502020204030204" pitchFamily="34" charset="0"/>
                <a:cs typeface="Arial" panose="020B0604020202020204" pitchFamily="34" charset="0"/>
              </a:rPr>
              <a:t> </a:t>
            </a:r>
            <a:r>
              <a:rPr lang="en-ID" sz="1600" dirty="0" err="1">
                <a:ea typeface="Calibri" panose="020F0502020204030204" pitchFamily="34" charset="0"/>
                <a:cs typeface="Arial" panose="020B0604020202020204" pitchFamily="34" charset="0"/>
              </a:rPr>
              <a:t>tergolong</a:t>
            </a:r>
            <a:r>
              <a:rPr lang="en-ID" sz="1600" spc="5" dirty="0">
                <a:ea typeface="Calibri" panose="020F0502020204030204" pitchFamily="34" charset="0"/>
                <a:cs typeface="Arial" panose="020B0604020202020204" pitchFamily="34" charset="0"/>
              </a:rPr>
              <a:t> </a:t>
            </a:r>
            <a:r>
              <a:rPr lang="en-ID" sz="1600" dirty="0" err="1">
                <a:ea typeface="Calibri" panose="020F0502020204030204" pitchFamily="34" charset="0"/>
                <a:cs typeface="Arial" panose="020B0604020202020204" pitchFamily="34" charset="0"/>
              </a:rPr>
              <a:t>rendah</a:t>
            </a:r>
            <a:r>
              <a:rPr lang="en-ID" sz="1600" dirty="0">
                <a:ea typeface="Calibri" panose="020F0502020204030204" pitchFamily="34" charset="0"/>
                <a:cs typeface="Arial" panose="020B0604020202020204" pitchFamily="34" charset="0"/>
              </a:rPr>
              <a:t>,</a:t>
            </a:r>
            <a:r>
              <a:rPr lang="en-US" sz="1600" dirty="0">
                <a:ea typeface="Times New Roman" panose="02020603050405020304" pitchFamily="18" charset="0"/>
                <a:cs typeface="Arial" panose="020B0604020202020204" pitchFamily="34" charset="0"/>
              </a:rPr>
              <a:t> Indonesia </a:t>
            </a:r>
            <a:r>
              <a:rPr lang="en-US" sz="1600" dirty="0" err="1">
                <a:ea typeface="Times New Roman" panose="02020603050405020304" pitchFamily="18" charset="0"/>
                <a:cs typeface="Arial" panose="020B0604020202020204" pitchFamily="34" charset="0"/>
              </a:rPr>
              <a:t>perlu</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meningkatkan</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kapasitas</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daur</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ulang</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hingga</a:t>
            </a:r>
            <a:r>
              <a:rPr lang="en-US" sz="1600" dirty="0">
                <a:ea typeface="Times New Roman" panose="02020603050405020304" pitchFamily="18" charset="0"/>
                <a:cs typeface="Arial" panose="020B0604020202020204" pitchFamily="34" charset="0"/>
              </a:rPr>
              <a:t> </a:t>
            </a:r>
            <a:r>
              <a:rPr lang="en-US" sz="1600" b="1" dirty="0">
                <a:ea typeface="Times New Roman" panose="02020603050405020304" pitchFamily="18" charset="0"/>
                <a:cs typeface="Arial" panose="020B0604020202020204" pitchFamily="34" charset="0"/>
              </a:rPr>
              <a:t>4x</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lipat</a:t>
            </a:r>
            <a:r>
              <a:rPr lang="en-US" sz="1600" dirty="0">
                <a:ea typeface="Times New Roman" panose="02020603050405020304" pitchFamily="18" charset="0"/>
                <a:cs typeface="Arial" panose="020B0604020202020204" pitchFamily="34" charset="0"/>
              </a:rPr>
              <a:t> (World Bank, 2021)</a:t>
            </a:r>
            <a:r>
              <a:rPr lang="en-ID" sz="1600" dirty="0">
                <a:ea typeface="Times New Roman" panose="02020603050405020304" pitchFamily="18" charset="0"/>
                <a:cs typeface="Arial" panose="020B0604020202020204" pitchFamily="34" charset="0"/>
              </a:rPr>
              <a:t>, </a:t>
            </a:r>
            <a:r>
              <a:rPr lang="en-ID" sz="1600" dirty="0" err="1">
                <a:ea typeface="Times New Roman" panose="02020603050405020304" pitchFamily="18" charset="0"/>
                <a:cs typeface="Arial" panose="020B0604020202020204" pitchFamily="34" charset="0"/>
              </a:rPr>
              <a:t>b</a:t>
            </a:r>
            <a:r>
              <a:rPr lang="en-ID" sz="1600" dirty="0" err="1">
                <a:ea typeface="Calibri" panose="020F0502020204030204" pitchFamily="34" charset="0"/>
                <a:cs typeface="Arial" panose="020B0604020202020204" pitchFamily="34" charset="0"/>
              </a:rPr>
              <a:t>erbagai</a:t>
            </a:r>
            <a:r>
              <a:rPr lang="en-ID" sz="1600" dirty="0">
                <a:ea typeface="Calibri" panose="020F0502020204030204" pitchFamily="34" charset="0"/>
                <a:cs typeface="Arial" panose="020B0604020202020204" pitchFamily="34" charset="0"/>
              </a:rPr>
              <a:t> program &amp; </a:t>
            </a:r>
            <a:r>
              <a:rPr lang="en-ID" sz="1600" dirty="0" err="1">
                <a:ea typeface="Calibri" panose="020F0502020204030204" pitchFamily="34" charset="0"/>
                <a:cs typeface="Arial" panose="020B0604020202020204" pitchFamily="34" charset="0"/>
              </a:rPr>
              <a:t>kebijakan</a:t>
            </a:r>
            <a:r>
              <a:rPr lang="en-ID" sz="1600" dirty="0">
                <a:ea typeface="Calibri" panose="020F0502020204030204" pitchFamily="34" charset="0"/>
                <a:cs typeface="Arial" panose="020B0604020202020204" pitchFamily="34" charset="0"/>
              </a:rPr>
              <a:t> </a:t>
            </a:r>
            <a:r>
              <a:rPr lang="en-ID" sz="1600" dirty="0" err="1">
                <a:ea typeface="Calibri" panose="020F0502020204030204" pitchFamily="34" charset="0"/>
                <a:cs typeface="Arial" panose="020B0604020202020204" pitchFamily="34" charset="0"/>
              </a:rPr>
              <a:t>pemerintah</a:t>
            </a:r>
            <a:r>
              <a:rPr lang="en-ID" sz="1600" dirty="0">
                <a:ea typeface="Calibri" panose="020F0502020204030204" pitchFamily="34" charset="0"/>
                <a:cs typeface="Arial" panose="020B0604020202020204" pitchFamily="34" charset="0"/>
              </a:rPr>
              <a:t> </a:t>
            </a:r>
            <a:r>
              <a:rPr lang="en-ID" sz="1600" dirty="0" err="1">
                <a:ea typeface="Calibri" panose="020F0502020204030204" pitchFamily="34" charset="0"/>
                <a:cs typeface="Arial" panose="020B0604020202020204" pitchFamily="34" charset="0"/>
              </a:rPr>
              <a:t>mendorong</a:t>
            </a:r>
            <a:r>
              <a:rPr lang="en-ID" sz="1600" dirty="0">
                <a:ea typeface="Calibri" panose="020F0502020204030204" pitchFamily="34" charset="0"/>
                <a:cs typeface="Arial" panose="020B0604020202020204" pitchFamily="34" charset="0"/>
              </a:rPr>
              <a:t> </a:t>
            </a:r>
            <a:r>
              <a:rPr lang="en-ID" sz="1600" dirty="0" err="1">
                <a:ea typeface="Calibri" panose="020F0502020204030204" pitchFamily="34" charset="0"/>
                <a:cs typeface="Arial" panose="020B0604020202020204" pitchFamily="34" charset="0"/>
              </a:rPr>
              <a:t>pertumbuhan</a:t>
            </a:r>
            <a:r>
              <a:rPr lang="en-ID" sz="1600" dirty="0">
                <a:ea typeface="Calibri" panose="020F0502020204030204" pitchFamily="34" charset="0"/>
                <a:cs typeface="Arial" panose="020B0604020202020204" pitchFamily="34" charset="0"/>
              </a:rPr>
              <a:t> </a:t>
            </a:r>
            <a:r>
              <a:rPr lang="en-ID" sz="1600" dirty="0" err="1">
                <a:ea typeface="Calibri" panose="020F0502020204030204" pitchFamily="34" charset="0"/>
                <a:cs typeface="Arial" panose="020B0604020202020204" pitchFamily="34" charset="0"/>
              </a:rPr>
              <a:t>industri</a:t>
            </a:r>
            <a:r>
              <a:rPr lang="en-ID" sz="1600" dirty="0">
                <a:effectLst/>
                <a:ea typeface="Calibri" panose="020F0502020204030204" pitchFamily="34" charset="0"/>
                <a:cs typeface="Arial" panose="020B0604020202020204" pitchFamily="34" charset="0"/>
              </a:rPr>
              <a:t> </a:t>
            </a:r>
            <a:r>
              <a:rPr lang="en-ID" sz="1600" dirty="0" err="1">
                <a:effectLst/>
                <a:ea typeface="Calibri" panose="020F0502020204030204" pitchFamily="34" charset="0"/>
                <a:cs typeface="Arial" panose="020B0604020202020204" pitchFamily="34" charset="0"/>
              </a:rPr>
              <a:t>pengelolaan</a:t>
            </a:r>
            <a:r>
              <a:rPr lang="en-ID" sz="1600" dirty="0">
                <a:effectLst/>
                <a:ea typeface="Calibri" panose="020F0502020204030204" pitchFamily="34" charset="0"/>
                <a:cs typeface="Arial" panose="020B0604020202020204" pitchFamily="34" charset="0"/>
              </a:rPr>
              <a:t> </a:t>
            </a:r>
            <a:r>
              <a:rPr lang="en-ID" sz="1600" dirty="0" err="1">
                <a:effectLst/>
                <a:ea typeface="Calibri" panose="020F0502020204030204" pitchFamily="34" charset="0"/>
                <a:cs typeface="Arial" panose="020B0604020202020204" pitchFamily="34" charset="0"/>
              </a:rPr>
              <a:t>sampah</a:t>
            </a:r>
            <a:r>
              <a:rPr lang="en-ID" sz="1600" dirty="0">
                <a:effectLst/>
                <a:ea typeface="Calibri" panose="020F0502020204030204" pitchFamily="34" charset="0"/>
                <a:cs typeface="Arial" panose="020B0604020202020204" pitchFamily="34" charset="0"/>
              </a:rPr>
              <a:t> (Kement</a:t>
            </a:r>
            <a:r>
              <a:rPr lang="en-ID" sz="1600" dirty="0">
                <a:ea typeface="Calibri" panose="020F0502020204030204" pitchFamily="34" charset="0"/>
                <a:cs typeface="Arial" panose="020B0604020202020204" pitchFamily="34" charset="0"/>
              </a:rPr>
              <a:t>erian Perindustrian, 2022)</a:t>
            </a:r>
            <a:endParaRPr lang="en-ID" sz="1600" b="1" dirty="0">
              <a:cs typeface="Arial" panose="020B0604020202020204" pitchFamily="34" charset="0"/>
            </a:endParaRPr>
          </a:p>
        </p:txBody>
      </p:sp>
      <p:sp>
        <p:nvSpPr>
          <p:cNvPr id="63" name="Rectangle: Folded Corner 62">
            <a:extLst>
              <a:ext uri="{FF2B5EF4-FFF2-40B4-BE49-F238E27FC236}">
                <a16:creationId xmlns:a16="http://schemas.microsoft.com/office/drawing/2014/main" id="{87E22209-3A7F-D97D-848D-4D047986EC2C}"/>
              </a:ext>
            </a:extLst>
          </p:cNvPr>
          <p:cNvSpPr/>
          <p:nvPr/>
        </p:nvSpPr>
        <p:spPr>
          <a:xfrm>
            <a:off x="647114" y="5758849"/>
            <a:ext cx="10820449" cy="908819"/>
          </a:xfrm>
          <a:prstGeom prst="foldedCorner">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TextBox 54">
            <a:extLst>
              <a:ext uri="{FF2B5EF4-FFF2-40B4-BE49-F238E27FC236}">
                <a16:creationId xmlns:a16="http://schemas.microsoft.com/office/drawing/2014/main" id="{406E77B8-C944-7558-AA1F-2F36FEA88733}"/>
              </a:ext>
            </a:extLst>
          </p:cNvPr>
          <p:cNvSpPr txBox="1"/>
          <p:nvPr/>
        </p:nvSpPr>
        <p:spPr>
          <a:xfrm>
            <a:off x="821761" y="5337784"/>
            <a:ext cx="4540924" cy="276999"/>
          </a:xfrm>
          <a:prstGeom prst="rect">
            <a:avLst/>
          </a:prstGeom>
          <a:noFill/>
        </p:spPr>
        <p:txBody>
          <a:bodyPr wrap="square">
            <a:spAutoFit/>
          </a:bodyPr>
          <a:lstStyle/>
          <a:p>
            <a:pPr algn="ctr"/>
            <a:r>
              <a:rPr lang="en-US" sz="1200" dirty="0" err="1">
                <a:ea typeface="Times New Roman" panose="02020603050405020304" pitchFamily="18" charset="0"/>
                <a:cs typeface="Arial" panose="020B0604020202020204" pitchFamily="34" charset="0"/>
              </a:rPr>
              <a:t>Sumber</a:t>
            </a:r>
            <a:r>
              <a:rPr lang="en-US" sz="1200" dirty="0">
                <a:ea typeface="Times New Roman" panose="02020603050405020304" pitchFamily="18" charset="0"/>
                <a:cs typeface="Arial" panose="020B0604020202020204" pitchFamily="34" charset="0"/>
              </a:rPr>
              <a:t>: Kementerian </a:t>
            </a:r>
            <a:r>
              <a:rPr lang="en-US" sz="1200" dirty="0" err="1">
                <a:ea typeface="Times New Roman" panose="02020603050405020304" pitchFamily="18" charset="0"/>
                <a:cs typeface="Arial" panose="020B0604020202020204" pitchFamily="34" charset="0"/>
              </a:rPr>
              <a:t>Lingkungan</a:t>
            </a:r>
            <a:r>
              <a:rPr lang="en-US" sz="1200" dirty="0">
                <a:ea typeface="Times New Roman" panose="02020603050405020304" pitchFamily="18" charset="0"/>
                <a:cs typeface="Arial" panose="020B0604020202020204" pitchFamily="34" charset="0"/>
              </a:rPr>
              <a:t> </a:t>
            </a:r>
            <a:r>
              <a:rPr lang="en-US" sz="1200" dirty="0" err="1">
                <a:ea typeface="Times New Roman" panose="02020603050405020304" pitchFamily="18" charset="0"/>
                <a:cs typeface="Arial" panose="020B0604020202020204" pitchFamily="34" charset="0"/>
              </a:rPr>
              <a:t>Hidup</a:t>
            </a:r>
            <a:r>
              <a:rPr lang="en-US" sz="1200" dirty="0">
                <a:ea typeface="Times New Roman" panose="02020603050405020304" pitchFamily="18" charset="0"/>
                <a:cs typeface="Arial" panose="020B0604020202020204" pitchFamily="34" charset="0"/>
              </a:rPr>
              <a:t> dan </a:t>
            </a:r>
            <a:r>
              <a:rPr lang="en-US" sz="1200" dirty="0" err="1">
                <a:ea typeface="Times New Roman" panose="02020603050405020304" pitchFamily="18" charset="0"/>
                <a:cs typeface="Arial" panose="020B0604020202020204" pitchFamily="34" charset="0"/>
              </a:rPr>
              <a:t>Kehutanan</a:t>
            </a:r>
            <a:r>
              <a:rPr lang="en-US" sz="1200" dirty="0">
                <a:ea typeface="Times New Roman" panose="02020603050405020304" pitchFamily="18" charset="0"/>
                <a:cs typeface="Arial" panose="020B0604020202020204" pitchFamily="34" charset="0"/>
              </a:rPr>
              <a:t>, 2022 </a:t>
            </a:r>
            <a:endParaRPr lang="en-ID" sz="1200" dirty="0">
              <a:cs typeface="Arial" panose="020B0604020202020204" pitchFamily="34" charset="0"/>
            </a:endParaRPr>
          </a:p>
        </p:txBody>
      </p:sp>
      <p:grpSp>
        <p:nvGrpSpPr>
          <p:cNvPr id="4" name="Group 3">
            <a:extLst>
              <a:ext uri="{FF2B5EF4-FFF2-40B4-BE49-F238E27FC236}">
                <a16:creationId xmlns:a16="http://schemas.microsoft.com/office/drawing/2014/main" id="{A8764A56-080F-C594-B5CD-B890F8FAE299}"/>
              </a:ext>
            </a:extLst>
          </p:cNvPr>
          <p:cNvGrpSpPr/>
          <p:nvPr/>
        </p:nvGrpSpPr>
        <p:grpSpPr>
          <a:xfrm>
            <a:off x="404852" y="2300954"/>
            <a:ext cx="5165255" cy="3120269"/>
            <a:chOff x="344408" y="2667985"/>
            <a:chExt cx="5165255" cy="2764513"/>
          </a:xfrm>
        </p:grpSpPr>
        <p:graphicFrame>
          <p:nvGraphicFramePr>
            <p:cNvPr id="52" name="Chart 51">
              <a:extLst>
                <a:ext uri="{FF2B5EF4-FFF2-40B4-BE49-F238E27FC236}">
                  <a16:creationId xmlns:a16="http://schemas.microsoft.com/office/drawing/2014/main" id="{2A63E3AB-B333-C60A-B312-2CE79C49A6DF}"/>
                </a:ext>
              </a:extLst>
            </p:cNvPr>
            <p:cNvGraphicFramePr>
              <a:graphicFrameLocks/>
            </p:cNvGraphicFramePr>
            <p:nvPr>
              <p:extLst>
                <p:ext uri="{D42A27DB-BD31-4B8C-83A1-F6EECF244321}">
                  <p14:modId xmlns:p14="http://schemas.microsoft.com/office/powerpoint/2010/main" val="3933378505"/>
                </p:ext>
              </p:extLst>
            </p:nvPr>
          </p:nvGraphicFramePr>
          <p:xfrm>
            <a:off x="344408" y="2667985"/>
            <a:ext cx="4687667" cy="2764513"/>
          </p:xfrm>
          <a:graphic>
            <a:graphicData uri="http://schemas.openxmlformats.org/drawingml/2006/chart">
              <c:chart xmlns:c="http://schemas.openxmlformats.org/drawingml/2006/chart" xmlns:r="http://schemas.openxmlformats.org/officeDocument/2006/relationships" r:id="rId6"/>
            </a:graphicData>
          </a:graphic>
        </p:graphicFrame>
        <p:sp>
          <p:nvSpPr>
            <p:cNvPr id="53" name="Rectangle: Rounded Corners 52">
              <a:extLst>
                <a:ext uri="{FF2B5EF4-FFF2-40B4-BE49-F238E27FC236}">
                  <a16:creationId xmlns:a16="http://schemas.microsoft.com/office/drawing/2014/main" id="{CF2CD686-2116-A908-6131-DB5BA6583403}"/>
                </a:ext>
              </a:extLst>
            </p:cNvPr>
            <p:cNvSpPr/>
            <p:nvPr/>
          </p:nvSpPr>
          <p:spPr>
            <a:xfrm>
              <a:off x="4133006" y="4955235"/>
              <a:ext cx="589566" cy="196802"/>
            </a:xfrm>
            <a:prstGeom prst="roundRect">
              <a:avLst/>
            </a:prstGeom>
            <a:noFill/>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56" name="Arrow: Up 55">
              <a:extLst>
                <a:ext uri="{FF2B5EF4-FFF2-40B4-BE49-F238E27FC236}">
                  <a16:creationId xmlns:a16="http://schemas.microsoft.com/office/drawing/2014/main" id="{B505193F-3241-38F1-3E14-4BED7540DDF4}"/>
                </a:ext>
              </a:extLst>
            </p:cNvPr>
            <p:cNvSpPr/>
            <p:nvPr/>
          </p:nvSpPr>
          <p:spPr>
            <a:xfrm>
              <a:off x="4874943" y="3706339"/>
              <a:ext cx="222545" cy="253288"/>
            </a:xfrm>
            <a:prstGeom prst="upArrow">
              <a:avLst/>
            </a:prstGeom>
            <a:solidFill>
              <a:srgbClr val="00B0F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D" sz="120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9B38A132-31AA-2068-5EA8-D901851FC021}"/>
                </a:ext>
              </a:extLst>
            </p:cNvPr>
            <p:cNvSpPr txBox="1"/>
            <p:nvPr/>
          </p:nvSpPr>
          <p:spPr>
            <a:xfrm>
              <a:off x="4711811" y="4043174"/>
              <a:ext cx="797852" cy="276999"/>
            </a:xfrm>
            <a:prstGeom prst="rect">
              <a:avLst/>
            </a:prstGeom>
            <a:noFill/>
          </p:spPr>
          <p:txBody>
            <a:bodyPr wrap="square">
              <a:spAutoFit/>
            </a:bodyPr>
            <a:lstStyle/>
            <a:p>
              <a:r>
                <a:rPr lang="en-US" sz="1200" dirty="0">
                  <a:solidFill>
                    <a:srgbClr val="00B0F0"/>
                  </a:solidFill>
                  <a:latin typeface="Arial" panose="020B0604020202020204" pitchFamily="34" charset="0"/>
                  <a:ea typeface="Times New Roman" panose="02020603050405020304" pitchFamily="18" charset="0"/>
                  <a:cs typeface="Arial" panose="020B0604020202020204" pitchFamily="34" charset="0"/>
                </a:rPr>
                <a:t>10,1%</a:t>
              </a:r>
              <a:endParaRPr lang="en-ID" sz="1200" dirty="0">
                <a:solidFill>
                  <a:srgbClr val="00B0F0"/>
                </a:solidFill>
                <a:latin typeface="Arial" panose="020B0604020202020204" pitchFamily="34" charset="0"/>
                <a:cs typeface="Arial" panose="020B0604020202020204" pitchFamily="34" charset="0"/>
              </a:endParaRPr>
            </a:p>
          </p:txBody>
        </p:sp>
      </p:grpSp>
      <p:sp>
        <p:nvSpPr>
          <p:cNvPr id="9" name="Isosceles Triangle 8">
            <a:extLst>
              <a:ext uri="{FF2B5EF4-FFF2-40B4-BE49-F238E27FC236}">
                <a16:creationId xmlns:a16="http://schemas.microsoft.com/office/drawing/2014/main" id="{F755E0C9-7E89-A253-0EF4-6ADB9784DB2A}"/>
              </a:ext>
            </a:extLst>
          </p:cNvPr>
          <p:cNvSpPr/>
          <p:nvPr/>
        </p:nvSpPr>
        <p:spPr>
          <a:xfrm flipV="1">
            <a:off x="9005783" y="2646485"/>
            <a:ext cx="165647" cy="108000"/>
          </a:xfrm>
          <a:prstGeom prst="triangle">
            <a:avLst/>
          </a:prstGeom>
          <a:solidFill>
            <a:srgbClr val="FF0000"/>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4" name="Picture 23">
            <a:extLst>
              <a:ext uri="{FF2B5EF4-FFF2-40B4-BE49-F238E27FC236}">
                <a16:creationId xmlns:a16="http://schemas.microsoft.com/office/drawing/2014/main" id="{2AD408E0-44B1-16FF-AC88-F72228F8471B}"/>
              </a:ext>
            </a:extLst>
          </p:cNvPr>
          <p:cNvPicPr>
            <a:picLocks noChangeAspect="1"/>
          </p:cNvPicPr>
          <p:nvPr/>
        </p:nvPicPr>
        <p:blipFill rotWithShape="1">
          <a:blip r:embed="rId7"/>
          <a:srcRect t="12465"/>
          <a:stretch/>
        </p:blipFill>
        <p:spPr>
          <a:xfrm>
            <a:off x="9705279" y="2219941"/>
            <a:ext cx="1720053" cy="1204519"/>
          </a:xfrm>
          <a:prstGeom prst="rect">
            <a:avLst/>
          </a:prstGeom>
        </p:spPr>
      </p:pic>
      <p:pic>
        <p:nvPicPr>
          <p:cNvPr id="25" name="Picture 24">
            <a:extLst>
              <a:ext uri="{FF2B5EF4-FFF2-40B4-BE49-F238E27FC236}">
                <a16:creationId xmlns:a16="http://schemas.microsoft.com/office/drawing/2014/main" id="{E997268C-92B0-3FB4-39FA-E989D4298042}"/>
              </a:ext>
            </a:extLst>
          </p:cNvPr>
          <p:cNvPicPr>
            <a:picLocks noChangeAspect="1"/>
          </p:cNvPicPr>
          <p:nvPr/>
        </p:nvPicPr>
        <p:blipFill>
          <a:blip r:embed="rId8"/>
          <a:stretch>
            <a:fillRect/>
          </a:stretch>
        </p:blipFill>
        <p:spPr>
          <a:xfrm>
            <a:off x="6087782" y="3573651"/>
            <a:ext cx="751546" cy="614624"/>
          </a:xfrm>
          <a:prstGeom prst="rect">
            <a:avLst/>
          </a:prstGeom>
        </p:spPr>
      </p:pic>
      <p:sp>
        <p:nvSpPr>
          <p:cNvPr id="6" name="Rectangle 5">
            <a:extLst>
              <a:ext uri="{FF2B5EF4-FFF2-40B4-BE49-F238E27FC236}">
                <a16:creationId xmlns:a16="http://schemas.microsoft.com/office/drawing/2014/main" id="{47549D49-DEEB-BB37-9F6E-ABD689434123}"/>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Rectangle: Rounded Corners 12">
            <a:extLst>
              <a:ext uri="{FF2B5EF4-FFF2-40B4-BE49-F238E27FC236}">
                <a16:creationId xmlns:a16="http://schemas.microsoft.com/office/drawing/2014/main" id="{49EAB08F-5E47-AA2B-CECE-15DF4495A516}"/>
              </a:ext>
            </a:extLst>
          </p:cNvPr>
          <p:cNvSpPr/>
          <p:nvPr/>
        </p:nvSpPr>
        <p:spPr>
          <a:xfrm>
            <a:off x="8178156" y="2599557"/>
            <a:ext cx="705199" cy="2018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Rounded Corners 13">
            <a:extLst>
              <a:ext uri="{FF2B5EF4-FFF2-40B4-BE49-F238E27FC236}">
                <a16:creationId xmlns:a16="http://schemas.microsoft.com/office/drawing/2014/main" id="{98A686C8-27F6-0341-90AD-33CDAEAF01E1}"/>
              </a:ext>
            </a:extLst>
          </p:cNvPr>
          <p:cNvSpPr/>
          <p:nvPr/>
        </p:nvSpPr>
        <p:spPr>
          <a:xfrm flipH="1">
            <a:off x="-7462" y="-16148"/>
            <a:ext cx="138105" cy="6875453"/>
          </a:xfrm>
          <a:prstGeom prst="roundRect">
            <a:avLst/>
          </a:prstGeom>
          <a:gradFill flip="none" rotWithShape="1">
            <a:gsLst>
              <a:gs pos="0">
                <a:srgbClr val="54B9B9">
                  <a:shade val="67500"/>
                  <a:satMod val="115000"/>
                </a:srgbClr>
              </a:gs>
              <a:gs pos="0">
                <a:schemeClr val="bg2">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TextBox 33">
            <a:extLst>
              <a:ext uri="{FF2B5EF4-FFF2-40B4-BE49-F238E27FC236}">
                <a16:creationId xmlns:a16="http://schemas.microsoft.com/office/drawing/2014/main" id="{4F2F8619-D3BA-E626-E25B-EDDA0AB80401}"/>
              </a:ext>
            </a:extLst>
          </p:cNvPr>
          <p:cNvSpPr txBox="1"/>
          <p:nvPr/>
        </p:nvSpPr>
        <p:spPr>
          <a:xfrm>
            <a:off x="647114" y="1259998"/>
            <a:ext cx="10778218" cy="863570"/>
          </a:xfrm>
          <a:prstGeom prst="rect">
            <a:avLst/>
          </a:prstGeom>
          <a:noFill/>
        </p:spPr>
        <p:txBody>
          <a:bodyPr wrap="square">
            <a:spAutoFit/>
          </a:bodyPr>
          <a:lstStyle/>
          <a:p>
            <a:pPr marR="11430" algn="just">
              <a:lnSpc>
                <a:spcPct val="107000"/>
              </a:lnSpc>
              <a:spcAft>
                <a:spcPts val="800"/>
              </a:spcAft>
            </a:pPr>
            <a:r>
              <a:rPr lang="en-US" sz="1600" dirty="0">
                <a:effectLst/>
                <a:ea typeface="Times New Roman" panose="02020603050405020304" pitchFamily="18" charset="0"/>
                <a:cs typeface="Arial" panose="020B0604020202020204" pitchFamily="34" charset="0"/>
              </a:rPr>
              <a:t>Rata-rata </a:t>
            </a:r>
            <a:r>
              <a:rPr lang="en-US" sz="1600" dirty="0" err="1">
                <a:effectLst/>
                <a:ea typeface="Times New Roman" panose="02020603050405020304" pitchFamily="18" charset="0"/>
                <a:cs typeface="Arial" panose="020B0604020202020204" pitchFamily="34" charset="0"/>
              </a:rPr>
              <a:t>peningkatan</a:t>
            </a:r>
            <a:r>
              <a:rPr lang="en-US" sz="1600" dirty="0">
                <a:effectLst/>
                <a:ea typeface="Times New Roman" panose="02020603050405020304" pitchFamily="18" charset="0"/>
                <a:cs typeface="Arial" panose="020B0604020202020204" pitchFamily="34" charset="0"/>
              </a:rPr>
              <a:t> </a:t>
            </a:r>
            <a:r>
              <a:rPr lang="en-US" sz="1600" dirty="0" err="1">
                <a:effectLst/>
                <a:ea typeface="Times New Roman" panose="02020603050405020304" pitchFamily="18" charset="0"/>
                <a:cs typeface="Arial" panose="020B0604020202020204" pitchFamily="34" charset="0"/>
              </a:rPr>
              <a:t>produksi</a:t>
            </a:r>
            <a:r>
              <a:rPr lang="en-US" sz="1600" dirty="0">
                <a:effectLst/>
                <a:ea typeface="Times New Roman" panose="02020603050405020304" pitchFamily="18" charset="0"/>
                <a:cs typeface="Arial" panose="020B0604020202020204" pitchFamily="34" charset="0"/>
              </a:rPr>
              <a:t> </a:t>
            </a:r>
            <a:r>
              <a:rPr lang="en-US" sz="1600" dirty="0" err="1">
                <a:effectLst/>
                <a:ea typeface="Times New Roman" panose="02020603050405020304" pitchFamily="18" charset="0"/>
                <a:cs typeface="Arial" panose="020B0604020202020204" pitchFamily="34" charset="0"/>
              </a:rPr>
              <a:t>plastik</a:t>
            </a:r>
            <a:r>
              <a:rPr lang="en-US" sz="1600" dirty="0">
                <a:effectLst/>
                <a:ea typeface="Times New Roman" panose="02020603050405020304" pitchFamily="18" charset="0"/>
                <a:cs typeface="Arial" panose="020B0604020202020204" pitchFamily="34" charset="0"/>
              </a:rPr>
              <a:t> </a:t>
            </a:r>
            <a:r>
              <a:rPr lang="en-US" sz="1600" dirty="0" err="1">
                <a:effectLst/>
                <a:ea typeface="Times New Roman" panose="02020603050405020304" pitchFamily="18" charset="0"/>
                <a:cs typeface="Arial" panose="020B0604020202020204" pitchFamily="34" charset="0"/>
              </a:rPr>
              <a:t>secara</a:t>
            </a:r>
            <a:r>
              <a:rPr lang="en-US" sz="1600" dirty="0">
                <a:effectLst/>
                <a:ea typeface="Times New Roman" panose="02020603050405020304" pitchFamily="18" charset="0"/>
                <a:cs typeface="Arial" panose="020B0604020202020204" pitchFamily="34" charset="0"/>
              </a:rPr>
              <a:t> global </a:t>
            </a:r>
            <a:r>
              <a:rPr lang="en-US" sz="1600" dirty="0" err="1">
                <a:effectLst/>
                <a:ea typeface="Times New Roman" panose="02020603050405020304" pitchFamily="18" charset="0"/>
                <a:cs typeface="Arial" panose="020B0604020202020204" pitchFamily="34" charset="0"/>
              </a:rPr>
              <a:t>sebesar</a:t>
            </a:r>
            <a:r>
              <a:rPr lang="en-US" sz="1600" dirty="0">
                <a:effectLst/>
                <a:ea typeface="Times New Roman" panose="02020603050405020304" pitchFamily="18" charset="0"/>
                <a:cs typeface="Arial" panose="020B0604020202020204" pitchFamily="34" charset="0"/>
              </a:rPr>
              <a:t> </a:t>
            </a:r>
            <a:r>
              <a:rPr lang="en-US" sz="1600" b="1" dirty="0">
                <a:effectLst/>
                <a:ea typeface="Times New Roman" panose="02020603050405020304" pitchFamily="18" charset="0"/>
                <a:cs typeface="Arial" panose="020B0604020202020204" pitchFamily="34" charset="0"/>
              </a:rPr>
              <a:t>5,8 </a:t>
            </a:r>
            <a:r>
              <a:rPr lang="en-US" sz="1600" dirty="0" err="1">
                <a:effectLst/>
                <a:ea typeface="Times New Roman" panose="02020603050405020304" pitchFamily="18" charset="0"/>
                <a:cs typeface="Arial" panose="020B0604020202020204" pitchFamily="34" charset="0"/>
              </a:rPr>
              <a:t>juta</a:t>
            </a:r>
            <a:r>
              <a:rPr lang="en-US" sz="1600" dirty="0">
                <a:effectLst/>
                <a:ea typeface="Times New Roman" panose="02020603050405020304" pitchFamily="18" charset="0"/>
                <a:cs typeface="Arial" panose="020B0604020202020204" pitchFamily="34" charset="0"/>
              </a:rPr>
              <a:t> ton/</a:t>
            </a:r>
            <a:r>
              <a:rPr lang="en-US" sz="1600" dirty="0" err="1">
                <a:effectLst/>
                <a:ea typeface="Times New Roman" panose="02020603050405020304" pitchFamily="18" charset="0"/>
                <a:cs typeface="Arial" panose="020B0604020202020204" pitchFamily="34" charset="0"/>
              </a:rPr>
              <a:t>tahun</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dimana</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setiap</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tahun</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sejumlah</a:t>
            </a:r>
            <a:r>
              <a:rPr lang="en-ID" sz="1600" dirty="0">
                <a:effectLst/>
                <a:ea typeface="Calibri" panose="020F0502020204030204" pitchFamily="34" charset="0"/>
                <a:cs typeface="Arial" panose="020B0604020202020204" pitchFamily="34" charset="0"/>
              </a:rPr>
              <a:t> </a:t>
            </a:r>
            <a:r>
              <a:rPr lang="en-ID" sz="1600" b="1" dirty="0">
                <a:effectLst/>
                <a:ea typeface="Calibri" panose="020F0502020204030204" pitchFamily="34" charset="0"/>
                <a:cs typeface="Arial" panose="020B0604020202020204" pitchFamily="34" charset="0"/>
              </a:rPr>
              <a:t>300</a:t>
            </a:r>
            <a:r>
              <a:rPr lang="en-ID" sz="1600" dirty="0">
                <a:effectLst/>
                <a:ea typeface="Calibri" panose="020F0502020204030204" pitchFamily="34" charset="0"/>
                <a:cs typeface="Arial" panose="020B0604020202020204" pitchFamily="34" charset="0"/>
              </a:rPr>
              <a:t> </a:t>
            </a:r>
            <a:r>
              <a:rPr lang="en-ID" sz="1600" dirty="0" err="1">
                <a:effectLst/>
                <a:ea typeface="Calibri" panose="020F0502020204030204" pitchFamily="34" charset="0"/>
                <a:cs typeface="Arial" panose="020B0604020202020204" pitchFamily="34" charset="0"/>
              </a:rPr>
              <a:t>juta</a:t>
            </a:r>
            <a:r>
              <a:rPr lang="en-ID" sz="1600" dirty="0">
                <a:effectLst/>
                <a:ea typeface="Calibri" panose="020F0502020204030204" pitchFamily="34" charset="0"/>
                <a:cs typeface="Arial" panose="020B0604020202020204" pitchFamily="34" charset="0"/>
              </a:rPr>
              <a:t> ton </a:t>
            </a:r>
            <a:r>
              <a:rPr lang="en-ID" sz="1600" dirty="0" err="1">
                <a:effectLst/>
                <a:ea typeface="Calibri" panose="020F0502020204030204" pitchFamily="34" charset="0"/>
                <a:cs typeface="Arial" panose="020B0604020202020204" pitchFamily="34" charset="0"/>
              </a:rPr>
              <a:t>plastik</a:t>
            </a:r>
            <a:r>
              <a:rPr lang="en-ID" sz="1600" dirty="0">
                <a:effectLst/>
                <a:ea typeface="Calibri" panose="020F0502020204030204" pitchFamily="34" charset="0"/>
                <a:cs typeface="Arial" panose="020B0604020202020204" pitchFamily="34" charset="0"/>
              </a:rPr>
              <a:t> </a:t>
            </a:r>
            <a:r>
              <a:rPr lang="en-ID" sz="1600" dirty="0" err="1">
                <a:effectLst/>
                <a:ea typeface="Calibri" panose="020F0502020204030204" pitchFamily="34" charset="0"/>
                <a:cs typeface="Arial" panose="020B0604020202020204" pitchFamily="34" charset="0"/>
              </a:rPr>
              <a:t>diproduksi</a:t>
            </a:r>
            <a:r>
              <a:rPr lang="en-ID" sz="1600" dirty="0">
                <a:effectLst/>
                <a:ea typeface="Calibri" panose="020F0502020204030204" pitchFamily="34" charset="0"/>
                <a:cs typeface="Arial" panose="020B0604020202020204" pitchFamily="34" charset="0"/>
              </a:rPr>
              <a:t> </a:t>
            </a:r>
            <a:r>
              <a:rPr lang="en-ID" sz="1600" dirty="0" err="1">
                <a:effectLst/>
                <a:ea typeface="Calibri" panose="020F0502020204030204" pitchFamily="34" charset="0"/>
                <a:cs typeface="Arial" panose="020B0604020202020204" pitchFamily="34" charset="0"/>
              </a:rPr>
              <a:t>dengan</a:t>
            </a:r>
            <a:r>
              <a:rPr lang="en-ID" sz="1600" dirty="0">
                <a:effectLst/>
                <a:ea typeface="Calibri" panose="020F0502020204030204" pitchFamily="34" charset="0"/>
                <a:cs typeface="Arial" panose="020B0604020202020204" pitchFamily="34" charset="0"/>
              </a:rPr>
              <a:t> </a:t>
            </a:r>
            <a:r>
              <a:rPr lang="en-ID" sz="1600" b="1" dirty="0">
                <a:effectLst/>
                <a:ea typeface="Calibri" panose="020F0502020204030204" pitchFamily="34" charset="0"/>
                <a:cs typeface="Arial" panose="020B0604020202020204" pitchFamily="34" charset="0"/>
              </a:rPr>
              <a:t>14</a:t>
            </a:r>
            <a:r>
              <a:rPr lang="en-ID" sz="1600" dirty="0">
                <a:effectLst/>
                <a:ea typeface="Calibri" panose="020F0502020204030204" pitchFamily="34" charset="0"/>
                <a:cs typeface="Arial" panose="020B0604020202020204" pitchFamily="34" charset="0"/>
              </a:rPr>
              <a:t> </a:t>
            </a:r>
            <a:r>
              <a:rPr lang="en-ID" sz="1600" dirty="0" err="1">
                <a:effectLst/>
                <a:ea typeface="Calibri" panose="020F0502020204030204" pitchFamily="34" charset="0"/>
                <a:cs typeface="Arial" panose="020B0604020202020204" pitchFamily="34" charset="0"/>
              </a:rPr>
              <a:t>juta</a:t>
            </a:r>
            <a:r>
              <a:rPr lang="en-ID" sz="1600" dirty="0">
                <a:effectLst/>
                <a:ea typeface="Calibri" panose="020F0502020204030204" pitchFamily="34" charset="0"/>
                <a:cs typeface="Arial" panose="020B0604020202020204" pitchFamily="34" charset="0"/>
              </a:rPr>
              <a:t> ton </a:t>
            </a:r>
            <a:r>
              <a:rPr lang="en-ID" sz="1600" dirty="0" err="1">
                <a:effectLst/>
                <a:ea typeface="Calibri" panose="020F0502020204030204" pitchFamily="34" charset="0"/>
                <a:cs typeface="Arial" panose="020B0604020202020204" pitchFamily="34" charset="0"/>
              </a:rPr>
              <a:t>berakhir</a:t>
            </a:r>
            <a:r>
              <a:rPr lang="en-ID" sz="1600" dirty="0">
                <a:effectLst/>
                <a:ea typeface="Calibri" panose="020F0502020204030204" pitchFamily="34" charset="0"/>
                <a:cs typeface="Arial" panose="020B0604020202020204" pitchFamily="34" charset="0"/>
              </a:rPr>
              <a:t> di </a:t>
            </a:r>
            <a:r>
              <a:rPr lang="en-ID" sz="1600" dirty="0" err="1">
                <a:effectLst/>
                <a:ea typeface="Calibri" panose="020F0502020204030204" pitchFamily="34" charset="0"/>
                <a:cs typeface="Arial" panose="020B0604020202020204" pitchFamily="34" charset="0"/>
              </a:rPr>
              <a:t>laut</a:t>
            </a:r>
            <a:r>
              <a:rPr lang="en-ID" sz="1600" dirty="0">
                <a:effectLst/>
                <a:ea typeface="Calibri" panose="020F0502020204030204" pitchFamily="34" charset="0"/>
                <a:cs typeface="Arial" panose="020B0604020202020204" pitchFamily="34" charset="0"/>
              </a:rPr>
              <a:t> (</a:t>
            </a:r>
            <a:r>
              <a:rPr lang="en-US" sz="1600" dirty="0">
                <a:effectLst/>
                <a:ea typeface="Calibri" panose="020F0502020204030204" pitchFamily="34" charset="0"/>
                <a:cs typeface="Arial" panose="020B0604020202020204" pitchFamily="34" charset="0"/>
              </a:rPr>
              <a:t>IUCN</a:t>
            </a:r>
            <a:r>
              <a:rPr lang="en-ID" sz="1600" dirty="0">
                <a:effectLst/>
                <a:ea typeface="Calibri" panose="020F0502020204030204" pitchFamily="34" charset="0"/>
                <a:cs typeface="Arial" panose="020B0604020202020204" pitchFamily="34" charset="0"/>
              </a:rPr>
              <a:t>, 2021), </a:t>
            </a:r>
            <a:r>
              <a:rPr lang="en-US" sz="1600" dirty="0">
                <a:effectLst/>
                <a:ea typeface="Calibri" panose="020F0502020204030204" pitchFamily="34" charset="0"/>
                <a:cs typeface="Arial" panose="020B0604020202020204" pitchFamily="34" charset="0"/>
              </a:rPr>
              <a:t>Indonesia </a:t>
            </a:r>
            <a:r>
              <a:rPr lang="en-US" sz="1600" dirty="0" err="1">
                <a:effectLst/>
                <a:ea typeface="Calibri" panose="020F0502020204030204" pitchFamily="34" charset="0"/>
                <a:cs typeface="Arial" panose="020B0604020202020204" pitchFamily="34" charset="0"/>
              </a:rPr>
              <a:t>merupakan</a:t>
            </a:r>
            <a:r>
              <a:rPr lang="en-US" sz="1600" dirty="0">
                <a:effectLst/>
                <a:ea typeface="Calibri" panose="020F0502020204030204" pitchFamily="34" charset="0"/>
                <a:cs typeface="Arial" panose="020B0604020202020204" pitchFamily="34" charset="0"/>
              </a:rPr>
              <a:t> n</a:t>
            </a:r>
            <a:r>
              <a:rPr lang="en-US" sz="1600" dirty="0">
                <a:ea typeface="Times New Roman" panose="02020603050405020304" pitchFamily="18" charset="0"/>
                <a:cs typeface="Arial" panose="020B0604020202020204" pitchFamily="34" charset="0"/>
              </a:rPr>
              <a:t>egara </a:t>
            </a:r>
            <a:r>
              <a:rPr lang="en-US" sz="1600" dirty="0" err="1">
                <a:ea typeface="Times New Roman" panose="02020603050405020304" pitchFamily="18" charset="0"/>
                <a:cs typeface="Arial" panose="020B0604020202020204" pitchFamily="34" charset="0"/>
              </a:rPr>
              <a:t>dengan</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sampah</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plastik</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terbanyak</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kedua</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dimana</a:t>
            </a:r>
            <a:r>
              <a:rPr lang="en-US" sz="1600" dirty="0">
                <a:ea typeface="Times New Roman" panose="02020603050405020304" pitchFamily="18" charset="0"/>
                <a:cs typeface="Arial" panose="020B0604020202020204" pitchFamily="34" charset="0"/>
              </a:rPr>
              <a:t> </a:t>
            </a:r>
            <a:r>
              <a:rPr lang="en-US" sz="1600" b="1" dirty="0">
                <a:ea typeface="Times New Roman" panose="02020603050405020304" pitchFamily="18" charset="0"/>
                <a:cs typeface="Arial" panose="020B0604020202020204" pitchFamily="34" charset="0"/>
              </a:rPr>
              <a:t>0,48 – 1,29 </a:t>
            </a:r>
            <a:r>
              <a:rPr lang="en-US" sz="1600" dirty="0" err="1">
                <a:ea typeface="Times New Roman" panose="02020603050405020304" pitchFamily="18" charset="0"/>
                <a:cs typeface="Arial" panose="020B0604020202020204" pitchFamily="34" charset="0"/>
              </a:rPr>
              <a:t>juta</a:t>
            </a:r>
            <a:r>
              <a:rPr lang="en-US" sz="1600" dirty="0">
                <a:ea typeface="Times New Roman" panose="02020603050405020304" pitchFamily="18" charset="0"/>
                <a:cs typeface="Arial" panose="020B0604020202020204" pitchFamily="34" charset="0"/>
              </a:rPr>
              <a:t> ton per </a:t>
            </a:r>
            <a:r>
              <a:rPr lang="en-US" sz="1600" dirty="0" err="1">
                <a:ea typeface="Times New Roman" panose="02020603050405020304" pitchFamily="18" charset="0"/>
                <a:cs typeface="Arial" panose="020B0604020202020204" pitchFamily="34" charset="0"/>
              </a:rPr>
              <a:t>tahun</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mencemari</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lautan</a:t>
            </a:r>
            <a:r>
              <a:rPr lang="en-US" sz="1600" dirty="0">
                <a:ea typeface="Times New Roman" panose="02020603050405020304" pitchFamily="18" charset="0"/>
                <a:cs typeface="Arial" panose="020B0604020202020204" pitchFamily="34" charset="0"/>
              </a:rPr>
              <a:t> </a:t>
            </a:r>
            <a:r>
              <a:rPr lang="en-ID" sz="1600" dirty="0">
                <a:ea typeface="Times New Roman" panose="02020603050405020304" pitchFamily="18" charset="0"/>
                <a:cs typeface="Arial" panose="020B0604020202020204" pitchFamily="34" charset="0"/>
              </a:rPr>
              <a:t>(</a:t>
            </a:r>
            <a:r>
              <a:rPr lang="en-ID" sz="1600" dirty="0" err="1">
                <a:ea typeface="Times New Roman" panose="02020603050405020304" pitchFamily="18" charset="0"/>
                <a:cs typeface="Arial" panose="020B0604020202020204" pitchFamily="34" charset="0"/>
              </a:rPr>
              <a:t>Jambeck</a:t>
            </a:r>
            <a:r>
              <a:rPr lang="en-ID" sz="1600" dirty="0">
                <a:ea typeface="Times New Roman" panose="02020603050405020304" pitchFamily="18" charset="0"/>
                <a:cs typeface="Arial" panose="020B0604020202020204" pitchFamily="34" charset="0"/>
              </a:rPr>
              <a:t> et al., 2015)</a:t>
            </a:r>
            <a:endParaRPr lang="en-US" sz="2000" dirty="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148330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fade">
                                      <p:cBhvr>
                                        <p:cTn id="24" dur="500"/>
                                        <p:tgtEl>
                                          <p:spTgt spid="20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29" grpId="0"/>
      <p:bldP spid="47" grpId="0"/>
      <p:bldP spid="63" grpId="0" animBg="1"/>
      <p:bldP spid="55" grpId="0"/>
      <p:bldP spid="9" grpId="0" animBg="1"/>
      <p:bldP spid="13" grpId="0" animBg="1"/>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Book Antiqua" panose="02040602050305030304" pitchFamily="18" charset="0"/>
              </a:rPr>
              <a:t>Lampiran</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Perhitungan nilai </a:t>
            </a:r>
            <a:r>
              <a:rPr lang="sv-SE" sz="1600" i="1" dirty="0">
                <a:latin typeface="Arial" panose="020B0604020202020204" pitchFamily="34" charset="0"/>
                <a:cs typeface="Arial" panose="020B0604020202020204" pitchFamily="34" charset="0"/>
              </a:rPr>
              <a:t>safety stock </a:t>
            </a:r>
            <a:r>
              <a:rPr lang="sv-SE" sz="1600" dirty="0">
                <a:latin typeface="Arial" panose="020B0604020202020204" pitchFamily="34" charset="0"/>
                <a:cs typeface="Arial" panose="020B0604020202020204" pitchFamily="34" charset="0"/>
              </a:rPr>
              <a:t>yang digunakan</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12</a:t>
            </a:r>
            <a:endParaRPr lang="en-ID" sz="1600" b="1" dirty="0">
              <a:solidFill>
                <a:srgbClr val="002060"/>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C68FCC8D-AA5A-A287-3F55-D28193BE9C97}"/>
              </a:ext>
            </a:extLst>
          </p:cNvPr>
          <p:cNvSpPr/>
          <p:nvPr/>
        </p:nvSpPr>
        <p:spPr>
          <a:xfrm flipH="1">
            <a:off x="2533" y="0"/>
            <a:ext cx="149456" cy="685800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cx1="http://schemas.microsoft.com/office/drawing/2015/9/8/chartex">
        <mc:Choice Requires="cx1">
          <p:graphicFrame>
            <p:nvGraphicFramePr>
              <p:cNvPr id="17" name="Chart 16">
                <a:extLst>
                  <a:ext uri="{FF2B5EF4-FFF2-40B4-BE49-F238E27FC236}">
                    <a16:creationId xmlns:a16="http://schemas.microsoft.com/office/drawing/2014/main" id="{740100E0-F972-31E6-DD7E-286ED4008A8B}"/>
                  </a:ext>
                </a:extLst>
              </p:cNvPr>
              <p:cNvGraphicFramePr/>
              <p:nvPr>
                <p:extLst>
                  <p:ext uri="{D42A27DB-BD31-4B8C-83A1-F6EECF244321}">
                    <p14:modId xmlns:p14="http://schemas.microsoft.com/office/powerpoint/2010/main" val="3251830041"/>
                  </p:ext>
                </p:extLst>
              </p:nvPr>
            </p:nvGraphicFramePr>
            <p:xfrm>
              <a:off x="446523" y="1250118"/>
              <a:ext cx="5827667" cy="3687642"/>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7" name="Chart 16">
                <a:extLst>
                  <a:ext uri="{FF2B5EF4-FFF2-40B4-BE49-F238E27FC236}">
                    <a16:creationId xmlns:a16="http://schemas.microsoft.com/office/drawing/2014/main" id="{740100E0-F972-31E6-DD7E-286ED4008A8B}"/>
                  </a:ext>
                </a:extLst>
              </p:cNvPr>
              <p:cNvPicPr>
                <a:picLocks noGrp="1" noRot="1" noChangeAspect="1" noMove="1" noResize="1" noEditPoints="1" noAdjustHandles="1" noChangeArrowheads="1" noChangeShapeType="1"/>
              </p:cNvPicPr>
              <p:nvPr/>
            </p:nvPicPr>
            <p:blipFill>
              <a:blip r:embed="rId5"/>
              <a:stretch>
                <a:fillRect/>
              </a:stretch>
            </p:blipFill>
            <p:spPr>
              <a:xfrm>
                <a:off x="446523" y="1250118"/>
                <a:ext cx="5827667" cy="3687642"/>
              </a:xfrm>
              <a:prstGeom prst="rect">
                <a:avLst/>
              </a:prstGeom>
            </p:spPr>
          </p:pic>
        </mc:Fallback>
      </mc:AlternateContent>
      <p:pic>
        <p:nvPicPr>
          <p:cNvPr id="19" name="Picture 18">
            <a:extLst>
              <a:ext uri="{FF2B5EF4-FFF2-40B4-BE49-F238E27FC236}">
                <a16:creationId xmlns:a16="http://schemas.microsoft.com/office/drawing/2014/main" id="{6F052007-5444-AFC4-D209-7444F3035FE7}"/>
              </a:ext>
            </a:extLst>
          </p:cNvPr>
          <p:cNvPicPr>
            <a:picLocks noChangeAspect="1"/>
          </p:cNvPicPr>
          <p:nvPr/>
        </p:nvPicPr>
        <p:blipFill>
          <a:blip r:embed="rId6"/>
          <a:stretch>
            <a:fillRect/>
          </a:stretch>
        </p:blipFill>
        <p:spPr>
          <a:xfrm>
            <a:off x="6380810" y="4574755"/>
            <a:ext cx="2345185" cy="386098"/>
          </a:xfrm>
          <a:prstGeom prst="rect">
            <a:avLst/>
          </a:prstGeom>
        </p:spPr>
      </p:pic>
      <p:graphicFrame>
        <p:nvGraphicFramePr>
          <p:cNvPr id="2" name="Table 1">
            <a:extLst>
              <a:ext uri="{FF2B5EF4-FFF2-40B4-BE49-F238E27FC236}">
                <a16:creationId xmlns:a16="http://schemas.microsoft.com/office/drawing/2014/main" id="{D34BC7B5-0249-C713-039E-915F38AF7B6E}"/>
              </a:ext>
            </a:extLst>
          </p:cNvPr>
          <p:cNvGraphicFramePr>
            <a:graphicFrameLocks noGrp="1"/>
          </p:cNvGraphicFramePr>
          <p:nvPr>
            <p:extLst>
              <p:ext uri="{D42A27DB-BD31-4B8C-83A1-F6EECF244321}">
                <p14:modId xmlns:p14="http://schemas.microsoft.com/office/powerpoint/2010/main" val="3798241927"/>
              </p:ext>
            </p:extLst>
          </p:nvPr>
        </p:nvGraphicFramePr>
        <p:xfrm>
          <a:off x="6548256" y="5960211"/>
          <a:ext cx="4355479" cy="506730"/>
        </p:xfrm>
        <a:graphic>
          <a:graphicData uri="http://schemas.openxmlformats.org/drawingml/2006/table">
            <a:tbl>
              <a:tblPr>
                <a:tableStyleId>{D7AC3CCA-C797-4891-BE02-D94E43425B78}</a:tableStyleId>
              </a:tblPr>
              <a:tblGrid>
                <a:gridCol w="1556009">
                  <a:extLst>
                    <a:ext uri="{9D8B030D-6E8A-4147-A177-3AD203B41FA5}">
                      <a16:colId xmlns:a16="http://schemas.microsoft.com/office/drawing/2014/main" val="194382023"/>
                    </a:ext>
                  </a:extLst>
                </a:gridCol>
                <a:gridCol w="815926">
                  <a:extLst>
                    <a:ext uri="{9D8B030D-6E8A-4147-A177-3AD203B41FA5}">
                      <a16:colId xmlns:a16="http://schemas.microsoft.com/office/drawing/2014/main" val="1493467434"/>
                    </a:ext>
                  </a:extLst>
                </a:gridCol>
                <a:gridCol w="1050227">
                  <a:extLst>
                    <a:ext uri="{9D8B030D-6E8A-4147-A177-3AD203B41FA5}">
                      <a16:colId xmlns:a16="http://schemas.microsoft.com/office/drawing/2014/main" val="736622849"/>
                    </a:ext>
                  </a:extLst>
                </a:gridCol>
                <a:gridCol w="933317">
                  <a:extLst>
                    <a:ext uri="{9D8B030D-6E8A-4147-A177-3AD203B41FA5}">
                      <a16:colId xmlns:a16="http://schemas.microsoft.com/office/drawing/2014/main" val="389126436"/>
                    </a:ext>
                  </a:extLst>
                </a:gridCol>
              </a:tblGrid>
              <a:tr h="90414">
                <a:tc>
                  <a:txBody>
                    <a:bodyPr/>
                    <a:lstStyle/>
                    <a:p>
                      <a:pPr algn="l" fontAlgn="b"/>
                      <a:r>
                        <a:rPr lang="en-ID" sz="1600" u="none" strike="noStrike" dirty="0">
                          <a:effectLst/>
                          <a:latin typeface="Arial" panose="020B0604020202020204" pitchFamily="34" charset="0"/>
                          <a:cs typeface="Arial" panose="020B0604020202020204" pitchFamily="34" charset="0"/>
                        </a:rPr>
                        <a:t> </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D" sz="1600" u="none" strike="noStrike" dirty="0">
                          <a:effectLst/>
                          <a:latin typeface="Arial" panose="020B0604020202020204" pitchFamily="34" charset="0"/>
                          <a:cs typeface="Arial" panose="020B0604020202020204" pitchFamily="34" charset="0"/>
                        </a:rPr>
                        <a:t>Clear </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D" sz="1600" u="none" strike="noStrike" dirty="0">
                          <a:effectLst/>
                          <a:latin typeface="Arial" panose="020B0604020202020204" pitchFamily="34" charset="0"/>
                          <a:cs typeface="Arial" panose="020B0604020202020204" pitchFamily="34" charset="0"/>
                        </a:rPr>
                        <a:t>Light Blue</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ctr" fontAlgn="b"/>
                      <a:r>
                        <a:rPr lang="en-ID" sz="1600" u="none" strike="noStrike" dirty="0">
                          <a:effectLst/>
                          <a:latin typeface="Arial" panose="020B0604020202020204" pitchFamily="34" charset="0"/>
                          <a:cs typeface="Arial" panose="020B0604020202020204" pitchFamily="34" charset="0"/>
                        </a:rPr>
                        <a:t>Mixed</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231582396"/>
                  </a:ext>
                </a:extLst>
              </a:tr>
              <a:tr h="190500">
                <a:tc>
                  <a:txBody>
                    <a:bodyPr/>
                    <a:lstStyle/>
                    <a:p>
                      <a:pPr algn="l" fontAlgn="b"/>
                      <a:r>
                        <a:rPr lang="en-ID" sz="1600" u="none" strike="noStrike" dirty="0">
                          <a:effectLst/>
                          <a:latin typeface="Arial" panose="020B0604020202020204" pitchFamily="34" charset="0"/>
                          <a:cs typeface="Arial" panose="020B0604020202020204" pitchFamily="34" charset="0"/>
                        </a:rPr>
                        <a:t>safety stock (kg)</a:t>
                      </a:r>
                      <a:endParaRPr lang="en-ID" sz="16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D" sz="1600" u="none" strike="noStrike" dirty="0">
                          <a:effectLst/>
                          <a:latin typeface="Arial" panose="020B0604020202020204" pitchFamily="34" charset="0"/>
                          <a:cs typeface="Arial" panose="020B0604020202020204" pitchFamily="34" charset="0"/>
                        </a:rPr>
                        <a:t>10552</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ID" sz="1600" u="none" strike="noStrike" dirty="0">
                          <a:effectLst/>
                          <a:latin typeface="Arial" panose="020B0604020202020204" pitchFamily="34" charset="0"/>
                          <a:cs typeface="Arial" panose="020B0604020202020204" pitchFamily="34" charset="0"/>
                        </a:rPr>
                        <a:t>6834</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ID" sz="1600" u="none" strike="noStrike" dirty="0">
                          <a:effectLst/>
                          <a:latin typeface="Arial" panose="020B0604020202020204" pitchFamily="34" charset="0"/>
                          <a:cs typeface="Arial" panose="020B0604020202020204" pitchFamily="34" charset="0"/>
                        </a:rPr>
                        <a:t>8897</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153285360"/>
                  </a:ext>
                </a:extLst>
              </a:tr>
            </a:tbl>
          </a:graphicData>
        </a:graphic>
      </p:graphicFrame>
      <p:graphicFrame>
        <p:nvGraphicFramePr>
          <p:cNvPr id="4" name="Table 3">
            <a:extLst>
              <a:ext uri="{FF2B5EF4-FFF2-40B4-BE49-F238E27FC236}">
                <a16:creationId xmlns:a16="http://schemas.microsoft.com/office/drawing/2014/main" id="{C949F6E6-BC0D-4667-0386-B1996A82A93F}"/>
              </a:ext>
            </a:extLst>
          </p:cNvPr>
          <p:cNvGraphicFramePr>
            <a:graphicFrameLocks noGrp="1"/>
          </p:cNvGraphicFramePr>
          <p:nvPr>
            <p:extLst>
              <p:ext uri="{D42A27DB-BD31-4B8C-83A1-F6EECF244321}">
                <p14:modId xmlns:p14="http://schemas.microsoft.com/office/powerpoint/2010/main" val="801807726"/>
              </p:ext>
            </p:extLst>
          </p:nvPr>
        </p:nvGraphicFramePr>
        <p:xfrm>
          <a:off x="6548256" y="5108540"/>
          <a:ext cx="1574800" cy="506730"/>
        </p:xfrm>
        <a:graphic>
          <a:graphicData uri="http://schemas.openxmlformats.org/drawingml/2006/table">
            <a:tbl>
              <a:tblPr>
                <a:tableStyleId>{D7AC3CCA-C797-4891-BE02-D94E43425B78}</a:tableStyleId>
              </a:tblPr>
              <a:tblGrid>
                <a:gridCol w="965200">
                  <a:extLst>
                    <a:ext uri="{9D8B030D-6E8A-4147-A177-3AD203B41FA5}">
                      <a16:colId xmlns:a16="http://schemas.microsoft.com/office/drawing/2014/main" val="2670387920"/>
                    </a:ext>
                  </a:extLst>
                </a:gridCol>
                <a:gridCol w="609600">
                  <a:extLst>
                    <a:ext uri="{9D8B030D-6E8A-4147-A177-3AD203B41FA5}">
                      <a16:colId xmlns:a16="http://schemas.microsoft.com/office/drawing/2014/main" val="48103346"/>
                    </a:ext>
                  </a:extLst>
                </a:gridCol>
              </a:tblGrid>
              <a:tr h="190500">
                <a:tc>
                  <a:txBody>
                    <a:bodyPr/>
                    <a:lstStyle/>
                    <a:p>
                      <a:pPr algn="ctr" fontAlgn="b"/>
                      <a:r>
                        <a:rPr lang="en-ID" sz="1600" u="none" strike="noStrike" dirty="0">
                          <a:effectLst/>
                          <a:latin typeface="Arial" panose="020B0604020202020204" pitchFamily="34" charset="0"/>
                          <a:cs typeface="Arial" panose="020B0604020202020204" pitchFamily="34" charset="0"/>
                        </a:rPr>
                        <a:t>Z</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ID" sz="1600" u="none" strike="noStrike">
                          <a:effectLst/>
                          <a:latin typeface="Arial" panose="020B0604020202020204" pitchFamily="34" charset="0"/>
                          <a:cs typeface="Arial" panose="020B0604020202020204" pitchFamily="34" charset="0"/>
                        </a:rPr>
                        <a:t>1.65</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97669827"/>
                  </a:ext>
                </a:extLst>
              </a:tr>
              <a:tr h="200025">
                <a:tc>
                  <a:txBody>
                    <a:bodyPr/>
                    <a:lstStyle/>
                    <a:p>
                      <a:pPr algn="ctr" fontAlgn="b"/>
                      <a:r>
                        <a:rPr lang="en-ID" sz="1600" u="none" strike="noStrike">
                          <a:effectLst/>
                          <a:latin typeface="Arial" panose="020B0604020202020204" pitchFamily="34" charset="0"/>
                          <a:cs typeface="Arial" panose="020B0604020202020204" pitchFamily="34" charset="0"/>
                        </a:rPr>
                        <a:t>√LT</a:t>
                      </a:r>
                      <a:endParaRPr lang="en-ID"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ID" sz="1600" u="none" strike="noStrike">
                          <a:effectLst/>
                          <a:latin typeface="Arial" panose="020B0604020202020204" pitchFamily="34" charset="0"/>
                          <a:cs typeface="Arial" panose="020B0604020202020204" pitchFamily="34" charset="0"/>
                        </a:rPr>
                        <a:t>1.00</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79725849"/>
                  </a:ext>
                </a:extLst>
              </a:tr>
            </a:tbl>
          </a:graphicData>
        </a:graphic>
      </p:graphicFrame>
      <p:graphicFrame>
        <p:nvGraphicFramePr>
          <p:cNvPr id="29" name="Table 28">
            <a:extLst>
              <a:ext uri="{FF2B5EF4-FFF2-40B4-BE49-F238E27FC236}">
                <a16:creationId xmlns:a16="http://schemas.microsoft.com/office/drawing/2014/main" id="{EC778B43-6C93-57CB-0150-2E86C29BC8B3}"/>
              </a:ext>
            </a:extLst>
          </p:cNvPr>
          <p:cNvGraphicFramePr>
            <a:graphicFrameLocks noGrp="1"/>
          </p:cNvGraphicFramePr>
          <p:nvPr>
            <p:extLst>
              <p:ext uri="{D42A27DB-BD31-4B8C-83A1-F6EECF244321}">
                <p14:modId xmlns:p14="http://schemas.microsoft.com/office/powerpoint/2010/main" val="1462687310"/>
              </p:ext>
            </p:extLst>
          </p:nvPr>
        </p:nvGraphicFramePr>
        <p:xfrm>
          <a:off x="8371868" y="5119018"/>
          <a:ext cx="2399190" cy="253365"/>
        </p:xfrm>
        <a:graphic>
          <a:graphicData uri="http://schemas.openxmlformats.org/drawingml/2006/table">
            <a:tbl>
              <a:tblPr>
                <a:tableStyleId>{D7AC3CCA-C797-4891-BE02-D94E43425B78}</a:tableStyleId>
              </a:tblPr>
              <a:tblGrid>
                <a:gridCol w="708632">
                  <a:extLst>
                    <a:ext uri="{9D8B030D-6E8A-4147-A177-3AD203B41FA5}">
                      <a16:colId xmlns:a16="http://schemas.microsoft.com/office/drawing/2014/main" val="3141207953"/>
                    </a:ext>
                  </a:extLst>
                </a:gridCol>
                <a:gridCol w="541366">
                  <a:extLst>
                    <a:ext uri="{9D8B030D-6E8A-4147-A177-3AD203B41FA5}">
                      <a16:colId xmlns:a16="http://schemas.microsoft.com/office/drawing/2014/main" val="3763821917"/>
                    </a:ext>
                  </a:extLst>
                </a:gridCol>
                <a:gridCol w="635080">
                  <a:extLst>
                    <a:ext uri="{9D8B030D-6E8A-4147-A177-3AD203B41FA5}">
                      <a16:colId xmlns:a16="http://schemas.microsoft.com/office/drawing/2014/main" val="3379014488"/>
                    </a:ext>
                  </a:extLst>
                </a:gridCol>
                <a:gridCol w="514112">
                  <a:extLst>
                    <a:ext uri="{9D8B030D-6E8A-4147-A177-3AD203B41FA5}">
                      <a16:colId xmlns:a16="http://schemas.microsoft.com/office/drawing/2014/main" val="713444416"/>
                    </a:ext>
                  </a:extLst>
                </a:gridCol>
              </a:tblGrid>
              <a:tr h="190500">
                <a:tc>
                  <a:txBody>
                    <a:bodyPr/>
                    <a:lstStyle/>
                    <a:p>
                      <a:pPr algn="ctr" fontAlgn="b"/>
                      <a:r>
                        <a:rPr lang="el-GR" sz="1600" u="none" strike="noStrike" dirty="0">
                          <a:effectLst/>
                          <a:latin typeface="Arial" panose="020B0604020202020204" pitchFamily="34" charset="0"/>
                          <a:cs typeface="Arial" panose="020B0604020202020204" pitchFamily="34" charset="0"/>
                        </a:rPr>
                        <a:t>σ</a:t>
                      </a:r>
                      <a:endParaRPr lang="el-GR"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ID" sz="1600" u="none" strike="noStrike" dirty="0">
                          <a:effectLst/>
                          <a:latin typeface="Arial" panose="020B0604020202020204" pitchFamily="34" charset="0"/>
                          <a:cs typeface="Arial" panose="020B0604020202020204" pitchFamily="34" charset="0"/>
                        </a:rPr>
                        <a:t>6395</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ID" sz="1600" u="none" strike="noStrike" dirty="0">
                          <a:effectLst/>
                          <a:latin typeface="Arial" panose="020B0604020202020204" pitchFamily="34" charset="0"/>
                          <a:cs typeface="Arial" panose="020B0604020202020204" pitchFamily="34" charset="0"/>
                        </a:rPr>
                        <a:t>4142</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r>
                        <a:rPr lang="en-ID" sz="1600" u="none" strike="noStrike" dirty="0">
                          <a:effectLst/>
                          <a:latin typeface="Arial" panose="020B0604020202020204" pitchFamily="34" charset="0"/>
                          <a:cs typeface="Arial" panose="020B0604020202020204" pitchFamily="34" charset="0"/>
                        </a:rPr>
                        <a:t>5392</a:t>
                      </a:r>
                      <a:endParaRPr lang="en-ID"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33171618"/>
                  </a:ext>
                </a:extLst>
              </a:tr>
            </a:tbl>
          </a:graphicData>
        </a:graphic>
      </p:graphicFrame>
      <p:pic>
        <p:nvPicPr>
          <p:cNvPr id="10" name="Picture 9">
            <a:extLst>
              <a:ext uri="{FF2B5EF4-FFF2-40B4-BE49-F238E27FC236}">
                <a16:creationId xmlns:a16="http://schemas.microsoft.com/office/drawing/2014/main" id="{558AF36E-60AF-691C-935B-51C7E30963C2}"/>
              </a:ext>
            </a:extLst>
          </p:cNvPr>
          <p:cNvPicPr>
            <a:picLocks noChangeAspect="1"/>
          </p:cNvPicPr>
          <p:nvPr/>
        </p:nvPicPr>
        <p:blipFill>
          <a:blip r:embed="rId7"/>
          <a:stretch>
            <a:fillRect/>
          </a:stretch>
        </p:blipFill>
        <p:spPr>
          <a:xfrm>
            <a:off x="6380810" y="1370245"/>
            <a:ext cx="5372100" cy="3162300"/>
          </a:xfrm>
          <a:prstGeom prst="rect">
            <a:avLst/>
          </a:prstGeom>
        </p:spPr>
      </p:pic>
    </p:spTree>
    <p:extLst>
      <p:ext uri="{BB962C8B-B14F-4D97-AF65-F5344CB8AC3E}">
        <p14:creationId xmlns:p14="http://schemas.microsoft.com/office/powerpoint/2010/main" val="1679822613"/>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Latar</a:t>
            </a:r>
            <a:r>
              <a:rPr lang="en-US" b="1" dirty="0">
                <a:solidFill>
                  <a:schemeClr val="tx1"/>
                </a:solidFill>
                <a:latin typeface="Book Antiqua" panose="02040602050305030304" pitchFamily="18" charset="0"/>
              </a:rPr>
              <a:t> </a:t>
            </a:r>
            <a:r>
              <a:rPr lang="en-US" b="1" dirty="0" err="1">
                <a:solidFill>
                  <a:schemeClr val="tx1"/>
                </a:solidFill>
                <a:latin typeface="Book Antiqua" panose="02040602050305030304" pitchFamily="18" charset="0"/>
              </a:rPr>
              <a:t>Belakang</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latin typeface="Arial" panose="020B0604020202020204" pitchFamily="34" charset="0"/>
                <a:cs typeface="Arial" panose="020B0604020202020204" pitchFamily="34" charset="0"/>
              </a:rPr>
              <a:t>Beberapa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faktor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penyebab</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peningkatan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biaya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persediaan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bahan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baku</a:t>
            </a:r>
            <a:r>
              <a:rPr lang="en-US" sz="1600" dirty="0">
                <a:latin typeface="Arial" panose="020B0604020202020204" pitchFamily="34" charset="0"/>
                <a:cs typeface="Arial" panose="020B0604020202020204" pitchFamily="34" charset="0"/>
              </a:rPr>
              <a:t> yang </a:t>
            </a:r>
            <a:r>
              <a:rPr lang="en-US" sz="1600" dirty="0" err="1">
                <a:latin typeface="Arial" panose="020B0604020202020204" pitchFamily="34" charset="0"/>
                <a:cs typeface="Arial" panose="020B0604020202020204" pitchFamily="34" charset="0"/>
              </a:rPr>
              <a:t>tinggi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dengan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menggunakan</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fishbone diagram</a:t>
            </a:r>
          </a:p>
        </p:txBody>
      </p:sp>
      <p:sp>
        <p:nvSpPr>
          <p:cNvPr id="15" name="Isosceles Triangle 14">
            <a:extLst>
              <a:ext uri="{FF2B5EF4-FFF2-40B4-BE49-F238E27FC236}">
                <a16:creationId xmlns:a16="http://schemas.microsoft.com/office/drawing/2014/main" id="{B196F035-3746-92C7-2F5B-E82257901D9C}"/>
              </a:ext>
            </a:extLst>
          </p:cNvPr>
          <p:cNvSpPr/>
          <p:nvPr/>
        </p:nvSpPr>
        <p:spPr>
          <a:xfrm rot="5400000">
            <a:off x="9221158" y="2469453"/>
            <a:ext cx="2557565" cy="2068013"/>
          </a:xfrm>
          <a:prstGeom prst="triangle">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dirty="0"/>
          </a:p>
        </p:txBody>
      </p:sp>
      <p:sp>
        <p:nvSpPr>
          <p:cNvPr id="16" name="Rectangle 15">
            <a:extLst>
              <a:ext uri="{FF2B5EF4-FFF2-40B4-BE49-F238E27FC236}">
                <a16:creationId xmlns:a16="http://schemas.microsoft.com/office/drawing/2014/main" id="{06C185FF-F8EC-A464-A2EB-12EE6F0F8E4E}"/>
              </a:ext>
            </a:extLst>
          </p:cNvPr>
          <p:cNvSpPr/>
          <p:nvPr/>
        </p:nvSpPr>
        <p:spPr>
          <a:xfrm>
            <a:off x="9307980" y="2992402"/>
            <a:ext cx="1457738" cy="99767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err="1">
                <a:latin typeface="Arial" panose="020B0604020202020204" pitchFamily="34" charset="0"/>
                <a:cs typeface="Arial" panose="020B0604020202020204" pitchFamily="34" charset="0"/>
              </a:rPr>
              <a:t>Peningkatan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biaya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persediaan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bahan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baku</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daur</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ulang</a:t>
            </a:r>
            <a:endParaRPr lang="en-US" sz="1400" b="1" dirty="0">
              <a:latin typeface="Arial" panose="020B0604020202020204" pitchFamily="34" charset="0"/>
              <a:cs typeface="Arial" panose="020B0604020202020204" pitchFamily="34" charset="0"/>
            </a:endParaRPr>
          </a:p>
          <a:p>
            <a:pPr algn="ctr"/>
            <a:r>
              <a:rPr lang="en-US" sz="1400" b="1" dirty="0" err="1">
                <a:latin typeface="Arial" panose="020B0604020202020204" pitchFamily="34" charset="0"/>
                <a:cs typeface="Arial" panose="020B0604020202020204" pitchFamily="34" charset="0"/>
              </a:rPr>
              <a:t>sebesar</a:t>
            </a:r>
            <a:r>
              <a:rPr lang="en-US" sz="1400" b="1" dirty="0">
                <a:latin typeface="Arial" panose="020B0604020202020204" pitchFamily="34" charset="0"/>
                <a:cs typeface="Arial" panose="020B0604020202020204" pitchFamily="34" charset="0"/>
              </a:rPr>
              <a:t> 27%</a:t>
            </a:r>
            <a:endParaRPr lang="en-ID" sz="14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E37FFA54-F3BB-3448-5339-9F8423046064}"/>
              </a:ext>
            </a:extLst>
          </p:cNvPr>
          <p:cNvSpPr/>
          <p:nvPr/>
        </p:nvSpPr>
        <p:spPr>
          <a:xfrm>
            <a:off x="688865" y="3497904"/>
            <a:ext cx="8777070" cy="45719"/>
          </a:xfrm>
          <a:prstGeom prst="rect">
            <a:avLst/>
          </a:prstGeom>
          <a:solidFill>
            <a:srgbClr val="00B0F0"/>
          </a:solidFill>
          <a:ln>
            <a:solidFill>
              <a:srgbClr val="54B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u="sng" dirty="0"/>
          </a:p>
        </p:txBody>
      </p:sp>
      <p:cxnSp>
        <p:nvCxnSpPr>
          <p:cNvPr id="18" name="Straight Connector 17">
            <a:extLst>
              <a:ext uri="{FF2B5EF4-FFF2-40B4-BE49-F238E27FC236}">
                <a16:creationId xmlns:a16="http://schemas.microsoft.com/office/drawing/2014/main" id="{20DEB918-BD73-2C39-46DD-2B8CE422331F}"/>
              </a:ext>
            </a:extLst>
          </p:cNvPr>
          <p:cNvCxnSpPr>
            <a:cxnSpLocks/>
            <a:endCxn id="25" idx="2"/>
          </p:cNvCxnSpPr>
          <p:nvPr/>
        </p:nvCxnSpPr>
        <p:spPr>
          <a:xfrm flipH="1" flipV="1">
            <a:off x="5951354" y="1532659"/>
            <a:ext cx="1530664" cy="1991591"/>
          </a:xfrm>
          <a:prstGeom prst="line">
            <a:avLst/>
          </a:prstGeom>
          <a:ln w="38100">
            <a:solidFill>
              <a:srgbClr val="54B9B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1F9F07-BC5E-4603-62D1-C42DFBD03C32}"/>
              </a:ext>
            </a:extLst>
          </p:cNvPr>
          <p:cNvCxnSpPr>
            <a:cxnSpLocks/>
          </p:cNvCxnSpPr>
          <p:nvPr/>
        </p:nvCxnSpPr>
        <p:spPr>
          <a:xfrm flipH="1" flipV="1">
            <a:off x="2590346" y="1571803"/>
            <a:ext cx="1568950" cy="1914963"/>
          </a:xfrm>
          <a:prstGeom prst="line">
            <a:avLst/>
          </a:prstGeom>
          <a:ln w="38100">
            <a:solidFill>
              <a:srgbClr val="54B9B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65C0D2-9A71-5CFC-D08F-1E79B88BEC9B}"/>
              </a:ext>
            </a:extLst>
          </p:cNvPr>
          <p:cNvCxnSpPr>
            <a:cxnSpLocks/>
          </p:cNvCxnSpPr>
          <p:nvPr/>
        </p:nvCxnSpPr>
        <p:spPr>
          <a:xfrm flipV="1">
            <a:off x="4013533" y="3526703"/>
            <a:ext cx="1519310" cy="1906176"/>
          </a:xfrm>
          <a:prstGeom prst="line">
            <a:avLst/>
          </a:prstGeom>
          <a:ln w="38100">
            <a:solidFill>
              <a:srgbClr val="54B9B9"/>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810BA7E-DEBE-7DCA-7449-1A0236128236}"/>
              </a:ext>
            </a:extLst>
          </p:cNvPr>
          <p:cNvSpPr/>
          <p:nvPr/>
        </p:nvSpPr>
        <p:spPr>
          <a:xfrm>
            <a:off x="1882270" y="1186966"/>
            <a:ext cx="1441941" cy="384837"/>
          </a:xfrm>
          <a:prstGeom prst="rect">
            <a:avLst/>
          </a:prstGeom>
          <a:ln>
            <a:solidFill>
              <a:srgbClr val="54B9B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i="1" dirty="0"/>
              <a:t>Method</a:t>
            </a:r>
            <a:endParaRPr lang="en-ID" i="1" dirty="0"/>
          </a:p>
        </p:txBody>
      </p:sp>
      <p:sp>
        <p:nvSpPr>
          <p:cNvPr id="25" name="Rectangle 24">
            <a:extLst>
              <a:ext uri="{FF2B5EF4-FFF2-40B4-BE49-F238E27FC236}">
                <a16:creationId xmlns:a16="http://schemas.microsoft.com/office/drawing/2014/main" id="{034E8A5A-3779-EF23-3027-14063B2C6C03}"/>
              </a:ext>
            </a:extLst>
          </p:cNvPr>
          <p:cNvSpPr/>
          <p:nvPr/>
        </p:nvSpPr>
        <p:spPr>
          <a:xfrm>
            <a:off x="5230383" y="1147822"/>
            <a:ext cx="1441941" cy="384837"/>
          </a:xfrm>
          <a:prstGeom prst="rect">
            <a:avLst/>
          </a:prstGeom>
          <a:ln>
            <a:solidFill>
              <a:srgbClr val="54B9B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i="1" dirty="0"/>
              <a:t>Money</a:t>
            </a:r>
            <a:endParaRPr lang="en-ID" i="1" dirty="0"/>
          </a:p>
        </p:txBody>
      </p:sp>
      <p:sp>
        <p:nvSpPr>
          <p:cNvPr id="28" name="Rectangle 27">
            <a:extLst>
              <a:ext uri="{FF2B5EF4-FFF2-40B4-BE49-F238E27FC236}">
                <a16:creationId xmlns:a16="http://schemas.microsoft.com/office/drawing/2014/main" id="{F17C5DB8-9800-1DDF-7D18-3F21036A542E}"/>
              </a:ext>
            </a:extLst>
          </p:cNvPr>
          <p:cNvSpPr/>
          <p:nvPr/>
        </p:nvSpPr>
        <p:spPr>
          <a:xfrm>
            <a:off x="3338289" y="5353968"/>
            <a:ext cx="1441941" cy="384837"/>
          </a:xfrm>
          <a:prstGeom prst="rect">
            <a:avLst/>
          </a:prstGeom>
          <a:ln>
            <a:solidFill>
              <a:srgbClr val="54B9B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i="1" dirty="0"/>
              <a:t>Material</a:t>
            </a:r>
            <a:endParaRPr lang="en-ID" i="1" dirty="0"/>
          </a:p>
        </p:txBody>
      </p:sp>
      <p:cxnSp>
        <p:nvCxnSpPr>
          <p:cNvPr id="32" name="Straight Arrow Connector 31">
            <a:extLst>
              <a:ext uri="{FF2B5EF4-FFF2-40B4-BE49-F238E27FC236}">
                <a16:creationId xmlns:a16="http://schemas.microsoft.com/office/drawing/2014/main" id="{FABC4DDA-6B91-33F2-9671-E583F0E6FE96}"/>
              </a:ext>
            </a:extLst>
          </p:cNvPr>
          <p:cNvCxnSpPr/>
          <p:nvPr/>
        </p:nvCxnSpPr>
        <p:spPr>
          <a:xfrm flipV="1">
            <a:off x="1759178" y="2704200"/>
            <a:ext cx="1718603" cy="25793"/>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E7FF8DB-7419-0F03-B683-2164F6B4B5CA}"/>
              </a:ext>
            </a:extLst>
          </p:cNvPr>
          <p:cNvCxnSpPr>
            <a:cxnSpLocks/>
          </p:cNvCxnSpPr>
          <p:nvPr/>
        </p:nvCxnSpPr>
        <p:spPr>
          <a:xfrm flipH="1">
            <a:off x="6822965" y="2672402"/>
            <a:ext cx="1756546" cy="5957"/>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91EDD3B-4FDF-699F-343A-024F7AE2B4C2}"/>
              </a:ext>
            </a:extLst>
          </p:cNvPr>
          <p:cNvCxnSpPr>
            <a:cxnSpLocks/>
          </p:cNvCxnSpPr>
          <p:nvPr/>
        </p:nvCxnSpPr>
        <p:spPr>
          <a:xfrm flipH="1">
            <a:off x="3134882" y="2203675"/>
            <a:ext cx="2194784" cy="8106"/>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5FF271F-6E07-A15A-ACF2-14EE1B13B306}"/>
              </a:ext>
            </a:extLst>
          </p:cNvPr>
          <p:cNvCxnSpPr>
            <a:cxnSpLocks/>
          </p:cNvCxnSpPr>
          <p:nvPr/>
        </p:nvCxnSpPr>
        <p:spPr>
          <a:xfrm>
            <a:off x="4886709" y="3025413"/>
            <a:ext cx="2189340" cy="0"/>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E02D7D3-B3A2-07FC-B4F0-951E1A0D90DE}"/>
              </a:ext>
            </a:extLst>
          </p:cNvPr>
          <p:cNvCxnSpPr>
            <a:cxnSpLocks/>
          </p:cNvCxnSpPr>
          <p:nvPr/>
        </p:nvCxnSpPr>
        <p:spPr>
          <a:xfrm>
            <a:off x="1195754" y="4900545"/>
            <a:ext cx="3220403" cy="0"/>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8BB8113-C8F1-5F71-EDCC-183019C8A37C}"/>
              </a:ext>
            </a:extLst>
          </p:cNvPr>
          <p:cNvSpPr txBox="1"/>
          <p:nvPr/>
        </p:nvSpPr>
        <p:spPr>
          <a:xfrm>
            <a:off x="536915" y="6145179"/>
            <a:ext cx="11057207" cy="646986"/>
          </a:xfrm>
          <a:prstGeom prst="roundRect">
            <a:avLst/>
          </a:prstGeom>
          <a:noFill/>
          <a:ln w="19050">
            <a:solidFill>
              <a:srgbClr val="00B0F0"/>
            </a:solidFill>
            <a:prstDash val="lgDash"/>
          </a:ln>
        </p:spPr>
        <p:txBody>
          <a:bodyPr wrap="square">
            <a:spAutoFit/>
          </a:bodyPr>
          <a:lstStyle/>
          <a:p>
            <a:pPr marL="0" indent="0" algn="just">
              <a:buNone/>
            </a:pPr>
            <a:r>
              <a:rPr lang="en-US" sz="1600" dirty="0" err="1">
                <a:latin typeface="Arial" panose="020B0604020202020204" pitchFamily="34" charset="0"/>
                <a:cs typeface="Arial" panose="020B0604020202020204" pitchFamily="34" charset="0"/>
              </a:rPr>
              <a:t>Berdasarkan</a:t>
            </a:r>
            <a:r>
              <a:rPr lang="en-US" sz="1600" dirty="0">
                <a:latin typeface="Arial" panose="020B0604020202020204" pitchFamily="34" charset="0"/>
                <a:cs typeface="Arial" panose="020B0604020202020204" pitchFamily="34" charset="0"/>
              </a:rPr>
              <a:t> diagram di </a:t>
            </a:r>
            <a:r>
              <a:rPr lang="en-US" sz="1600" dirty="0" err="1">
                <a:latin typeface="Arial" panose="020B0604020202020204" pitchFamily="34" charset="0"/>
                <a:cs typeface="Arial" panose="020B0604020202020204" pitchFamily="34" charset="0"/>
              </a:rPr>
              <a:t>atas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diperlukan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suatu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upaya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untuk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mengurangi</a:t>
            </a:r>
            <a:r>
              <a:rPr lang="en-US" sz="1600" dirty="0">
                <a:latin typeface="Arial" panose="020B0604020202020204" pitchFamily="34" charset="0"/>
                <a:cs typeface="Arial" panose="020B0604020202020204" pitchFamily="34" charset="0"/>
              </a:rPr>
              <a:t> total </a:t>
            </a:r>
            <a:r>
              <a:rPr lang="en-US" sz="1600" dirty="0" err="1">
                <a:latin typeface="Arial" panose="020B0604020202020204" pitchFamily="34" charset="0"/>
                <a:cs typeface="Arial" panose="020B0604020202020204" pitchFamily="34" charset="0"/>
              </a:rPr>
              <a:t>biaya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persediaan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bahan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baku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perusahaan</a:t>
            </a:r>
            <a:r>
              <a:rPr lang="en-US" sz="1600" dirty="0">
                <a:latin typeface="Arial" panose="020B0604020202020204" pitchFamily="34" charset="0"/>
                <a:cs typeface="Arial" panose="020B0604020202020204" pitchFamily="34" charset="0"/>
              </a:rPr>
              <a:t> agar </a:t>
            </a:r>
            <a:r>
              <a:rPr lang="en-US" sz="1600" dirty="0" err="1">
                <a:latin typeface="Arial" panose="020B0604020202020204" pitchFamily="34" charset="0"/>
                <a:cs typeface="Arial" panose="020B0604020202020204" pitchFamily="34" charset="0"/>
              </a:rPr>
              <a:t>biaya</a:t>
            </a:r>
            <a:r>
              <a:rPr lang="en-US" sz="1600" dirty="0">
                <a:latin typeface="Arial" panose="020B0604020202020204" pitchFamily="34" charset="0"/>
                <a:cs typeface="Arial" panose="020B0604020202020204" pitchFamily="34" charset="0"/>
              </a:rPr>
              <a:t> yang </a:t>
            </a:r>
            <a:r>
              <a:rPr lang="en-US" sz="1600" dirty="0" err="1">
                <a:latin typeface="Arial" panose="020B0604020202020204" pitchFamily="34" charset="0"/>
                <a:cs typeface="Arial" panose="020B0604020202020204" pitchFamily="34" charset="0"/>
              </a:rPr>
              <a:t>dikeluarkan</a:t>
            </a:r>
            <a:r>
              <a:rPr lang="en-US" sz="1600" dirty="0">
                <a:latin typeface="Arial" panose="020B0604020202020204" pitchFamily="34" charset="0"/>
                <a:cs typeface="Arial" panose="020B0604020202020204" pitchFamily="34" charset="0"/>
              </a:rPr>
              <a:t> minimum </a:t>
            </a:r>
            <a:r>
              <a:rPr lang="en-US" sz="1600" dirty="0" err="1">
                <a:latin typeface="Arial" panose="020B0604020202020204" pitchFamily="34" charset="0"/>
                <a:cs typeface="Arial" panose="020B0604020202020204" pitchFamily="34" charset="0"/>
              </a:rPr>
              <a:t>sehingga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hasil</a:t>
            </a:r>
            <a:r>
              <a:rPr lang="en-US" sz="1600" dirty="0">
                <a:latin typeface="Arial" panose="020B0604020202020204" pitchFamily="34" charset="0"/>
                <a:cs typeface="Arial" panose="020B0604020202020204" pitchFamily="34" charset="0"/>
              </a:rPr>
              <a:t> yang </a:t>
            </a:r>
            <a:r>
              <a:rPr lang="en-US" sz="1600" dirty="0" err="1">
                <a:latin typeface="Arial" panose="020B0604020202020204" pitchFamily="34" charset="0"/>
                <a:cs typeface="Arial" panose="020B0604020202020204" pitchFamily="34" charset="0"/>
              </a:rPr>
              <a:t>didapatkan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menjadi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maksimal</a:t>
            </a:r>
            <a:endParaRPr lang="en-US" sz="1600" dirty="0">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082073EB-D2F4-FB65-C904-1C8F5BEE2A2A}"/>
              </a:ext>
            </a:extLst>
          </p:cNvPr>
          <p:cNvSpPr/>
          <p:nvPr/>
        </p:nvSpPr>
        <p:spPr>
          <a:xfrm>
            <a:off x="3108071" y="1753007"/>
            <a:ext cx="2451004" cy="2997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2060"/>
                </a:solidFill>
                <a:latin typeface="Arial" panose="020B0604020202020204" pitchFamily="34" charset="0"/>
                <a:cs typeface="Arial" panose="020B0604020202020204" pitchFamily="34" charset="0"/>
              </a:rPr>
              <a:t>safety stock </a:t>
            </a:r>
            <a:r>
              <a:rPr lang="en-US" sz="1600" dirty="0" err="1">
                <a:solidFill>
                  <a:srgbClr val="002060"/>
                </a:solidFill>
                <a:latin typeface="Arial" panose="020B0604020202020204" pitchFamily="34" charset="0"/>
                <a:cs typeface="Arial" panose="020B0604020202020204" pitchFamily="34" charset="0"/>
              </a:rPr>
              <a:t>belum</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diterapkan</a:t>
            </a:r>
            <a:endParaRPr lang="en-ID" sz="1600" i="1" dirty="0">
              <a:solidFill>
                <a:srgbClr val="002060"/>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4C6BABAD-B4F3-730C-67F8-6C149C864C3C}"/>
              </a:ext>
            </a:extLst>
          </p:cNvPr>
          <p:cNvSpPr/>
          <p:nvPr/>
        </p:nvSpPr>
        <p:spPr>
          <a:xfrm>
            <a:off x="506435" y="2847871"/>
            <a:ext cx="3052957" cy="4604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latin typeface="Arial" panose="020B0604020202020204" pitchFamily="34" charset="0"/>
                <a:cs typeface="Arial" panose="020B0604020202020204" pitchFamily="34" charset="0"/>
              </a:rPr>
              <a:t>perencanaan</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persediaan</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belum</a:t>
            </a:r>
            <a:r>
              <a:rPr lang="en-US" sz="1600" dirty="0">
                <a:solidFill>
                  <a:srgbClr val="002060"/>
                </a:solidFill>
                <a:latin typeface="Arial" panose="020B0604020202020204" pitchFamily="34" charset="0"/>
                <a:cs typeface="Arial" panose="020B0604020202020204" pitchFamily="34" charset="0"/>
              </a:rPr>
              <a:t> optimal</a:t>
            </a:r>
            <a:endParaRPr lang="en-ID" sz="1600" dirty="0">
              <a:solidFill>
                <a:srgbClr val="002060"/>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7EB08094-91F9-93B3-C9B7-64DF0A9B8A9E}"/>
              </a:ext>
            </a:extLst>
          </p:cNvPr>
          <p:cNvCxnSpPr>
            <a:cxnSpLocks/>
          </p:cNvCxnSpPr>
          <p:nvPr/>
        </p:nvCxnSpPr>
        <p:spPr>
          <a:xfrm>
            <a:off x="1495165" y="2275152"/>
            <a:ext cx="985154" cy="414823"/>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7AA92124-784B-5233-2A2D-75460A4D6E13}"/>
              </a:ext>
            </a:extLst>
          </p:cNvPr>
          <p:cNvSpPr/>
          <p:nvPr/>
        </p:nvSpPr>
        <p:spPr>
          <a:xfrm>
            <a:off x="6479336" y="1917214"/>
            <a:ext cx="1970357" cy="7743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latin typeface="Arial" panose="020B0604020202020204" pitchFamily="34" charset="0"/>
                <a:cs typeface="Arial" panose="020B0604020202020204" pitchFamily="34" charset="0"/>
              </a:rPr>
              <a:t>biaya</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pemesanan</a:t>
            </a:r>
            <a:r>
              <a:rPr lang="en-US" sz="1600" dirty="0">
                <a:solidFill>
                  <a:srgbClr val="002060"/>
                </a:solidFill>
                <a:latin typeface="Arial" panose="020B0604020202020204" pitchFamily="34" charset="0"/>
                <a:cs typeface="Arial" panose="020B0604020202020204" pitchFamily="34" charset="0"/>
              </a:rPr>
              <a:t> &amp; </a:t>
            </a:r>
            <a:r>
              <a:rPr lang="en-US" sz="1600" dirty="0" err="1">
                <a:solidFill>
                  <a:srgbClr val="002060"/>
                </a:solidFill>
                <a:latin typeface="Arial" panose="020B0604020202020204" pitchFamily="34" charset="0"/>
                <a:cs typeface="Arial" panose="020B0604020202020204" pitchFamily="34" charset="0"/>
              </a:rPr>
              <a:t>penyimpanan</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meningkat</a:t>
            </a:r>
            <a:endParaRPr lang="en-ID" sz="1600" dirty="0">
              <a:solidFill>
                <a:srgbClr val="002060"/>
              </a:solidFill>
              <a:latin typeface="Arial" panose="020B0604020202020204" pitchFamily="34" charset="0"/>
              <a:cs typeface="Arial" panose="020B0604020202020204" pitchFamily="34" charset="0"/>
            </a:endParaRPr>
          </a:p>
        </p:txBody>
      </p:sp>
      <p:sp>
        <p:nvSpPr>
          <p:cNvPr id="29" name="Rectangle: Rounded Corners 28">
            <a:extLst>
              <a:ext uri="{FF2B5EF4-FFF2-40B4-BE49-F238E27FC236}">
                <a16:creationId xmlns:a16="http://schemas.microsoft.com/office/drawing/2014/main" id="{E2727956-0A3F-2A8D-384A-8FC461F97346}"/>
              </a:ext>
            </a:extLst>
          </p:cNvPr>
          <p:cNvSpPr/>
          <p:nvPr/>
        </p:nvSpPr>
        <p:spPr>
          <a:xfrm>
            <a:off x="4573896" y="2494048"/>
            <a:ext cx="1970357" cy="4599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latin typeface="Arial" panose="020B0604020202020204" pitchFamily="34" charset="0"/>
                <a:cs typeface="Arial" panose="020B0604020202020204" pitchFamily="34" charset="0"/>
              </a:rPr>
              <a:t>kenaikan</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harga</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bahan</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baku</a:t>
            </a:r>
            <a:endParaRPr lang="en-ID" sz="1600" dirty="0">
              <a:solidFill>
                <a:srgbClr val="002060"/>
              </a:solidFill>
              <a:latin typeface="Arial" panose="020B0604020202020204" pitchFamily="34" charset="0"/>
              <a:cs typeface="Arial" panose="020B0604020202020204" pitchFamily="34" charset="0"/>
            </a:endParaRPr>
          </a:p>
        </p:txBody>
      </p:sp>
      <p:sp>
        <p:nvSpPr>
          <p:cNvPr id="31" name="Rectangle: Rounded Corners 30">
            <a:extLst>
              <a:ext uri="{FF2B5EF4-FFF2-40B4-BE49-F238E27FC236}">
                <a16:creationId xmlns:a16="http://schemas.microsoft.com/office/drawing/2014/main" id="{6E403D97-0C8A-AC5D-2690-5C0D19E589DF}"/>
              </a:ext>
            </a:extLst>
          </p:cNvPr>
          <p:cNvSpPr/>
          <p:nvPr/>
        </p:nvSpPr>
        <p:spPr>
          <a:xfrm>
            <a:off x="7682266" y="1211031"/>
            <a:ext cx="1970357" cy="731049"/>
          </a:xfrm>
          <a:prstGeom prst="round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Arial" panose="020B0604020202020204" pitchFamily="34" charset="0"/>
                <a:cs typeface="Arial" panose="020B0604020202020204" pitchFamily="34" charset="0"/>
              </a:rPr>
              <a:t>kuantitas</a:t>
            </a:r>
            <a:r>
              <a:rPr lang="en-US" sz="1600" b="1" dirty="0">
                <a:solidFill>
                  <a:schemeClr val="tx1"/>
                </a:solidFill>
                <a:latin typeface="Arial" panose="020B0604020202020204" pitchFamily="34" charset="0"/>
                <a:cs typeface="Arial" panose="020B0604020202020204" pitchFamily="34" charset="0"/>
              </a:rPr>
              <a:t> dan </a:t>
            </a:r>
            <a:r>
              <a:rPr lang="en-US" sz="1600" b="1" dirty="0" err="1">
                <a:solidFill>
                  <a:schemeClr val="tx1"/>
                </a:solidFill>
                <a:latin typeface="Arial" panose="020B0604020202020204" pitchFamily="34" charset="0"/>
                <a:cs typeface="Arial" panose="020B0604020202020204" pitchFamily="34" charset="0"/>
              </a:rPr>
              <a:t>waktu</a:t>
            </a:r>
            <a:r>
              <a:rPr lang="en-US" sz="1600" b="1" dirty="0">
                <a:solidFill>
                  <a:schemeClr val="tx1"/>
                </a:solidFill>
                <a:latin typeface="Arial" panose="020B0604020202020204" pitchFamily="34" charset="0"/>
                <a:cs typeface="Arial" panose="020B0604020202020204" pitchFamily="34" charset="0"/>
              </a:rPr>
              <a:t> </a:t>
            </a:r>
            <a:r>
              <a:rPr lang="en-US" sz="1600" b="1" dirty="0" err="1">
                <a:solidFill>
                  <a:schemeClr val="tx1"/>
                </a:solidFill>
                <a:latin typeface="Arial" panose="020B0604020202020204" pitchFamily="34" charset="0"/>
                <a:cs typeface="Arial" panose="020B0604020202020204" pitchFamily="34" charset="0"/>
              </a:rPr>
              <a:t>pesan</a:t>
            </a:r>
            <a:r>
              <a:rPr lang="en-US" sz="1600" b="1" dirty="0">
                <a:solidFill>
                  <a:schemeClr val="tx1"/>
                </a:solidFill>
                <a:latin typeface="Arial" panose="020B0604020202020204" pitchFamily="34" charset="0"/>
                <a:cs typeface="Arial" panose="020B0604020202020204" pitchFamily="34" charset="0"/>
              </a:rPr>
              <a:t> </a:t>
            </a:r>
            <a:r>
              <a:rPr lang="en-US" sz="1600" b="1" dirty="0" err="1">
                <a:solidFill>
                  <a:schemeClr val="tx1"/>
                </a:solidFill>
                <a:latin typeface="Arial" panose="020B0604020202020204" pitchFamily="34" charset="0"/>
                <a:cs typeface="Arial" panose="020B0604020202020204" pitchFamily="34" charset="0"/>
              </a:rPr>
              <a:t>belum</a:t>
            </a:r>
            <a:r>
              <a:rPr lang="en-US" sz="1600" b="1" dirty="0">
                <a:solidFill>
                  <a:schemeClr val="tx1"/>
                </a:solidFill>
                <a:latin typeface="Arial" panose="020B0604020202020204" pitchFamily="34" charset="0"/>
                <a:cs typeface="Arial" panose="020B0604020202020204" pitchFamily="34" charset="0"/>
              </a:rPr>
              <a:t> optimal</a:t>
            </a:r>
            <a:endParaRPr lang="en-ID" sz="1600" b="1" dirty="0">
              <a:solidFill>
                <a:schemeClr val="tx1"/>
              </a:solidFill>
              <a:latin typeface="Arial" panose="020B0604020202020204" pitchFamily="34" charset="0"/>
              <a:cs typeface="Arial" panose="020B0604020202020204" pitchFamily="34" charset="0"/>
            </a:endParaRPr>
          </a:p>
        </p:txBody>
      </p:sp>
      <p:cxnSp>
        <p:nvCxnSpPr>
          <p:cNvPr id="41" name="Straight Arrow Connector 40">
            <a:extLst>
              <a:ext uri="{FF2B5EF4-FFF2-40B4-BE49-F238E27FC236}">
                <a16:creationId xmlns:a16="http://schemas.microsoft.com/office/drawing/2014/main" id="{544E4414-BC0E-21F5-4EEF-2D3137C279FF}"/>
              </a:ext>
            </a:extLst>
          </p:cNvPr>
          <p:cNvCxnSpPr>
            <a:cxnSpLocks/>
          </p:cNvCxnSpPr>
          <p:nvPr/>
        </p:nvCxnSpPr>
        <p:spPr>
          <a:xfrm flipH="1">
            <a:off x="8247904" y="1949700"/>
            <a:ext cx="402037" cy="731353"/>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E1EBCF55-358E-4DCA-0DBB-FD58AE5FDB64}"/>
              </a:ext>
            </a:extLst>
          </p:cNvPr>
          <p:cNvSpPr/>
          <p:nvPr/>
        </p:nvSpPr>
        <p:spPr>
          <a:xfrm>
            <a:off x="2852093" y="3692791"/>
            <a:ext cx="2298878" cy="2463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latin typeface="Arial" panose="020B0604020202020204" pitchFamily="34" charset="0"/>
                <a:cs typeface="Arial" panose="020B0604020202020204" pitchFamily="34" charset="0"/>
              </a:rPr>
              <a:t>banyak</a:t>
            </a:r>
            <a:r>
              <a:rPr lang="en-US" sz="1600" dirty="0">
                <a:solidFill>
                  <a:srgbClr val="002060"/>
                </a:solidFill>
                <a:latin typeface="Arial" panose="020B0604020202020204" pitchFamily="34" charset="0"/>
                <a:cs typeface="Arial" panose="020B0604020202020204" pitchFamily="34" charset="0"/>
              </a:rPr>
              <a:t> material </a:t>
            </a:r>
            <a:r>
              <a:rPr lang="en-US" sz="1600" i="1" dirty="0">
                <a:solidFill>
                  <a:srgbClr val="002060"/>
                </a:solidFill>
                <a:latin typeface="Arial" panose="020B0604020202020204" pitchFamily="34" charset="0"/>
                <a:cs typeface="Arial" panose="020B0604020202020204" pitchFamily="34" charset="0"/>
              </a:rPr>
              <a:t>reject</a:t>
            </a:r>
            <a:endParaRPr lang="en-ID" sz="1600" i="1" dirty="0">
              <a:solidFill>
                <a:srgbClr val="002060"/>
              </a:solidFill>
              <a:latin typeface="Arial" panose="020B0604020202020204" pitchFamily="34" charset="0"/>
              <a:cs typeface="Arial" panose="020B0604020202020204" pitchFamily="34" charset="0"/>
            </a:endParaRPr>
          </a:p>
        </p:txBody>
      </p:sp>
      <p:sp>
        <p:nvSpPr>
          <p:cNvPr id="70" name="Rectangle: Rounded Corners 69">
            <a:extLst>
              <a:ext uri="{FF2B5EF4-FFF2-40B4-BE49-F238E27FC236}">
                <a16:creationId xmlns:a16="http://schemas.microsoft.com/office/drawing/2014/main" id="{7B96C997-52D9-B4D7-5DD3-AE05CB6C1FC9}"/>
              </a:ext>
            </a:extLst>
          </p:cNvPr>
          <p:cNvSpPr/>
          <p:nvPr/>
        </p:nvSpPr>
        <p:spPr>
          <a:xfrm>
            <a:off x="4886709" y="4143913"/>
            <a:ext cx="3636363" cy="2778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latin typeface="Arial" panose="020B0604020202020204" pitchFamily="34" charset="0"/>
                <a:cs typeface="Arial" panose="020B0604020202020204" pitchFamily="34" charset="0"/>
              </a:rPr>
              <a:t>kelebihan</a:t>
            </a:r>
            <a:r>
              <a:rPr lang="en-US" sz="1600" dirty="0">
                <a:solidFill>
                  <a:srgbClr val="002060"/>
                </a:solidFill>
                <a:latin typeface="Arial" panose="020B0604020202020204" pitchFamily="34" charset="0"/>
                <a:cs typeface="Arial" panose="020B0604020202020204" pitchFamily="34" charset="0"/>
              </a:rPr>
              <a:t> &amp; </a:t>
            </a:r>
            <a:r>
              <a:rPr lang="en-US" sz="1600" dirty="0" err="1">
                <a:solidFill>
                  <a:srgbClr val="002060"/>
                </a:solidFill>
                <a:latin typeface="Arial" panose="020B0604020202020204" pitchFamily="34" charset="0"/>
                <a:cs typeface="Arial" panose="020B0604020202020204" pitchFamily="34" charset="0"/>
              </a:rPr>
              <a:t>kekurangan</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persediaan</a:t>
            </a:r>
            <a:endParaRPr lang="en-ID" sz="1600" dirty="0">
              <a:solidFill>
                <a:srgbClr val="002060"/>
              </a:solidFill>
              <a:latin typeface="Arial" panose="020B0604020202020204" pitchFamily="34" charset="0"/>
              <a:cs typeface="Arial" panose="020B0604020202020204" pitchFamily="34" charset="0"/>
            </a:endParaRPr>
          </a:p>
        </p:txBody>
      </p:sp>
      <p:sp>
        <p:nvSpPr>
          <p:cNvPr id="71" name="Rectangle: Rounded Corners 70">
            <a:extLst>
              <a:ext uri="{FF2B5EF4-FFF2-40B4-BE49-F238E27FC236}">
                <a16:creationId xmlns:a16="http://schemas.microsoft.com/office/drawing/2014/main" id="{C4882476-44E0-D3CE-FCB3-ABCD38B0459C}"/>
              </a:ext>
            </a:extLst>
          </p:cNvPr>
          <p:cNvSpPr/>
          <p:nvPr/>
        </p:nvSpPr>
        <p:spPr>
          <a:xfrm>
            <a:off x="5732355" y="4893325"/>
            <a:ext cx="3092092" cy="680565"/>
          </a:xfrm>
          <a:prstGeom prst="round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Arial" panose="020B0604020202020204" pitchFamily="34" charset="0"/>
                <a:cs typeface="Arial" panose="020B0604020202020204" pitchFamily="34" charset="0"/>
              </a:rPr>
              <a:t>perencanaan</a:t>
            </a:r>
            <a:r>
              <a:rPr lang="en-US" sz="1600" b="1" dirty="0">
                <a:solidFill>
                  <a:schemeClr val="tx1"/>
                </a:solidFill>
                <a:latin typeface="Arial" panose="020B0604020202020204" pitchFamily="34" charset="0"/>
                <a:cs typeface="Arial" panose="020B0604020202020204" pitchFamily="34" charset="0"/>
              </a:rPr>
              <a:t> </a:t>
            </a:r>
            <a:r>
              <a:rPr lang="en-US" sz="1600" b="1" dirty="0" err="1">
                <a:solidFill>
                  <a:schemeClr val="tx1"/>
                </a:solidFill>
                <a:latin typeface="Arial" panose="020B0604020202020204" pitchFamily="34" charset="0"/>
                <a:cs typeface="Arial" panose="020B0604020202020204" pitchFamily="34" charset="0"/>
              </a:rPr>
              <a:t>penjadwalan</a:t>
            </a:r>
            <a:r>
              <a:rPr lang="en-US" sz="1600" b="1" dirty="0">
                <a:solidFill>
                  <a:schemeClr val="tx1"/>
                </a:solidFill>
                <a:latin typeface="Arial" panose="020B0604020202020204" pitchFamily="34" charset="0"/>
                <a:cs typeface="Arial" panose="020B0604020202020204" pitchFamily="34" charset="0"/>
              </a:rPr>
              <a:t> </a:t>
            </a:r>
            <a:r>
              <a:rPr lang="en-US" sz="1600" b="1" dirty="0" err="1">
                <a:solidFill>
                  <a:schemeClr val="tx1"/>
                </a:solidFill>
                <a:latin typeface="Arial" panose="020B0604020202020204" pitchFamily="34" charset="0"/>
                <a:cs typeface="Arial" panose="020B0604020202020204" pitchFamily="34" charset="0"/>
              </a:rPr>
              <a:t>bahan</a:t>
            </a:r>
            <a:r>
              <a:rPr lang="en-US" sz="1600" b="1" dirty="0">
                <a:solidFill>
                  <a:schemeClr val="tx1"/>
                </a:solidFill>
                <a:latin typeface="Arial" panose="020B0604020202020204" pitchFamily="34" charset="0"/>
                <a:cs typeface="Arial" panose="020B0604020202020204" pitchFamily="34" charset="0"/>
              </a:rPr>
              <a:t> </a:t>
            </a:r>
            <a:r>
              <a:rPr lang="en-US" sz="1600" b="1" dirty="0" err="1">
                <a:solidFill>
                  <a:schemeClr val="tx1"/>
                </a:solidFill>
                <a:latin typeface="Arial" panose="020B0604020202020204" pitchFamily="34" charset="0"/>
                <a:cs typeface="Arial" panose="020B0604020202020204" pitchFamily="34" charset="0"/>
              </a:rPr>
              <a:t>baku</a:t>
            </a:r>
            <a:r>
              <a:rPr lang="en-US" sz="1600" b="1" dirty="0">
                <a:solidFill>
                  <a:schemeClr val="tx1"/>
                </a:solidFill>
                <a:latin typeface="Arial" panose="020B0604020202020204" pitchFamily="34" charset="0"/>
                <a:cs typeface="Arial" panose="020B0604020202020204" pitchFamily="34" charset="0"/>
              </a:rPr>
              <a:t> </a:t>
            </a:r>
            <a:r>
              <a:rPr lang="en-US" sz="1600" b="1" dirty="0" err="1">
                <a:solidFill>
                  <a:schemeClr val="tx1"/>
                </a:solidFill>
                <a:latin typeface="Arial" panose="020B0604020202020204" pitchFamily="34" charset="0"/>
                <a:cs typeface="Arial" panose="020B0604020202020204" pitchFamily="34" charset="0"/>
              </a:rPr>
              <a:t>belum</a:t>
            </a:r>
            <a:r>
              <a:rPr lang="en-US" sz="1600" b="1" dirty="0">
                <a:solidFill>
                  <a:schemeClr val="tx1"/>
                </a:solidFill>
                <a:latin typeface="Arial" panose="020B0604020202020204" pitchFamily="34" charset="0"/>
                <a:cs typeface="Arial" panose="020B0604020202020204" pitchFamily="34" charset="0"/>
              </a:rPr>
              <a:t> </a:t>
            </a:r>
            <a:r>
              <a:rPr lang="en-US" sz="1600" b="1" dirty="0" err="1">
                <a:solidFill>
                  <a:schemeClr val="tx1"/>
                </a:solidFill>
                <a:latin typeface="Arial" panose="020B0604020202020204" pitchFamily="34" charset="0"/>
                <a:cs typeface="Arial" panose="020B0604020202020204" pitchFamily="34" charset="0"/>
              </a:rPr>
              <a:t>efisien</a:t>
            </a:r>
            <a:endParaRPr lang="en-ID" sz="1600" b="1" dirty="0">
              <a:solidFill>
                <a:schemeClr val="tx1"/>
              </a:solidFill>
              <a:latin typeface="Arial" panose="020B0604020202020204" pitchFamily="34" charset="0"/>
              <a:cs typeface="Arial" panose="020B0604020202020204" pitchFamily="34" charset="0"/>
            </a:endParaRPr>
          </a:p>
        </p:txBody>
      </p:sp>
      <p:sp>
        <p:nvSpPr>
          <p:cNvPr id="78" name="Rectangle: Rounded Corners 77">
            <a:extLst>
              <a:ext uri="{FF2B5EF4-FFF2-40B4-BE49-F238E27FC236}">
                <a16:creationId xmlns:a16="http://schemas.microsoft.com/office/drawing/2014/main" id="{EFCBAC0D-9937-9269-E7BA-54BAA5BB1C50}"/>
              </a:ext>
            </a:extLst>
          </p:cNvPr>
          <p:cNvSpPr/>
          <p:nvPr/>
        </p:nvSpPr>
        <p:spPr>
          <a:xfrm>
            <a:off x="1023304" y="4566402"/>
            <a:ext cx="3561702" cy="2627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latin typeface="Arial" panose="020B0604020202020204" pitchFamily="34" charset="0"/>
                <a:cs typeface="Arial" panose="020B0604020202020204" pitchFamily="34" charset="0"/>
              </a:rPr>
              <a:t>peningkatan</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pembelian</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bahan</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baku</a:t>
            </a:r>
            <a:endParaRPr lang="en-ID" sz="1600" dirty="0">
              <a:solidFill>
                <a:srgbClr val="002060"/>
              </a:solidFill>
              <a:latin typeface="Arial" panose="020B0604020202020204" pitchFamily="34" charset="0"/>
              <a:cs typeface="Arial" panose="020B0604020202020204" pitchFamily="34" charset="0"/>
            </a:endParaRPr>
          </a:p>
        </p:txBody>
      </p:sp>
      <p:sp>
        <p:nvSpPr>
          <p:cNvPr id="79" name="Rectangle: Rounded Corners 78">
            <a:extLst>
              <a:ext uri="{FF2B5EF4-FFF2-40B4-BE49-F238E27FC236}">
                <a16:creationId xmlns:a16="http://schemas.microsoft.com/office/drawing/2014/main" id="{F95C7C1D-5105-D870-FD21-0C4059D9A10C}"/>
              </a:ext>
            </a:extLst>
          </p:cNvPr>
          <p:cNvSpPr/>
          <p:nvPr/>
        </p:nvSpPr>
        <p:spPr>
          <a:xfrm>
            <a:off x="642791" y="5263876"/>
            <a:ext cx="1764896" cy="4599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latin typeface="Arial" panose="020B0604020202020204" pitchFamily="34" charset="0"/>
                <a:cs typeface="Arial" panose="020B0604020202020204" pitchFamily="34" charset="0"/>
              </a:rPr>
              <a:t>peningkatan</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produksi</a:t>
            </a:r>
            <a:endParaRPr lang="en-ID" sz="1600" dirty="0">
              <a:solidFill>
                <a:srgbClr val="002060"/>
              </a:solidFill>
              <a:latin typeface="Arial" panose="020B0604020202020204" pitchFamily="34" charset="0"/>
              <a:cs typeface="Arial" panose="020B0604020202020204" pitchFamily="34" charset="0"/>
            </a:endParaRPr>
          </a:p>
        </p:txBody>
      </p:sp>
      <p:sp>
        <p:nvSpPr>
          <p:cNvPr id="82" name="Rectangle: Rounded Corners 81">
            <a:extLst>
              <a:ext uri="{FF2B5EF4-FFF2-40B4-BE49-F238E27FC236}">
                <a16:creationId xmlns:a16="http://schemas.microsoft.com/office/drawing/2014/main" id="{A02930E7-9477-C92A-71BA-9B13DE72028A}"/>
              </a:ext>
            </a:extLst>
          </p:cNvPr>
          <p:cNvSpPr/>
          <p:nvPr/>
        </p:nvSpPr>
        <p:spPr>
          <a:xfrm>
            <a:off x="506435" y="1812424"/>
            <a:ext cx="2083910" cy="460486"/>
          </a:xfrm>
          <a:prstGeom prst="roundRect">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Arial" panose="020B0604020202020204" pitchFamily="34" charset="0"/>
                <a:cs typeface="Arial" panose="020B0604020202020204" pitchFamily="34" charset="0"/>
              </a:rPr>
              <a:t>penggunaan</a:t>
            </a:r>
            <a:r>
              <a:rPr lang="en-US" sz="1600" b="1" dirty="0">
                <a:solidFill>
                  <a:schemeClr val="tx1"/>
                </a:solidFill>
                <a:latin typeface="Arial" panose="020B0604020202020204" pitchFamily="34" charset="0"/>
                <a:cs typeface="Arial" panose="020B0604020202020204" pitchFamily="34" charset="0"/>
              </a:rPr>
              <a:t> </a:t>
            </a:r>
            <a:r>
              <a:rPr lang="en-US" sz="1600" b="1" dirty="0" err="1">
                <a:solidFill>
                  <a:schemeClr val="tx1"/>
                </a:solidFill>
                <a:latin typeface="Arial" panose="020B0604020202020204" pitchFamily="34" charset="0"/>
                <a:cs typeface="Arial" panose="020B0604020202020204" pitchFamily="34" charset="0"/>
              </a:rPr>
              <a:t>metode</a:t>
            </a:r>
            <a:r>
              <a:rPr lang="en-US" sz="1600" b="1" dirty="0">
                <a:solidFill>
                  <a:schemeClr val="tx1"/>
                </a:solidFill>
                <a:latin typeface="Arial" panose="020B0604020202020204" pitchFamily="34" charset="0"/>
                <a:cs typeface="Arial" panose="020B0604020202020204" pitchFamily="34" charset="0"/>
              </a:rPr>
              <a:t> </a:t>
            </a:r>
            <a:r>
              <a:rPr lang="en-US" sz="1600" b="1" dirty="0" err="1">
                <a:solidFill>
                  <a:schemeClr val="tx1"/>
                </a:solidFill>
                <a:latin typeface="Arial" panose="020B0604020202020204" pitchFamily="34" charset="0"/>
                <a:cs typeface="Arial" panose="020B0604020202020204" pitchFamily="34" charset="0"/>
              </a:rPr>
              <a:t>tradisional</a:t>
            </a:r>
            <a:endParaRPr lang="en-ID" sz="1600" b="1" dirty="0">
              <a:solidFill>
                <a:schemeClr val="tx1"/>
              </a:solidFill>
              <a:latin typeface="Arial" panose="020B0604020202020204" pitchFamily="34" charset="0"/>
              <a:cs typeface="Arial" panose="020B0604020202020204" pitchFamily="34" charset="0"/>
            </a:endParaRPr>
          </a:p>
        </p:txBody>
      </p:sp>
      <p:cxnSp>
        <p:nvCxnSpPr>
          <p:cNvPr id="84" name="Straight Arrow Connector 83">
            <a:extLst>
              <a:ext uri="{FF2B5EF4-FFF2-40B4-BE49-F238E27FC236}">
                <a16:creationId xmlns:a16="http://schemas.microsoft.com/office/drawing/2014/main" id="{8F18D835-6985-CD84-ECA9-3938B43D7417}"/>
              </a:ext>
            </a:extLst>
          </p:cNvPr>
          <p:cNvCxnSpPr>
            <a:cxnSpLocks/>
            <a:stCxn id="71" idx="0"/>
          </p:cNvCxnSpPr>
          <p:nvPr/>
        </p:nvCxnSpPr>
        <p:spPr>
          <a:xfrm flipH="1" flipV="1">
            <a:off x="5818196" y="4502745"/>
            <a:ext cx="1460205" cy="390580"/>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69359D8-4A81-6D85-4266-D9D3DDB6FCE4}"/>
              </a:ext>
            </a:extLst>
          </p:cNvPr>
          <p:cNvCxnSpPr>
            <a:cxnSpLocks/>
          </p:cNvCxnSpPr>
          <p:nvPr/>
        </p:nvCxnSpPr>
        <p:spPr>
          <a:xfrm flipV="1">
            <a:off x="2074916" y="4893325"/>
            <a:ext cx="907764" cy="392140"/>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36430EDA-BFA7-B9C1-0A07-F42EDAE4F59E}"/>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rgbClr val="002060"/>
                </a:solidFill>
                <a:latin typeface="Arial" panose="020B0604020202020204" pitchFamily="34" charset="0"/>
                <a:cs typeface="Arial" panose="020B0604020202020204" pitchFamily="34" charset="0"/>
              </a:rPr>
              <a:t>5</a:t>
            </a:r>
            <a:endParaRPr lang="en-ID" sz="1600" b="1" dirty="0">
              <a:solidFill>
                <a:srgbClr val="002060"/>
              </a:solidFill>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70DCE5E7-3CDE-AE75-63BA-F22801636378}"/>
              </a:ext>
            </a:extLst>
          </p:cNvPr>
          <p:cNvSpPr txBox="1"/>
          <p:nvPr/>
        </p:nvSpPr>
        <p:spPr>
          <a:xfrm>
            <a:off x="2872650" y="5849729"/>
            <a:ext cx="5413961" cy="276999"/>
          </a:xfrm>
          <a:prstGeom prst="rect">
            <a:avLst/>
          </a:prstGeom>
          <a:noFill/>
          <a:ln>
            <a:noFill/>
          </a:ln>
        </p:spPr>
        <p:txBody>
          <a:bodyPr wrap="square">
            <a:spAutoFit/>
          </a:bodyPr>
          <a:lstStyle/>
          <a:p>
            <a:pPr algn="ctr"/>
            <a:r>
              <a:rPr lang="en-US" sz="1200" dirty="0" err="1">
                <a:latin typeface="Arial" panose="020B0604020202020204" pitchFamily="34" charset="0"/>
                <a:ea typeface="Times New Roman" panose="02020603050405020304" pitchFamily="18" charset="0"/>
                <a:cs typeface="Arial" panose="020B0604020202020204" pitchFamily="34" charset="0"/>
              </a:rPr>
              <a:t>Sumber</a:t>
            </a:r>
            <a:r>
              <a:rPr lang="en-US" sz="1200" dirty="0">
                <a:latin typeface="Arial" panose="020B0604020202020204" pitchFamily="34" charset="0"/>
                <a:ea typeface="Times New Roman" panose="02020603050405020304" pitchFamily="18" charset="0"/>
                <a:cs typeface="Arial" panose="020B0604020202020204" pitchFamily="34" charset="0"/>
              </a:rPr>
              <a:t>: Hasil </a:t>
            </a:r>
            <a:r>
              <a:rPr lang="en-US" sz="1200" dirty="0" err="1">
                <a:latin typeface="Arial" panose="020B0604020202020204" pitchFamily="34" charset="0"/>
                <a:ea typeface="Times New Roman" panose="02020603050405020304" pitchFamily="18" charset="0"/>
                <a:cs typeface="Arial" panose="020B0604020202020204" pitchFamily="34" charset="0"/>
              </a:rPr>
              <a:t>Wawancara</a:t>
            </a:r>
            <a:r>
              <a:rPr lang="en-US" sz="1200" dirty="0">
                <a:latin typeface="Arial" panose="020B0604020202020204" pitchFamily="34" charset="0"/>
                <a:ea typeface="Times New Roman" panose="02020603050405020304" pitchFamily="18" charset="0"/>
                <a:cs typeface="Arial" panose="020B0604020202020204" pitchFamily="34" charset="0"/>
              </a:rPr>
              <a:t> </a:t>
            </a:r>
            <a:r>
              <a:rPr lang="en-US" sz="1200" dirty="0" err="1">
                <a:latin typeface="Arial" panose="020B0604020202020204" pitchFamily="34" charset="0"/>
                <a:ea typeface="Times New Roman" panose="02020603050405020304" pitchFamily="18" charset="0"/>
                <a:cs typeface="Arial" panose="020B0604020202020204" pitchFamily="34" charset="0"/>
              </a:rPr>
              <a:t>Pihak</a:t>
            </a:r>
            <a:r>
              <a:rPr lang="en-US" sz="1200" dirty="0">
                <a:latin typeface="Arial" panose="020B0604020202020204" pitchFamily="34" charset="0"/>
                <a:ea typeface="Times New Roman" panose="02020603050405020304" pitchFamily="18" charset="0"/>
                <a:cs typeface="Arial" panose="020B0604020202020204" pitchFamily="34" charset="0"/>
              </a:rPr>
              <a:t> Perusahaan, 2023</a:t>
            </a:r>
            <a:endParaRPr lang="en-ID" sz="12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E8334F7-E51A-79C9-C742-D260767AB1A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26" name="Straight Arrow Connector 25">
            <a:extLst>
              <a:ext uri="{FF2B5EF4-FFF2-40B4-BE49-F238E27FC236}">
                <a16:creationId xmlns:a16="http://schemas.microsoft.com/office/drawing/2014/main" id="{0CEE609F-30C9-0785-8ED6-F8D9DCA1D79F}"/>
              </a:ext>
            </a:extLst>
          </p:cNvPr>
          <p:cNvCxnSpPr>
            <a:cxnSpLocks/>
          </p:cNvCxnSpPr>
          <p:nvPr/>
        </p:nvCxnSpPr>
        <p:spPr>
          <a:xfrm flipV="1">
            <a:off x="2852093" y="3990158"/>
            <a:ext cx="2306977" cy="21459"/>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BF874E5-6E19-0243-64A2-8BA09E675F8F}"/>
              </a:ext>
            </a:extLst>
          </p:cNvPr>
          <p:cNvCxnSpPr>
            <a:cxnSpLocks/>
          </p:cNvCxnSpPr>
          <p:nvPr/>
        </p:nvCxnSpPr>
        <p:spPr>
          <a:xfrm flipH="1">
            <a:off x="4780230" y="4494253"/>
            <a:ext cx="3742842" cy="0"/>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130829BD-B487-1D1A-A25F-F902A732131A}"/>
              </a:ext>
            </a:extLst>
          </p:cNvPr>
          <p:cNvSpPr/>
          <p:nvPr/>
        </p:nvSpPr>
        <p:spPr>
          <a:xfrm>
            <a:off x="642791" y="4194492"/>
            <a:ext cx="3191797" cy="2652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latin typeface="Arial" panose="020B0604020202020204" pitchFamily="34" charset="0"/>
                <a:cs typeface="Arial" panose="020B0604020202020204" pitchFamily="34" charset="0"/>
              </a:rPr>
              <a:t>kualitas</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bahan</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baku</a:t>
            </a:r>
            <a:r>
              <a:rPr lang="en-US" sz="1600" dirty="0">
                <a:solidFill>
                  <a:srgbClr val="002060"/>
                </a:solidFill>
                <a:latin typeface="Arial" panose="020B0604020202020204" pitchFamily="34" charset="0"/>
                <a:cs typeface="Arial" panose="020B0604020202020204" pitchFamily="34" charset="0"/>
              </a:rPr>
              <a:t> </a:t>
            </a:r>
            <a:r>
              <a:rPr lang="en-US" sz="1600" dirty="0" err="1">
                <a:solidFill>
                  <a:srgbClr val="002060"/>
                </a:solidFill>
                <a:latin typeface="Arial" panose="020B0604020202020204" pitchFamily="34" charset="0"/>
                <a:cs typeface="Arial" panose="020B0604020202020204" pitchFamily="34" charset="0"/>
              </a:rPr>
              <a:t>rendah</a:t>
            </a:r>
            <a:endParaRPr lang="en-ID" sz="1600" dirty="0">
              <a:solidFill>
                <a:srgbClr val="002060"/>
              </a:solidFill>
              <a:latin typeface="Arial" panose="020B0604020202020204" pitchFamily="34" charset="0"/>
              <a:cs typeface="Arial" panose="020B0604020202020204" pitchFamily="34" charset="0"/>
            </a:endParaRPr>
          </a:p>
        </p:txBody>
      </p:sp>
      <p:cxnSp>
        <p:nvCxnSpPr>
          <p:cNvPr id="50" name="Straight Arrow Connector 49">
            <a:extLst>
              <a:ext uri="{FF2B5EF4-FFF2-40B4-BE49-F238E27FC236}">
                <a16:creationId xmlns:a16="http://schemas.microsoft.com/office/drawing/2014/main" id="{D2C48FC2-73E6-D721-BAB3-B8784E68F4C3}"/>
              </a:ext>
            </a:extLst>
          </p:cNvPr>
          <p:cNvCxnSpPr>
            <a:cxnSpLocks/>
          </p:cNvCxnSpPr>
          <p:nvPr/>
        </p:nvCxnSpPr>
        <p:spPr>
          <a:xfrm flipV="1">
            <a:off x="2618479" y="4011617"/>
            <a:ext cx="643206" cy="182875"/>
          </a:xfrm>
          <a:prstGeom prst="straightConnector1">
            <a:avLst/>
          </a:prstGeom>
          <a:ln w="38100">
            <a:solidFill>
              <a:srgbClr val="54B9B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2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500"/>
                                        <p:tgtEl>
                                          <p:spTgt spid="65"/>
                                        </p:tgtEl>
                                      </p:cBhvr>
                                    </p:animEffect>
                                  </p:childTnLst>
                                </p:cTn>
                              </p:par>
                              <p:par>
                                <p:cTn id="86" presetID="10" presetClass="entr" presetSubtype="0" fill="hold"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500"/>
                                        <p:tgtEl>
                                          <p:spTgt spid="5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8"/>
                                        </p:tgtEl>
                                        <p:attrNameLst>
                                          <p:attrName>style.visibility</p:attrName>
                                        </p:attrNameLst>
                                      </p:cBhvr>
                                      <p:to>
                                        <p:strVal val="visible"/>
                                      </p:to>
                                    </p:set>
                                    <p:animEffect transition="in" filter="fade">
                                      <p:cBhvr>
                                        <p:cTn id="94" dur="500"/>
                                        <p:tgtEl>
                                          <p:spTgt spid="78"/>
                                        </p:tgtEl>
                                      </p:cBhvr>
                                    </p:animEffect>
                                  </p:childTnLst>
                                </p:cTn>
                              </p:par>
                              <p:par>
                                <p:cTn id="95" presetID="10" presetClass="entr" presetSubtype="0" fill="hold" nodeType="with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500"/>
                                        <p:tgtEl>
                                          <p:spTgt spid="42"/>
                                        </p:tgtEl>
                                      </p:cBhvr>
                                    </p:animEffect>
                                  </p:childTnLst>
                                </p:cTn>
                              </p:par>
                              <p:par>
                                <p:cTn id="98" presetID="10" presetClass="entr" presetSubtype="0" fill="hold" nodeType="with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fade">
                                      <p:cBhvr>
                                        <p:cTn id="100" dur="500"/>
                                        <p:tgtEl>
                                          <p:spTgt spid="8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animEffect transition="in" filter="fade">
                                      <p:cBhvr>
                                        <p:cTn id="103" dur="500"/>
                                        <p:tgtEl>
                                          <p:spTgt spid="7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10" presetClass="entr" presetSubtype="0" fill="hold"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fade">
                                      <p:cBhvr>
                                        <p:cTn id="109" dur="500"/>
                                        <p:tgtEl>
                                          <p:spTgt spid="30"/>
                                        </p:tgtEl>
                                      </p:cBhvr>
                                    </p:animEffect>
                                  </p:childTnLst>
                                </p:cTn>
                              </p:par>
                              <p:par>
                                <p:cTn id="110" presetID="10" presetClass="entr" presetSubtype="0" fill="hold" nodeType="withEffect">
                                  <p:stCondLst>
                                    <p:cond delay="0"/>
                                  </p:stCondLst>
                                  <p:childTnLst>
                                    <p:set>
                                      <p:cBhvr>
                                        <p:cTn id="111" dur="1" fill="hold">
                                          <p:stCondLst>
                                            <p:cond delay="0"/>
                                          </p:stCondLst>
                                        </p:cTn>
                                        <p:tgtEl>
                                          <p:spTgt spid="84"/>
                                        </p:tgtEl>
                                        <p:attrNameLst>
                                          <p:attrName>style.visibility</p:attrName>
                                        </p:attrNameLst>
                                      </p:cBhvr>
                                      <p:to>
                                        <p:strVal val="visible"/>
                                      </p:to>
                                    </p:set>
                                    <p:animEffect transition="in" filter="fade">
                                      <p:cBhvr>
                                        <p:cTn id="112" dur="500"/>
                                        <p:tgtEl>
                                          <p:spTgt spid="8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1"/>
                                        </p:tgtEl>
                                        <p:attrNameLst>
                                          <p:attrName>style.visibility</p:attrName>
                                        </p:attrNameLst>
                                      </p:cBhvr>
                                      <p:to>
                                        <p:strVal val="visible"/>
                                      </p:to>
                                    </p:set>
                                    <p:animEffect transition="in" filter="fade">
                                      <p:cBhvr>
                                        <p:cTn id="115" dur="500"/>
                                        <p:tgtEl>
                                          <p:spTgt spid="7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97"/>
                                        </p:tgtEl>
                                        <p:attrNameLst>
                                          <p:attrName>style.visibility</p:attrName>
                                        </p:attrNameLst>
                                      </p:cBhvr>
                                      <p:to>
                                        <p:strVal val="visible"/>
                                      </p:to>
                                    </p:set>
                                    <p:animEffect transition="in" filter="fade">
                                      <p:cBhvr>
                                        <p:cTn id="120" dur="500"/>
                                        <p:tgtEl>
                                          <p:spTgt spid="9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24" grpId="0" animBg="1"/>
      <p:bldP spid="25" grpId="0" animBg="1"/>
      <p:bldP spid="28" grpId="0" animBg="1"/>
      <p:bldP spid="49" grpId="0" animBg="1"/>
      <p:bldP spid="2" grpId="0"/>
      <p:bldP spid="4" grpId="0"/>
      <p:bldP spid="27" grpId="0"/>
      <p:bldP spid="29" grpId="0"/>
      <p:bldP spid="31" grpId="0" animBg="1"/>
      <p:bldP spid="65" grpId="0"/>
      <p:bldP spid="70" grpId="0"/>
      <p:bldP spid="71" grpId="0" animBg="1"/>
      <p:bldP spid="78" grpId="0"/>
      <p:bldP spid="79" grpId="0"/>
      <p:bldP spid="82" grpId="0" animBg="1"/>
      <p:bldP spid="97" grpId="0"/>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Book Antiqua" panose="02040602050305030304" pitchFamily="18" charset="0"/>
              </a:rPr>
              <a:t>Lampiran</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Berikut adalah perbandingan penelitian terdahulu dengan penelitian ini</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12</a:t>
            </a:r>
            <a:endParaRPr lang="en-ID" sz="1600" b="1" dirty="0">
              <a:solidFill>
                <a:srgbClr val="002060"/>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C68FCC8D-AA5A-A287-3F55-D28193BE9C97}"/>
              </a:ext>
            </a:extLst>
          </p:cNvPr>
          <p:cNvSpPr/>
          <p:nvPr/>
        </p:nvSpPr>
        <p:spPr>
          <a:xfrm flipH="1">
            <a:off x="2533" y="0"/>
            <a:ext cx="149456" cy="685800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Table 35">
            <a:extLst>
              <a:ext uri="{FF2B5EF4-FFF2-40B4-BE49-F238E27FC236}">
                <a16:creationId xmlns:a16="http://schemas.microsoft.com/office/drawing/2014/main" id="{37DCD2E4-99AD-8400-0DE9-E0484CB2F1B8}"/>
              </a:ext>
            </a:extLst>
          </p:cNvPr>
          <p:cNvGraphicFramePr>
            <a:graphicFrameLocks noGrp="1"/>
          </p:cNvGraphicFramePr>
          <p:nvPr>
            <p:extLst>
              <p:ext uri="{D42A27DB-BD31-4B8C-83A1-F6EECF244321}">
                <p14:modId xmlns:p14="http://schemas.microsoft.com/office/powerpoint/2010/main" val="2228607924"/>
              </p:ext>
            </p:extLst>
          </p:nvPr>
        </p:nvGraphicFramePr>
        <p:xfrm>
          <a:off x="506434" y="1290619"/>
          <a:ext cx="11087685" cy="5364480"/>
        </p:xfrm>
        <a:graphic>
          <a:graphicData uri="http://schemas.openxmlformats.org/drawingml/2006/table">
            <a:tbl>
              <a:tblPr firstRow="1" bandRow="1">
                <a:tableStyleId>{5940675A-B579-460E-94D1-54222C63F5DA}</a:tableStyleId>
              </a:tblPr>
              <a:tblGrid>
                <a:gridCol w="2166428">
                  <a:extLst>
                    <a:ext uri="{9D8B030D-6E8A-4147-A177-3AD203B41FA5}">
                      <a16:colId xmlns:a16="http://schemas.microsoft.com/office/drawing/2014/main" val="664750160"/>
                    </a:ext>
                  </a:extLst>
                </a:gridCol>
                <a:gridCol w="1181686">
                  <a:extLst>
                    <a:ext uri="{9D8B030D-6E8A-4147-A177-3AD203B41FA5}">
                      <a16:colId xmlns:a16="http://schemas.microsoft.com/office/drawing/2014/main" val="1608947745"/>
                    </a:ext>
                  </a:extLst>
                </a:gridCol>
                <a:gridCol w="661181">
                  <a:extLst>
                    <a:ext uri="{9D8B030D-6E8A-4147-A177-3AD203B41FA5}">
                      <a16:colId xmlns:a16="http://schemas.microsoft.com/office/drawing/2014/main" val="3953307967"/>
                    </a:ext>
                  </a:extLst>
                </a:gridCol>
                <a:gridCol w="1378634">
                  <a:extLst>
                    <a:ext uri="{9D8B030D-6E8A-4147-A177-3AD203B41FA5}">
                      <a16:colId xmlns:a16="http://schemas.microsoft.com/office/drawing/2014/main" val="2770421240"/>
                    </a:ext>
                  </a:extLst>
                </a:gridCol>
                <a:gridCol w="1463040">
                  <a:extLst>
                    <a:ext uri="{9D8B030D-6E8A-4147-A177-3AD203B41FA5}">
                      <a16:colId xmlns:a16="http://schemas.microsoft.com/office/drawing/2014/main" val="3142608348"/>
                    </a:ext>
                  </a:extLst>
                </a:gridCol>
                <a:gridCol w="2489982">
                  <a:extLst>
                    <a:ext uri="{9D8B030D-6E8A-4147-A177-3AD203B41FA5}">
                      <a16:colId xmlns:a16="http://schemas.microsoft.com/office/drawing/2014/main" val="1159081673"/>
                    </a:ext>
                  </a:extLst>
                </a:gridCol>
                <a:gridCol w="1746734">
                  <a:extLst>
                    <a:ext uri="{9D8B030D-6E8A-4147-A177-3AD203B41FA5}">
                      <a16:colId xmlns:a16="http://schemas.microsoft.com/office/drawing/2014/main" val="1859924624"/>
                    </a:ext>
                  </a:extLst>
                </a:gridCol>
              </a:tblGrid>
              <a:tr h="290447">
                <a:tc>
                  <a:txBody>
                    <a:bodyPr/>
                    <a:lstStyle/>
                    <a:p>
                      <a:r>
                        <a:rPr lang="en-US" sz="1400" dirty="0" err="1">
                          <a:latin typeface="Arial" panose="020B0604020202020204" pitchFamily="34" charset="0"/>
                          <a:cs typeface="Arial" panose="020B0604020202020204" pitchFamily="34" charset="0"/>
                        </a:rPr>
                        <a:t>Judul</a:t>
                      </a:r>
                      <a:endParaRPr lang="en-ID"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400" dirty="0" err="1">
                          <a:latin typeface="Arial" panose="020B0604020202020204" pitchFamily="34" charset="0"/>
                          <a:cs typeface="Arial" panose="020B0604020202020204" pitchFamily="34" charset="0"/>
                        </a:rPr>
                        <a:t>Penulis</a:t>
                      </a:r>
                      <a:endParaRPr lang="en-ID"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400" dirty="0" err="1">
                          <a:latin typeface="Arial" panose="020B0604020202020204" pitchFamily="34" charset="0"/>
                          <a:cs typeface="Arial" panose="020B0604020202020204" pitchFamily="34" charset="0"/>
                        </a:rPr>
                        <a:t>Metode</a:t>
                      </a:r>
                      <a:endParaRPr lang="en-ID"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400" dirty="0" err="1">
                          <a:latin typeface="Arial" panose="020B0604020202020204" pitchFamily="34" charset="0"/>
                          <a:cs typeface="Arial" panose="020B0604020202020204" pitchFamily="34" charset="0"/>
                        </a:rPr>
                        <a:t>Objek</a:t>
                      </a:r>
                      <a:endParaRPr lang="en-ID"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400" dirty="0">
                          <a:latin typeface="Arial" panose="020B0604020202020204" pitchFamily="34" charset="0"/>
                          <a:cs typeface="Arial" panose="020B0604020202020204" pitchFamily="34" charset="0"/>
                        </a:rPr>
                        <a:t>Objectives</a:t>
                      </a:r>
                      <a:endParaRPr lang="en-ID"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400" dirty="0">
                          <a:latin typeface="Arial" panose="020B0604020202020204" pitchFamily="34" charset="0"/>
                          <a:cs typeface="Arial" panose="020B0604020202020204" pitchFamily="34" charset="0"/>
                        </a:rPr>
                        <a:t>Parameter</a:t>
                      </a:r>
                      <a:endParaRPr lang="en-ID"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400" dirty="0">
                          <a:latin typeface="Arial" panose="020B0604020202020204" pitchFamily="34" charset="0"/>
                          <a:cs typeface="Arial" panose="020B0604020202020204" pitchFamily="34" charset="0"/>
                        </a:rPr>
                        <a:t>Decision Variables</a:t>
                      </a:r>
                      <a:endParaRPr lang="en-ID" sz="14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9793896"/>
                  </a:ext>
                </a:extLst>
              </a:tr>
              <a:tr h="565957">
                <a:tc>
                  <a:txBody>
                    <a:bodyPr/>
                    <a:lstStyle/>
                    <a:p>
                      <a:r>
                        <a:rPr lang="en-US" sz="1400" i="1" dirty="0">
                          <a:latin typeface="Arial" panose="020B0604020202020204" pitchFamily="34" charset="0"/>
                          <a:cs typeface="Arial" panose="020B0604020202020204" pitchFamily="34" charset="0"/>
                        </a:rPr>
                        <a:t>A MILP model for the multi-item </a:t>
                      </a:r>
                      <a:r>
                        <a:rPr lang="en-US" sz="1400" i="1" dirty="0" err="1">
                          <a:latin typeface="Arial" panose="020B0604020202020204" pitchFamily="34" charset="0"/>
                          <a:cs typeface="Arial" panose="020B0604020202020204" pitchFamily="34" charset="0"/>
                        </a:rPr>
                        <a:t>uncapacitated</a:t>
                      </a:r>
                      <a:r>
                        <a:rPr lang="en-US" sz="1400" i="1" dirty="0">
                          <a:latin typeface="Arial" panose="020B0604020202020204" pitchFamily="34" charset="0"/>
                          <a:cs typeface="Arial" panose="020B0604020202020204" pitchFamily="34" charset="0"/>
                        </a:rPr>
                        <a:t> lot-sizing problem</a:t>
                      </a:r>
                      <a:endParaRPr lang="en-ID" sz="1400" i="1"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ea typeface="Times New Roman" panose="02020603050405020304" pitchFamily="18" charset="0"/>
                          <a:cs typeface="Arial" panose="020B0604020202020204" pitchFamily="34" charset="0"/>
                        </a:rPr>
                        <a:t>Mohammadi &amp; </a:t>
                      </a:r>
                      <a:r>
                        <a:rPr lang="en-US" sz="1400" dirty="0" err="1">
                          <a:latin typeface="Arial" panose="020B0604020202020204" pitchFamily="34" charset="0"/>
                          <a:ea typeface="Times New Roman" panose="02020603050405020304" pitchFamily="18" charset="0"/>
                          <a:cs typeface="Arial" panose="020B0604020202020204" pitchFamily="34" charset="0"/>
                        </a:rPr>
                        <a:t>Shekarian</a:t>
                      </a:r>
                      <a:r>
                        <a:rPr lang="en-US" sz="1400" dirty="0">
                          <a:latin typeface="Arial" panose="020B0604020202020204" pitchFamily="34" charset="0"/>
                          <a:ea typeface="Times New Roman" panose="02020603050405020304" pitchFamily="18" charset="0"/>
                          <a:cs typeface="Arial" panose="020B0604020202020204" pitchFamily="34" charset="0"/>
                        </a:rPr>
                        <a:t> (2017)</a:t>
                      </a:r>
                      <a:endParaRPr lang="en-ID"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MILP</a:t>
                      </a:r>
                      <a:endParaRPr lang="en-ID" sz="14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err="1">
                          <a:latin typeface="Arial" panose="020B0604020202020204" pitchFamily="34" charset="0"/>
                          <a:cs typeface="Arial" panose="020B0604020202020204" pitchFamily="34" charset="0"/>
                        </a:rPr>
                        <a:t>Komponen</a:t>
                      </a:r>
                      <a:r>
                        <a:rPr lang="en-US" sz="1400" i="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trailer</a:t>
                      </a:r>
                      <a:endParaRPr lang="en-ID" sz="1400" i="1"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err="1">
                          <a:latin typeface="Arial" panose="020B0604020202020204" pitchFamily="34" charset="0"/>
                          <a:cs typeface="Arial" panose="020B0604020202020204" pitchFamily="34" charset="0"/>
                        </a:rPr>
                        <a:t>Meminimalkan</a:t>
                      </a:r>
                      <a:r>
                        <a:rPr lang="en-US" sz="1400" i="0" dirty="0">
                          <a:latin typeface="Arial" panose="020B0604020202020204" pitchFamily="34" charset="0"/>
                          <a:cs typeface="Arial" panose="020B0604020202020204" pitchFamily="34" charset="0"/>
                        </a:rPr>
                        <a:t> total </a:t>
                      </a:r>
                      <a:r>
                        <a:rPr lang="en-US" sz="1400" i="0" dirty="0" err="1">
                          <a:latin typeface="Arial" panose="020B0604020202020204" pitchFamily="34" charset="0"/>
                          <a:cs typeface="Arial" panose="020B0604020202020204" pitchFamily="34" charset="0"/>
                        </a:rPr>
                        <a:t>biaya</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persediaan</a:t>
                      </a:r>
                      <a:r>
                        <a:rPr lang="en-US" sz="1400" i="0" dirty="0">
                          <a:latin typeface="Arial" panose="020B0604020202020204" pitchFamily="34" charset="0"/>
                          <a:cs typeface="Arial" panose="020B0604020202020204" pitchFamily="34" charset="0"/>
                        </a:rPr>
                        <a:t> </a:t>
                      </a:r>
                      <a:endParaRPr lang="en-ID" sz="1400" i="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1" dirty="0">
                          <a:latin typeface="Arial" panose="020B0604020202020204" pitchFamily="34" charset="0"/>
                          <a:cs typeface="Arial" panose="020B0604020202020204" pitchFamily="34" charset="0"/>
                        </a:rPr>
                        <a:t>Forecasted demand</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biaya</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pesan</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harga</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biaya</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simpan</a:t>
                      </a:r>
                      <a:r>
                        <a:rPr lang="en-US" sz="1400" i="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safety stock</a:t>
                      </a:r>
                      <a:r>
                        <a:rPr lang="en-US" sz="1400" i="0" dirty="0">
                          <a:latin typeface="Arial" panose="020B0604020202020204" pitchFamily="34" charset="0"/>
                          <a:cs typeface="Arial" panose="020B0604020202020204" pitchFamily="34" charset="0"/>
                        </a:rPr>
                        <a:t>, dan lead time </a:t>
                      </a:r>
                      <a:endParaRPr lang="en-ID" sz="1400" i="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err="1">
                          <a:latin typeface="Arial" panose="020B0604020202020204" pitchFamily="34" charset="0"/>
                          <a:cs typeface="Arial" panose="020B0604020202020204" pitchFamily="34" charset="0"/>
                        </a:rPr>
                        <a:t>Kuantitas</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pesan</a:t>
                      </a:r>
                      <a:r>
                        <a:rPr lang="en-US" sz="1400" i="0" dirty="0">
                          <a:latin typeface="Arial" panose="020B0604020202020204" pitchFamily="34" charset="0"/>
                          <a:cs typeface="Arial" panose="020B0604020202020204" pitchFamily="34" charset="0"/>
                        </a:rPr>
                        <a:t> dan </a:t>
                      </a:r>
                      <a:r>
                        <a:rPr lang="en-US" sz="1400" i="0" dirty="0" err="1">
                          <a:latin typeface="Arial" panose="020B0604020202020204" pitchFamily="34" charset="0"/>
                          <a:cs typeface="Arial" panose="020B0604020202020204" pitchFamily="34" charset="0"/>
                        </a:rPr>
                        <a:t>waktu</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pesan</a:t>
                      </a:r>
                      <a:endParaRPr lang="en-ID" sz="140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68427987"/>
                  </a:ext>
                </a:extLst>
              </a:tr>
              <a:tr h="565957">
                <a:tc>
                  <a:txBody>
                    <a:bodyPr/>
                    <a:lstStyle/>
                    <a:p>
                      <a:r>
                        <a:rPr lang="en-US" sz="1400" i="1" dirty="0">
                          <a:latin typeface="Arial" panose="020B0604020202020204" pitchFamily="34" charset="0"/>
                          <a:cs typeface="Arial" panose="020B0604020202020204" pitchFamily="34" charset="0"/>
                        </a:rPr>
                        <a:t>A MIP Model Formulation for Solving the Lot-Sizing Problem</a:t>
                      </a:r>
                      <a:endParaRPr lang="en-ID" sz="1400" i="1"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ea typeface="Times New Roman" panose="02020603050405020304" pitchFamily="18" charset="0"/>
                          <a:cs typeface="Arial" panose="020B0604020202020204" pitchFamily="34" charset="0"/>
                        </a:rPr>
                        <a:t>Tap (2012)</a:t>
                      </a:r>
                      <a:endParaRPr lang="en-ID"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MIP</a:t>
                      </a:r>
                      <a:endParaRPr lang="en-ID" sz="14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err="1">
                          <a:latin typeface="Arial" panose="020B0604020202020204" pitchFamily="34" charset="0"/>
                          <a:cs typeface="Arial" panose="020B0604020202020204" pitchFamily="34" charset="0"/>
                        </a:rPr>
                        <a:t>Komponen</a:t>
                      </a:r>
                      <a:r>
                        <a:rPr lang="en-US" sz="1400" i="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trailer</a:t>
                      </a:r>
                      <a:endParaRPr lang="en-ID" sz="1400" i="1"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err="1">
                          <a:latin typeface="Arial" panose="020B0604020202020204" pitchFamily="34" charset="0"/>
                          <a:cs typeface="Arial" panose="020B0604020202020204" pitchFamily="34" charset="0"/>
                        </a:rPr>
                        <a:t>Menentukan</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jumlah</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pemesanan</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tiap</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periode</a:t>
                      </a:r>
                      <a:endParaRPr lang="en-ID" sz="1400" i="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a:latin typeface="Arial" panose="020B0604020202020204" pitchFamily="34" charset="0"/>
                          <a:cs typeface="Arial" panose="020B0604020202020204" pitchFamily="34" charset="0"/>
                        </a:rPr>
                        <a:t>Lead time, </a:t>
                      </a:r>
                      <a:r>
                        <a:rPr lang="en-US" sz="1400" i="0" dirty="0" err="1">
                          <a:latin typeface="Arial" panose="020B0604020202020204" pitchFamily="34" charset="0"/>
                          <a:cs typeface="Arial" panose="020B0604020202020204" pitchFamily="34" charset="0"/>
                        </a:rPr>
                        <a:t>biaya</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pesan</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biaya</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simpan</a:t>
                      </a:r>
                      <a:r>
                        <a:rPr lang="en-US" sz="1400" i="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safety stock</a:t>
                      </a:r>
                      <a:r>
                        <a:rPr lang="en-US" sz="1400" i="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forecasted demand</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harga</a:t>
                      </a:r>
                      <a:r>
                        <a:rPr lang="en-US" sz="1400" i="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item, </a:t>
                      </a:r>
                      <a:r>
                        <a:rPr lang="en-US" sz="1400" i="0" dirty="0" err="1">
                          <a:latin typeface="Arial" panose="020B0604020202020204" pitchFamily="34" charset="0"/>
                          <a:cs typeface="Arial" panose="020B0604020202020204" pitchFamily="34" charset="0"/>
                        </a:rPr>
                        <a:t>periode</a:t>
                      </a:r>
                      <a:endParaRPr lang="en-ID" sz="1400" i="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err="1">
                          <a:latin typeface="Arial" panose="020B0604020202020204" pitchFamily="34" charset="0"/>
                          <a:cs typeface="Arial" panose="020B0604020202020204" pitchFamily="34" charset="0"/>
                        </a:rPr>
                        <a:t>Jumlah</a:t>
                      </a:r>
                      <a:r>
                        <a:rPr lang="en-US" sz="1400" i="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item </a:t>
                      </a:r>
                      <a:r>
                        <a:rPr lang="en-US" sz="1400" i="0" dirty="0">
                          <a:latin typeface="Arial" panose="020B0604020202020204" pitchFamily="34" charset="0"/>
                          <a:cs typeface="Arial" panose="020B0604020202020204" pitchFamily="34" charset="0"/>
                        </a:rPr>
                        <a:t>yang </a:t>
                      </a:r>
                      <a:r>
                        <a:rPr lang="en-US" sz="1400" i="0" dirty="0" err="1">
                          <a:latin typeface="Arial" panose="020B0604020202020204" pitchFamily="34" charset="0"/>
                          <a:cs typeface="Arial" panose="020B0604020202020204" pitchFamily="34" charset="0"/>
                        </a:rPr>
                        <a:t>dipesan</a:t>
                      </a:r>
                      <a:r>
                        <a:rPr lang="en-US" sz="1400" i="1" dirty="0">
                          <a:latin typeface="Arial" panose="020B0604020202020204" pitchFamily="34" charset="0"/>
                          <a:cs typeface="Arial" panose="020B0604020202020204" pitchFamily="34" charset="0"/>
                        </a:rPr>
                        <a:t> </a:t>
                      </a:r>
                      <a:r>
                        <a:rPr lang="en-US" sz="1400" i="0" dirty="0">
                          <a:latin typeface="Arial" panose="020B0604020202020204" pitchFamily="34" charset="0"/>
                          <a:cs typeface="Arial" panose="020B0604020202020204" pitchFamily="34" charset="0"/>
                        </a:rPr>
                        <a:t>&amp; </a:t>
                      </a:r>
                      <a:r>
                        <a:rPr lang="en-US" sz="1400" i="0" dirty="0" err="1">
                          <a:latin typeface="Arial" panose="020B0604020202020204" pitchFamily="34" charset="0"/>
                          <a:cs typeface="Arial" panose="020B0604020202020204" pitchFamily="34" charset="0"/>
                        </a:rPr>
                        <a:t>periode</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pesan</a:t>
                      </a:r>
                      <a:endParaRPr lang="en-ID" sz="140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67231481"/>
                  </a:ext>
                </a:extLst>
              </a:tr>
              <a:tr h="565957">
                <a:tc>
                  <a:txBody>
                    <a:bodyPr/>
                    <a:lstStyle/>
                    <a:p>
                      <a:r>
                        <a:rPr lang="en-US" sz="1400" i="1" dirty="0">
                          <a:latin typeface="Arial" panose="020B0604020202020204" pitchFamily="34" charset="0"/>
                          <a:cs typeface="Arial" panose="020B0604020202020204" pitchFamily="34" charset="0"/>
                        </a:rPr>
                        <a:t>Designing Inventory Models to Minimize Total Inventory Costs by Using </a:t>
                      </a:r>
                      <a:r>
                        <a:rPr lang="en-US" sz="1400" i="0" dirty="0">
                          <a:latin typeface="Arial" panose="020B0604020202020204" pitchFamily="34" charset="0"/>
                          <a:cs typeface="Arial" panose="020B0604020202020204" pitchFamily="34" charset="0"/>
                        </a:rPr>
                        <a:t>MILP </a:t>
                      </a:r>
                      <a:r>
                        <a:rPr lang="en-US" sz="1400" i="1" dirty="0">
                          <a:latin typeface="Arial" panose="020B0604020202020204" pitchFamily="34" charset="0"/>
                          <a:cs typeface="Arial" panose="020B0604020202020204" pitchFamily="34" charset="0"/>
                        </a:rPr>
                        <a:t>in the warehouse of MRO Materials</a:t>
                      </a:r>
                      <a:endParaRPr lang="en-ID" sz="1400" i="1" dirty="0">
                        <a:latin typeface="Arial" panose="020B0604020202020204" pitchFamily="34" charset="0"/>
                        <a:cs typeface="Arial" panose="020B0604020202020204" pitchFamily="34" charset="0"/>
                      </a:endParaRPr>
                    </a:p>
                  </a:txBody>
                  <a:tcPr/>
                </a:tc>
                <a:tc>
                  <a:txBody>
                    <a:bodyPr/>
                    <a:lstStyle/>
                    <a:p>
                      <a:r>
                        <a:rPr lang="en-US" sz="1400" dirty="0" err="1">
                          <a:latin typeface="Arial" panose="020B0604020202020204" pitchFamily="34" charset="0"/>
                          <a:cs typeface="Arial" panose="020B0604020202020204" pitchFamily="34" charset="0"/>
                        </a:rPr>
                        <a:t>Irawati</a:t>
                      </a:r>
                      <a:r>
                        <a:rPr lang="en-US" sz="1400" dirty="0">
                          <a:latin typeface="Arial" panose="020B0604020202020204" pitchFamily="34" charset="0"/>
                          <a:cs typeface="Arial" panose="020B0604020202020204" pitchFamily="34" charset="0"/>
                        </a:rPr>
                        <a:t>, R. K., Hakim, I. M. (2020)</a:t>
                      </a:r>
                      <a:endParaRPr lang="en-ID"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MILP</a:t>
                      </a:r>
                      <a:endParaRPr lang="en-ID" sz="14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a:latin typeface="Arial" panose="020B0604020202020204" pitchFamily="34" charset="0"/>
                          <a:cs typeface="Arial" panose="020B0604020202020204" pitchFamily="34" charset="0"/>
                        </a:rPr>
                        <a:t>MRO materials</a:t>
                      </a:r>
                      <a:endParaRPr lang="en-ID" sz="1400" i="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err="1">
                          <a:latin typeface="Arial" panose="020B0604020202020204" pitchFamily="34" charset="0"/>
                          <a:cs typeface="Arial" panose="020B0604020202020204" pitchFamily="34" charset="0"/>
                        </a:rPr>
                        <a:t>Meminimalkan</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biaya</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persediaan</a:t>
                      </a:r>
                      <a:endParaRPr lang="en-ID" sz="1400" i="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a:latin typeface="Arial" panose="020B0604020202020204" pitchFamily="34" charset="0"/>
                          <a:cs typeface="Arial" panose="020B0604020202020204" pitchFamily="34" charset="0"/>
                        </a:rPr>
                        <a:t>Lead time, </a:t>
                      </a:r>
                      <a:r>
                        <a:rPr lang="en-US" sz="1400" i="0" dirty="0" err="1">
                          <a:latin typeface="Arial" panose="020B0604020202020204" pitchFamily="34" charset="0"/>
                          <a:cs typeface="Arial" panose="020B0604020202020204" pitchFamily="34" charset="0"/>
                        </a:rPr>
                        <a:t>harga</a:t>
                      </a:r>
                      <a:r>
                        <a:rPr lang="en-US" sz="1400" i="0" dirty="0">
                          <a:latin typeface="Arial" panose="020B0604020202020204" pitchFamily="34" charset="0"/>
                          <a:cs typeface="Arial" panose="020B0604020202020204" pitchFamily="34" charset="0"/>
                        </a:rPr>
                        <a:t> material, </a:t>
                      </a:r>
                      <a:r>
                        <a:rPr lang="en-US" sz="1400" i="0" dirty="0" err="1">
                          <a:latin typeface="Arial" panose="020B0604020202020204" pitchFamily="34" charset="0"/>
                          <a:cs typeface="Arial" panose="020B0604020202020204" pitchFamily="34" charset="0"/>
                        </a:rPr>
                        <a:t>biaya</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pesan</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biaya</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simpan</a:t>
                      </a:r>
                      <a:r>
                        <a:rPr lang="en-US" sz="1400" i="0" dirty="0">
                          <a:latin typeface="Arial" panose="020B0604020202020204" pitchFamily="34" charset="0"/>
                          <a:cs typeface="Arial" panose="020B0604020202020204" pitchFamily="34" charset="0"/>
                        </a:rPr>
                        <a:t>, safety stock, </a:t>
                      </a:r>
                      <a:r>
                        <a:rPr lang="en-US" sz="1400" i="0" dirty="0" err="1">
                          <a:latin typeface="Arial" panose="020B0604020202020204" pitchFamily="34" charset="0"/>
                          <a:cs typeface="Arial" panose="020B0604020202020204" pitchFamily="34" charset="0"/>
                        </a:rPr>
                        <a:t>permintaan</a:t>
                      </a:r>
                      <a:endParaRPr lang="en-ID" sz="1400" i="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err="1">
                          <a:latin typeface="Arial" panose="020B0604020202020204" pitchFamily="34" charset="0"/>
                          <a:cs typeface="Arial" panose="020B0604020202020204" pitchFamily="34" charset="0"/>
                        </a:rPr>
                        <a:t>Jumlah</a:t>
                      </a:r>
                      <a:r>
                        <a:rPr lang="en-US" sz="1400" i="0" dirty="0">
                          <a:latin typeface="Arial" panose="020B0604020202020204" pitchFamily="34" charset="0"/>
                          <a:cs typeface="Arial" panose="020B0604020202020204" pitchFamily="34" charset="0"/>
                        </a:rPr>
                        <a:t> material yang </a:t>
                      </a:r>
                      <a:r>
                        <a:rPr lang="en-US" sz="1400" i="0" dirty="0" err="1">
                          <a:latin typeface="Arial" panose="020B0604020202020204" pitchFamily="34" charset="0"/>
                          <a:cs typeface="Arial" panose="020B0604020202020204" pitchFamily="34" charset="0"/>
                        </a:rPr>
                        <a:t>dipesan</a:t>
                      </a:r>
                      <a:r>
                        <a:rPr lang="en-US" sz="1400" i="0" dirty="0">
                          <a:latin typeface="Arial" panose="020B0604020202020204" pitchFamily="34" charset="0"/>
                          <a:cs typeface="Arial" panose="020B0604020202020204" pitchFamily="34" charset="0"/>
                        </a:rPr>
                        <a:t> dan </a:t>
                      </a:r>
                      <a:r>
                        <a:rPr lang="en-US" sz="1400" i="0" dirty="0" err="1">
                          <a:latin typeface="Arial" panose="020B0604020202020204" pitchFamily="34" charset="0"/>
                          <a:cs typeface="Arial" panose="020B0604020202020204" pitchFamily="34" charset="0"/>
                        </a:rPr>
                        <a:t>periode</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pesan</a:t>
                      </a:r>
                      <a:endParaRPr lang="en-ID" sz="140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8322041"/>
                  </a:ext>
                </a:extLst>
              </a:tr>
              <a:tr h="565957">
                <a:tc>
                  <a:txBody>
                    <a:bodyPr/>
                    <a:lstStyle/>
                    <a:p>
                      <a:r>
                        <a:rPr lang="en-ID" sz="1400" i="1" dirty="0" err="1">
                          <a:latin typeface="Arial" panose="020B0604020202020204" pitchFamily="34" charset="0"/>
                          <a:cs typeface="Arial" panose="020B0604020202020204" pitchFamily="34" charset="0"/>
                        </a:rPr>
                        <a:t>Pengembangan</a:t>
                      </a:r>
                      <a:r>
                        <a:rPr lang="en-ID" sz="1400" i="1" dirty="0">
                          <a:latin typeface="Arial" panose="020B0604020202020204" pitchFamily="34" charset="0"/>
                          <a:cs typeface="Arial" panose="020B0604020202020204" pitchFamily="34" charset="0"/>
                        </a:rPr>
                        <a:t> Model </a:t>
                      </a:r>
                      <a:r>
                        <a:rPr lang="en-ID" sz="1400" i="1" dirty="0" err="1">
                          <a:latin typeface="Arial" panose="020B0604020202020204" pitchFamily="34" charset="0"/>
                          <a:cs typeface="Arial" panose="020B0604020202020204" pitchFamily="34" charset="0"/>
                        </a:rPr>
                        <a:t>Optimasi</a:t>
                      </a:r>
                      <a:r>
                        <a:rPr lang="en-ID" sz="1400" i="1" dirty="0">
                          <a:latin typeface="Arial" panose="020B0604020202020204" pitchFamily="34" charset="0"/>
                          <a:cs typeface="Arial" panose="020B0604020202020204" pitchFamily="34" charset="0"/>
                        </a:rPr>
                        <a:t> </a:t>
                      </a:r>
                      <a:r>
                        <a:rPr lang="en-ID" sz="1400" i="1" dirty="0" err="1">
                          <a:latin typeface="Arial" panose="020B0604020202020204" pitchFamily="34" charset="0"/>
                          <a:cs typeface="Arial" panose="020B0604020202020204" pitchFamily="34" charset="0"/>
                        </a:rPr>
                        <a:t>untuk</a:t>
                      </a:r>
                      <a:r>
                        <a:rPr lang="en-ID" sz="1400" i="1" dirty="0">
                          <a:latin typeface="Arial" panose="020B0604020202020204" pitchFamily="34" charset="0"/>
                          <a:cs typeface="Arial" panose="020B0604020202020204" pitchFamily="34" charset="0"/>
                        </a:rPr>
                        <a:t> </a:t>
                      </a:r>
                      <a:r>
                        <a:rPr lang="en-ID" sz="1400" i="1" dirty="0" err="1">
                          <a:latin typeface="Arial" panose="020B0604020202020204" pitchFamily="34" charset="0"/>
                          <a:cs typeface="Arial" panose="020B0604020202020204" pitchFamily="34" charset="0"/>
                        </a:rPr>
                        <a:t>Meminimalkan</a:t>
                      </a:r>
                      <a:r>
                        <a:rPr lang="en-ID" sz="1400" i="1" dirty="0">
                          <a:latin typeface="Arial" panose="020B0604020202020204" pitchFamily="34" charset="0"/>
                          <a:cs typeface="Arial" panose="020B0604020202020204" pitchFamily="34" charset="0"/>
                        </a:rPr>
                        <a:t> Total </a:t>
                      </a:r>
                      <a:r>
                        <a:rPr lang="en-ID" sz="1400" i="1" dirty="0" err="1">
                          <a:latin typeface="Arial" panose="020B0604020202020204" pitchFamily="34" charset="0"/>
                          <a:cs typeface="Arial" panose="020B0604020202020204" pitchFamily="34" charset="0"/>
                        </a:rPr>
                        <a:t>Biaya</a:t>
                      </a:r>
                      <a:r>
                        <a:rPr lang="en-ID" sz="1400" i="1" dirty="0">
                          <a:latin typeface="Arial" panose="020B0604020202020204" pitchFamily="34" charset="0"/>
                          <a:cs typeface="Arial" panose="020B0604020202020204" pitchFamily="34" charset="0"/>
                        </a:rPr>
                        <a:t> </a:t>
                      </a:r>
                      <a:r>
                        <a:rPr lang="en-ID" sz="1400" i="1" dirty="0" err="1">
                          <a:latin typeface="Arial" panose="020B0604020202020204" pitchFamily="34" charset="0"/>
                          <a:cs typeface="Arial" panose="020B0604020202020204" pitchFamily="34" charset="0"/>
                        </a:rPr>
                        <a:t>Persediaan</a:t>
                      </a:r>
                      <a:r>
                        <a:rPr lang="en-ID" sz="1400" i="1" dirty="0">
                          <a:latin typeface="Arial" panose="020B0604020202020204" pitchFamily="34" charset="0"/>
                          <a:cs typeface="Arial" panose="020B0604020202020204" pitchFamily="34" charset="0"/>
                        </a:rPr>
                        <a:t> pada Gudang </a:t>
                      </a:r>
                      <a:r>
                        <a:rPr lang="en-ID" sz="1400" i="1" dirty="0" err="1">
                          <a:latin typeface="Arial" panose="020B0604020202020204" pitchFamily="34" charset="0"/>
                          <a:cs typeface="Arial" panose="020B0604020202020204" pitchFamily="34" charset="0"/>
                        </a:rPr>
                        <a:t>Bahan</a:t>
                      </a:r>
                      <a:r>
                        <a:rPr lang="en-ID" sz="1400" i="1" dirty="0">
                          <a:latin typeface="Arial" panose="020B0604020202020204" pitchFamily="34" charset="0"/>
                          <a:cs typeface="Arial" panose="020B0604020202020204" pitchFamily="34" charset="0"/>
                        </a:rPr>
                        <a:t> Baku </a:t>
                      </a:r>
                      <a:r>
                        <a:rPr lang="en-ID" sz="1400" i="1" dirty="0" err="1">
                          <a:latin typeface="Arial" panose="020B0604020202020204" pitchFamily="34" charset="0"/>
                          <a:cs typeface="Arial" panose="020B0604020202020204" pitchFamily="34" charset="0"/>
                        </a:rPr>
                        <a:t>Daur</a:t>
                      </a:r>
                      <a:r>
                        <a:rPr lang="en-ID" sz="1400" i="1" dirty="0">
                          <a:latin typeface="Arial" panose="020B0604020202020204" pitchFamily="34" charset="0"/>
                          <a:cs typeface="Arial" panose="020B0604020202020204" pitchFamily="34" charset="0"/>
                        </a:rPr>
                        <a:t> </a:t>
                      </a:r>
                      <a:r>
                        <a:rPr lang="en-ID" sz="1400" i="1" dirty="0" err="1">
                          <a:latin typeface="Arial" panose="020B0604020202020204" pitchFamily="34" charset="0"/>
                          <a:cs typeface="Arial" panose="020B0604020202020204" pitchFamily="34" charset="0"/>
                        </a:rPr>
                        <a:t>Ulang</a:t>
                      </a:r>
                      <a:r>
                        <a:rPr lang="en-ID" sz="1400" i="1" dirty="0">
                          <a:latin typeface="Arial" panose="020B0604020202020204" pitchFamily="34" charset="0"/>
                          <a:cs typeface="Arial" panose="020B0604020202020204" pitchFamily="34" charset="0"/>
                        </a:rPr>
                        <a:t> </a:t>
                      </a:r>
                      <a:r>
                        <a:rPr lang="en-ID" sz="1400" i="1" dirty="0" err="1">
                          <a:latin typeface="Arial" panose="020B0604020202020204" pitchFamily="34" charset="0"/>
                          <a:cs typeface="Arial" panose="020B0604020202020204" pitchFamily="34" charset="0"/>
                        </a:rPr>
                        <a:t>Plastik</a:t>
                      </a:r>
                      <a:r>
                        <a:rPr lang="en-ID" sz="1400" i="1" dirty="0">
                          <a:latin typeface="Arial" panose="020B0604020202020204" pitchFamily="34" charset="0"/>
                          <a:cs typeface="Arial" panose="020B0604020202020204" pitchFamily="34" charset="0"/>
                        </a:rPr>
                        <a:t> </a:t>
                      </a:r>
                      <a:r>
                        <a:rPr lang="en-ID" sz="1400" i="1" dirty="0" err="1">
                          <a:latin typeface="Arial" panose="020B0604020202020204" pitchFamily="34" charset="0"/>
                          <a:cs typeface="Arial" panose="020B0604020202020204" pitchFamily="34" charset="0"/>
                        </a:rPr>
                        <a:t>dengan</a:t>
                      </a:r>
                      <a:r>
                        <a:rPr lang="en-ID" sz="1400" i="1" dirty="0">
                          <a:latin typeface="Arial" panose="020B0604020202020204" pitchFamily="34" charset="0"/>
                          <a:cs typeface="Arial" panose="020B0604020202020204" pitchFamily="34" charset="0"/>
                        </a:rPr>
                        <a:t> </a:t>
                      </a:r>
                      <a:r>
                        <a:rPr lang="en-ID" sz="1400" i="1" dirty="0" err="1">
                          <a:latin typeface="Arial" panose="020B0604020202020204" pitchFamily="34" charset="0"/>
                          <a:cs typeface="Arial" panose="020B0604020202020204" pitchFamily="34" charset="0"/>
                        </a:rPr>
                        <a:t>Metode</a:t>
                      </a:r>
                      <a:r>
                        <a:rPr lang="en-ID" sz="1400" i="1" dirty="0">
                          <a:latin typeface="Arial" panose="020B0604020202020204" pitchFamily="34" charset="0"/>
                          <a:cs typeface="Arial" panose="020B0604020202020204" pitchFamily="34" charset="0"/>
                        </a:rPr>
                        <a:t> Mixed Integer Linear Programming (MILP)</a:t>
                      </a:r>
                    </a:p>
                  </a:txBody>
                  <a:tcPr/>
                </a:tc>
                <a:tc>
                  <a:txBody>
                    <a:bodyPr/>
                    <a:lstStyle/>
                    <a:p>
                      <a:r>
                        <a:rPr lang="en-US" sz="1400" dirty="0">
                          <a:latin typeface="Arial" panose="020B0604020202020204" pitchFamily="34" charset="0"/>
                          <a:cs typeface="Arial" panose="020B0604020202020204" pitchFamily="34" charset="0"/>
                        </a:rPr>
                        <a:t>Julio </a:t>
                      </a:r>
                      <a:r>
                        <a:rPr lang="en-US" sz="1400" dirty="0" err="1">
                          <a:latin typeface="Arial" panose="020B0604020202020204" pitchFamily="34" charset="0"/>
                          <a:cs typeface="Arial" panose="020B0604020202020204" pitchFamily="34" charset="0"/>
                        </a:rPr>
                        <a:t>Febrian</a:t>
                      </a:r>
                      <a:r>
                        <a:rPr lang="en-US" sz="1400" dirty="0">
                          <a:latin typeface="Arial" panose="020B0604020202020204" pitchFamily="34" charset="0"/>
                          <a:cs typeface="Arial" panose="020B0604020202020204" pitchFamily="34" charset="0"/>
                        </a:rPr>
                        <a:t> (2023)</a:t>
                      </a:r>
                      <a:endParaRPr lang="en-ID" sz="1400" dirty="0">
                        <a:latin typeface="Arial" panose="020B0604020202020204" pitchFamily="34" charset="0"/>
                        <a:cs typeface="Arial" panose="020B0604020202020204" pitchFamily="34" charset="0"/>
                      </a:endParaRPr>
                    </a:p>
                  </a:txBody>
                  <a:tcPr/>
                </a:tc>
                <a:tc>
                  <a:txBody>
                    <a:bodyPr/>
                    <a:lstStyle/>
                    <a:p>
                      <a:r>
                        <a:rPr lang="en-US" sz="1400" dirty="0">
                          <a:latin typeface="Arial" panose="020B0604020202020204" pitchFamily="34" charset="0"/>
                          <a:cs typeface="Arial" panose="020B0604020202020204" pitchFamily="34" charset="0"/>
                        </a:rPr>
                        <a:t>MILP</a:t>
                      </a:r>
                      <a:endParaRPr lang="en-ID" sz="14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err="1">
                          <a:latin typeface="Arial" panose="020B0604020202020204" pitchFamily="34" charset="0"/>
                          <a:cs typeface="Arial" panose="020B0604020202020204" pitchFamily="34" charset="0"/>
                        </a:rPr>
                        <a:t>Bahan</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baku</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daur</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ulang</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plastik</a:t>
                      </a:r>
                      <a:endParaRPr lang="en-ID" sz="1400" i="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err="1">
                          <a:latin typeface="Arial" panose="020B0604020202020204" pitchFamily="34" charset="0"/>
                          <a:cs typeface="Arial" panose="020B0604020202020204" pitchFamily="34" charset="0"/>
                        </a:rPr>
                        <a:t>Meminimalkan</a:t>
                      </a:r>
                      <a:r>
                        <a:rPr lang="en-US" sz="1400" i="0" dirty="0">
                          <a:latin typeface="Arial" panose="020B0604020202020204" pitchFamily="34" charset="0"/>
                          <a:cs typeface="Arial" panose="020B0604020202020204" pitchFamily="34" charset="0"/>
                        </a:rPr>
                        <a:t> total </a:t>
                      </a:r>
                      <a:r>
                        <a:rPr lang="en-US" sz="1400" i="0" dirty="0" err="1">
                          <a:latin typeface="Arial" panose="020B0604020202020204" pitchFamily="34" charset="0"/>
                          <a:cs typeface="Arial" panose="020B0604020202020204" pitchFamily="34" charset="0"/>
                        </a:rPr>
                        <a:t>biaya</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persediaan</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bahan</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baku</a:t>
                      </a:r>
                      <a:endParaRPr lang="en-ID" sz="1400" i="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D" sz="1400" i="0" dirty="0">
                          <a:latin typeface="Arial" panose="020B0604020202020204" pitchFamily="34" charset="0"/>
                          <a:cs typeface="Arial" panose="020B0604020202020204" pitchFamily="34" charset="0"/>
                        </a:rPr>
                        <a:t>𝑓𝑜𝑟𝑒𝑐𝑎𝑠𝑡𝑒𝑑 𝑑𝑒𝑚𝑎𝑛𝑑, 𝑜𝑟𝑑𝑒𝑟𝑖𝑛𝑔 𝑐𝑜𝑠𝑡, ℎ𝑜𝑙𝑑𝑖𝑛𝑔 𝑐𝑜𝑠𝑡, 𝑠𝑎𝑓𝑒𝑡𝑦 𝑠𝑡𝑜𝑐𝑘, </a:t>
                      </a:r>
                      <a:r>
                        <a:rPr lang="en-ID" sz="1400" i="0" dirty="0" err="1">
                          <a:latin typeface="Arial" panose="020B0604020202020204" pitchFamily="34" charset="0"/>
                          <a:cs typeface="Arial" panose="020B0604020202020204" pitchFamily="34" charset="0"/>
                        </a:rPr>
                        <a:t>kapasitas</a:t>
                      </a:r>
                      <a:r>
                        <a:rPr lang="en-ID" sz="1400" i="0" dirty="0">
                          <a:latin typeface="Arial" panose="020B0604020202020204" pitchFamily="34" charset="0"/>
                          <a:cs typeface="Arial" panose="020B0604020202020204" pitchFamily="34" charset="0"/>
                        </a:rPr>
                        <a:t> </a:t>
                      </a:r>
                      <a:r>
                        <a:rPr lang="en-ID" sz="1400" i="0" dirty="0" err="1">
                          <a:latin typeface="Arial" panose="020B0604020202020204" pitchFamily="34" charset="0"/>
                          <a:cs typeface="Arial" panose="020B0604020202020204" pitchFamily="34" charset="0"/>
                        </a:rPr>
                        <a:t>gudang</a:t>
                      </a:r>
                      <a:r>
                        <a:rPr lang="en-ID" sz="1400" i="0" dirty="0">
                          <a:latin typeface="Arial" panose="020B0604020202020204" pitchFamily="34" charset="0"/>
                          <a:cs typeface="Arial" panose="020B0604020202020204" pitchFamily="34" charset="0"/>
                        </a:rPr>
                        <a:t> </a:t>
                      </a:r>
                      <a:r>
                        <a:rPr lang="en-ID" sz="1400" i="0" dirty="0" err="1">
                          <a:latin typeface="Arial" panose="020B0604020202020204" pitchFamily="34" charset="0"/>
                          <a:cs typeface="Arial" panose="020B0604020202020204" pitchFamily="34" charset="0"/>
                        </a:rPr>
                        <a:t>bahan</a:t>
                      </a:r>
                      <a:r>
                        <a:rPr lang="en-ID" sz="1400" i="0" dirty="0">
                          <a:latin typeface="Arial" panose="020B0604020202020204" pitchFamily="34" charset="0"/>
                          <a:cs typeface="Arial" panose="020B0604020202020204" pitchFamily="34" charset="0"/>
                        </a:rPr>
                        <a:t> </a:t>
                      </a:r>
                      <a:r>
                        <a:rPr lang="en-ID" sz="1400" i="0" dirty="0" err="1">
                          <a:latin typeface="Arial" panose="020B0604020202020204" pitchFamily="34" charset="0"/>
                          <a:cs typeface="Arial" panose="020B0604020202020204" pitchFamily="34" charset="0"/>
                        </a:rPr>
                        <a:t>baku</a:t>
                      </a:r>
                      <a:r>
                        <a:rPr lang="en-ID" sz="1400" i="0" dirty="0">
                          <a:latin typeface="Arial" panose="020B0604020202020204" pitchFamily="34" charset="0"/>
                          <a:cs typeface="Arial" panose="020B0604020202020204" pitchFamily="34" charset="0"/>
                        </a:rPr>
                        <a:t>, dan </a:t>
                      </a:r>
                      <a:r>
                        <a:rPr lang="en-ID" sz="1400" i="1" dirty="0">
                          <a:latin typeface="Arial" panose="020B0604020202020204" pitchFamily="34" charset="0"/>
                          <a:cs typeface="Arial" panose="020B0604020202020204" pitchFamily="34" charset="0"/>
                        </a:rPr>
                        <a:t>lead time </a:t>
                      </a:r>
                      <a:r>
                        <a:rPr lang="en-ID" sz="1400" i="0" dirty="0" err="1">
                          <a:latin typeface="Arial" panose="020B0604020202020204" pitchFamily="34" charset="0"/>
                          <a:cs typeface="Arial" panose="020B0604020202020204" pitchFamily="34" charset="0"/>
                        </a:rPr>
                        <a:t>bahan</a:t>
                      </a:r>
                      <a:r>
                        <a:rPr lang="en-ID" sz="1400" i="0" dirty="0">
                          <a:latin typeface="Arial" panose="020B0604020202020204" pitchFamily="34" charset="0"/>
                          <a:cs typeface="Arial" panose="020B0604020202020204" pitchFamily="34" charset="0"/>
                        </a:rPr>
                        <a:t> </a:t>
                      </a:r>
                      <a:r>
                        <a:rPr lang="en-ID" sz="1400" i="0" dirty="0" err="1">
                          <a:latin typeface="Arial" panose="020B0604020202020204" pitchFamily="34" charset="0"/>
                          <a:cs typeface="Arial" panose="020B0604020202020204" pitchFamily="34" charset="0"/>
                        </a:rPr>
                        <a:t>baku</a:t>
                      </a:r>
                      <a:r>
                        <a:rPr lang="en-ID" sz="1400" i="0" dirty="0">
                          <a:latin typeface="Arial" panose="020B0604020202020204" pitchFamily="34" charset="0"/>
                          <a:cs typeface="Arial" panose="020B0604020202020204" pitchFamily="34" charset="0"/>
                        </a:rPr>
                        <a:t> </a:t>
                      </a:r>
                      <a:r>
                        <a:rPr lang="en-ID" sz="1400" i="0" dirty="0" err="1">
                          <a:latin typeface="Arial" panose="020B0604020202020204" pitchFamily="34" charset="0"/>
                          <a:cs typeface="Arial" panose="020B0604020202020204" pitchFamily="34" charset="0"/>
                        </a:rPr>
                        <a:t>i</a:t>
                      </a:r>
                      <a:endParaRPr lang="en-ID" sz="1400" i="0" dirty="0">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D" sz="1400" i="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i="0" dirty="0" err="1">
                          <a:latin typeface="Arial" panose="020B0604020202020204" pitchFamily="34" charset="0"/>
                          <a:cs typeface="Arial" panose="020B0604020202020204" pitchFamily="34" charset="0"/>
                        </a:rPr>
                        <a:t>Kuantitas</a:t>
                      </a:r>
                      <a:r>
                        <a:rPr lang="en-US" sz="1400" i="0" dirty="0">
                          <a:latin typeface="Arial" panose="020B0604020202020204" pitchFamily="34" charset="0"/>
                          <a:cs typeface="Arial" panose="020B0604020202020204" pitchFamily="34" charset="0"/>
                        </a:rPr>
                        <a:t> dan </a:t>
                      </a:r>
                      <a:r>
                        <a:rPr lang="en-US" sz="1400" i="0" dirty="0" err="1">
                          <a:latin typeface="Arial" panose="020B0604020202020204" pitchFamily="34" charset="0"/>
                          <a:cs typeface="Arial" panose="020B0604020202020204" pitchFamily="34" charset="0"/>
                        </a:rPr>
                        <a:t>waktu</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pesan</a:t>
                      </a:r>
                      <a:r>
                        <a:rPr lang="en-US" sz="1400" i="0" dirty="0">
                          <a:latin typeface="Arial" panose="020B0604020202020204" pitchFamily="34" charset="0"/>
                          <a:cs typeface="Arial" panose="020B0604020202020204" pitchFamily="34" charset="0"/>
                        </a:rPr>
                        <a:t> </a:t>
                      </a:r>
                      <a:r>
                        <a:rPr lang="en-US" sz="1400" i="0" dirty="0" err="1">
                          <a:latin typeface="Arial" panose="020B0604020202020204" pitchFamily="34" charset="0"/>
                          <a:cs typeface="Arial" panose="020B0604020202020204" pitchFamily="34" charset="0"/>
                        </a:rPr>
                        <a:t>serta</a:t>
                      </a:r>
                      <a:r>
                        <a:rPr lang="en-US" sz="1400" i="0" dirty="0">
                          <a:latin typeface="Arial" panose="020B0604020202020204" pitchFamily="34" charset="0"/>
                          <a:cs typeface="Arial" panose="020B0604020202020204" pitchFamily="34" charset="0"/>
                        </a:rPr>
                        <a:t> level </a:t>
                      </a:r>
                      <a:r>
                        <a:rPr lang="en-US" sz="1400" i="0" dirty="0" err="1">
                          <a:latin typeface="Arial" panose="020B0604020202020204" pitchFamily="34" charset="0"/>
                          <a:cs typeface="Arial" panose="020B0604020202020204" pitchFamily="34" charset="0"/>
                        </a:rPr>
                        <a:t>persediaan</a:t>
                      </a:r>
                      <a:endParaRPr lang="en-ID" sz="140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54536008"/>
                  </a:ext>
                </a:extLst>
              </a:tr>
            </a:tbl>
          </a:graphicData>
        </a:graphic>
      </p:graphicFrame>
    </p:spTree>
    <p:extLst>
      <p:ext uri="{BB962C8B-B14F-4D97-AF65-F5344CB8AC3E}">
        <p14:creationId xmlns:p14="http://schemas.microsoft.com/office/powerpoint/2010/main" val="3795214988"/>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Book Antiqua" panose="02040602050305030304" pitchFamily="18" charset="0"/>
              </a:rPr>
              <a:t>Lampiran</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Studi Literatur Forecast, Safety Stock, </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12</a:t>
            </a:r>
            <a:endParaRPr lang="en-ID" sz="1600" b="1" dirty="0">
              <a:solidFill>
                <a:srgbClr val="002060"/>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C68FCC8D-AA5A-A287-3F55-D28193BE9C97}"/>
              </a:ext>
            </a:extLst>
          </p:cNvPr>
          <p:cNvSpPr/>
          <p:nvPr/>
        </p:nvSpPr>
        <p:spPr>
          <a:xfrm flipH="1">
            <a:off x="2533" y="0"/>
            <a:ext cx="149456" cy="685800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Picture 2">
            <a:extLst>
              <a:ext uri="{FF2B5EF4-FFF2-40B4-BE49-F238E27FC236}">
                <a16:creationId xmlns:a16="http://schemas.microsoft.com/office/drawing/2014/main" id="{AE979340-2A07-B836-4351-3580FC5DE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263" y="1275248"/>
            <a:ext cx="5034004" cy="36954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5A5DFC8-B8DA-2268-F7B1-3293E0FFFBCD}"/>
              </a:ext>
            </a:extLst>
          </p:cNvPr>
          <p:cNvPicPr>
            <a:picLocks noChangeAspect="1"/>
          </p:cNvPicPr>
          <p:nvPr/>
        </p:nvPicPr>
        <p:blipFill>
          <a:blip r:embed="rId5"/>
          <a:stretch>
            <a:fillRect/>
          </a:stretch>
        </p:blipFill>
        <p:spPr>
          <a:xfrm>
            <a:off x="6096000" y="1609432"/>
            <a:ext cx="5467643" cy="2029715"/>
          </a:xfrm>
          <a:prstGeom prst="rect">
            <a:avLst/>
          </a:prstGeom>
        </p:spPr>
      </p:pic>
      <p:pic>
        <p:nvPicPr>
          <p:cNvPr id="19" name="Picture 18">
            <a:extLst>
              <a:ext uri="{FF2B5EF4-FFF2-40B4-BE49-F238E27FC236}">
                <a16:creationId xmlns:a16="http://schemas.microsoft.com/office/drawing/2014/main" id="{988321F1-F1FC-87EE-E3EC-7706C81B1C78}"/>
              </a:ext>
            </a:extLst>
          </p:cNvPr>
          <p:cNvPicPr>
            <a:picLocks noChangeAspect="1"/>
          </p:cNvPicPr>
          <p:nvPr/>
        </p:nvPicPr>
        <p:blipFill>
          <a:blip r:embed="rId6"/>
          <a:stretch>
            <a:fillRect/>
          </a:stretch>
        </p:blipFill>
        <p:spPr>
          <a:xfrm>
            <a:off x="6232789" y="3820358"/>
            <a:ext cx="2177343" cy="2815860"/>
          </a:xfrm>
          <a:prstGeom prst="rect">
            <a:avLst/>
          </a:prstGeom>
        </p:spPr>
      </p:pic>
      <p:sp>
        <p:nvSpPr>
          <p:cNvPr id="20" name="TextBox 19">
            <a:extLst>
              <a:ext uri="{FF2B5EF4-FFF2-40B4-BE49-F238E27FC236}">
                <a16:creationId xmlns:a16="http://schemas.microsoft.com/office/drawing/2014/main" id="{955D035A-3AD5-D75E-D80D-08E73A930BAF}"/>
              </a:ext>
            </a:extLst>
          </p:cNvPr>
          <p:cNvSpPr txBox="1"/>
          <p:nvPr/>
        </p:nvSpPr>
        <p:spPr>
          <a:xfrm>
            <a:off x="8367929" y="3950637"/>
            <a:ext cx="3161715" cy="369332"/>
          </a:xfrm>
          <a:prstGeom prst="rect">
            <a:avLst/>
          </a:prstGeom>
          <a:noFill/>
        </p:spPr>
        <p:txBody>
          <a:bodyPr wrap="square">
            <a:spAutoFit/>
          </a:bodyPr>
          <a:lstStyle/>
          <a:p>
            <a:r>
              <a:rPr lang="en-ID" dirty="0"/>
              <a:t>Chapter 8 Demand Forecasting</a:t>
            </a:r>
          </a:p>
        </p:txBody>
      </p:sp>
      <p:sp>
        <p:nvSpPr>
          <p:cNvPr id="21" name="TextBox 20">
            <a:extLst>
              <a:ext uri="{FF2B5EF4-FFF2-40B4-BE49-F238E27FC236}">
                <a16:creationId xmlns:a16="http://schemas.microsoft.com/office/drawing/2014/main" id="{0BB5E0F0-641B-3C23-8D13-BFE79A9C880E}"/>
              </a:ext>
            </a:extLst>
          </p:cNvPr>
          <p:cNvSpPr txBox="1"/>
          <p:nvPr/>
        </p:nvSpPr>
        <p:spPr>
          <a:xfrm>
            <a:off x="699585" y="5187371"/>
            <a:ext cx="5211359" cy="923330"/>
          </a:xfrm>
          <a:prstGeom prst="rect">
            <a:avLst/>
          </a:prstGeom>
          <a:noFill/>
        </p:spPr>
        <p:txBody>
          <a:bodyPr wrap="square">
            <a:spAutoFit/>
          </a:bodyPr>
          <a:lstStyle/>
          <a:p>
            <a:r>
              <a:rPr lang="en-US" dirty="0" err="1"/>
              <a:t>Pinedo</a:t>
            </a:r>
            <a:r>
              <a:rPr lang="en-US" dirty="0"/>
              <a:t>, M.L. Planning and Scheduling in Manufacturing and Services</a:t>
            </a:r>
          </a:p>
          <a:p>
            <a:r>
              <a:rPr lang="en-US" dirty="0"/>
              <a:t>-&gt; </a:t>
            </a:r>
            <a:r>
              <a:rPr lang="en-US" dirty="0" err="1"/>
              <a:t>mengenai</a:t>
            </a:r>
            <a:r>
              <a:rPr lang="en-US" dirty="0"/>
              <a:t> </a:t>
            </a:r>
            <a:r>
              <a:rPr lang="en-US" dirty="0" err="1"/>
              <a:t>hubungan</a:t>
            </a:r>
            <a:r>
              <a:rPr lang="en-US" dirty="0"/>
              <a:t> safety stock </a:t>
            </a:r>
            <a:r>
              <a:rPr lang="en-US" dirty="0" err="1"/>
              <a:t>dengan</a:t>
            </a:r>
            <a:r>
              <a:rPr lang="en-US" dirty="0"/>
              <a:t> forecast</a:t>
            </a:r>
            <a:endParaRPr lang="en-ID" dirty="0"/>
          </a:p>
        </p:txBody>
      </p:sp>
      <p:pic>
        <p:nvPicPr>
          <p:cNvPr id="24" name="Picture 23">
            <a:extLst>
              <a:ext uri="{FF2B5EF4-FFF2-40B4-BE49-F238E27FC236}">
                <a16:creationId xmlns:a16="http://schemas.microsoft.com/office/drawing/2014/main" id="{1B2B2B2F-8664-E1D0-23BA-5A81472AD881}"/>
              </a:ext>
            </a:extLst>
          </p:cNvPr>
          <p:cNvPicPr>
            <a:picLocks noChangeAspect="1"/>
          </p:cNvPicPr>
          <p:nvPr/>
        </p:nvPicPr>
        <p:blipFill>
          <a:blip r:embed="rId7"/>
          <a:stretch>
            <a:fillRect/>
          </a:stretch>
        </p:blipFill>
        <p:spPr>
          <a:xfrm>
            <a:off x="9401856" y="4446702"/>
            <a:ext cx="2001881" cy="1563171"/>
          </a:xfrm>
          <a:prstGeom prst="rect">
            <a:avLst/>
          </a:prstGeom>
        </p:spPr>
      </p:pic>
    </p:spTree>
    <p:extLst>
      <p:ext uri="{BB962C8B-B14F-4D97-AF65-F5344CB8AC3E}">
        <p14:creationId xmlns:p14="http://schemas.microsoft.com/office/powerpoint/2010/main" val="2776378506"/>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Book Antiqua" panose="02040602050305030304" pitchFamily="18" charset="0"/>
              </a:rPr>
              <a:t>Lampiran</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Why Gurobi? Why Python?</a:t>
            </a:r>
          </a:p>
        </p:txBody>
      </p:sp>
      <p:sp>
        <p:nvSpPr>
          <p:cNvPr id="13" name="Rectangle 12">
            <a:extLst>
              <a:ext uri="{FF2B5EF4-FFF2-40B4-BE49-F238E27FC236}">
                <a16:creationId xmlns:a16="http://schemas.microsoft.com/office/drawing/2014/main" id="{23E15202-CEC9-1A31-38AD-B725C5D2777A}"/>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Rounded Corners 13">
            <a:extLst>
              <a:ext uri="{FF2B5EF4-FFF2-40B4-BE49-F238E27FC236}">
                <a16:creationId xmlns:a16="http://schemas.microsoft.com/office/drawing/2014/main" id="{C068310E-DE7C-25D9-59A1-3FE84E72C962}"/>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D8BA79A-6100-0EFC-2836-D3C5559996C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12</a:t>
            </a:r>
            <a:endParaRPr lang="en-ID" sz="1600" b="1" dirty="0">
              <a:solidFill>
                <a:srgbClr val="002060"/>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C68FCC8D-AA5A-A287-3F55-D28193BE9C97}"/>
              </a:ext>
            </a:extLst>
          </p:cNvPr>
          <p:cNvSpPr/>
          <p:nvPr/>
        </p:nvSpPr>
        <p:spPr>
          <a:xfrm flipH="1">
            <a:off x="2533" y="0"/>
            <a:ext cx="149456" cy="685800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2" name="Table 35">
            <a:extLst>
              <a:ext uri="{FF2B5EF4-FFF2-40B4-BE49-F238E27FC236}">
                <a16:creationId xmlns:a16="http://schemas.microsoft.com/office/drawing/2014/main" id="{37DCD2E4-99AD-8400-0DE9-E0484CB2F1B8}"/>
              </a:ext>
            </a:extLst>
          </p:cNvPr>
          <p:cNvGraphicFramePr>
            <a:graphicFrameLocks noGrp="1"/>
          </p:cNvGraphicFramePr>
          <p:nvPr>
            <p:extLst>
              <p:ext uri="{D42A27DB-BD31-4B8C-83A1-F6EECF244321}">
                <p14:modId xmlns:p14="http://schemas.microsoft.com/office/powerpoint/2010/main" val="1560701240"/>
              </p:ext>
            </p:extLst>
          </p:nvPr>
        </p:nvGraphicFramePr>
        <p:xfrm>
          <a:off x="506433" y="1290619"/>
          <a:ext cx="11057207" cy="1645920"/>
        </p:xfrm>
        <a:graphic>
          <a:graphicData uri="http://schemas.openxmlformats.org/drawingml/2006/table">
            <a:tbl>
              <a:tblPr firstRow="1" bandRow="1">
                <a:tableStyleId>{5940675A-B579-460E-94D1-54222C63F5DA}</a:tableStyleId>
              </a:tblPr>
              <a:tblGrid>
                <a:gridCol w="11057207">
                  <a:extLst>
                    <a:ext uri="{9D8B030D-6E8A-4147-A177-3AD203B41FA5}">
                      <a16:colId xmlns:a16="http://schemas.microsoft.com/office/drawing/2014/main" val="1859924624"/>
                    </a:ext>
                  </a:extLst>
                </a:gridCol>
              </a:tblGrid>
              <a:tr h="720776">
                <a:tc>
                  <a:txBody>
                    <a:bodyPr/>
                    <a:lstStyle/>
                    <a:p>
                      <a:r>
                        <a:rPr lang="en-US" sz="1600" dirty="0">
                          <a:latin typeface="Arial" panose="020B0604020202020204" pitchFamily="34" charset="0"/>
                          <a:cs typeface="Arial" panose="020B0604020202020204" pitchFamily="34" charset="0"/>
                        </a:rPr>
                        <a:t>Python </a:t>
                      </a:r>
                      <a:r>
                        <a:rPr lang="en-US" sz="1600" dirty="0" err="1">
                          <a:latin typeface="Arial" panose="020B0604020202020204" pitchFamily="34" charset="0"/>
                          <a:cs typeface="Arial" panose="020B0604020202020204" pitchFamily="34" charset="0"/>
                        </a:rPr>
                        <a:t>merupakan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bahasa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pemrograman</a:t>
                      </a:r>
                      <a:r>
                        <a:rPr lang="en-US" sz="1600" dirty="0">
                          <a:latin typeface="Arial" panose="020B0604020202020204" pitchFamily="34" charset="0"/>
                          <a:cs typeface="Arial" panose="020B0604020202020204" pitchFamily="34" charset="0"/>
                        </a:rPr>
                        <a:t> yang </a:t>
                      </a:r>
                      <a:r>
                        <a:rPr lang="en-US" sz="1600" dirty="0" err="1">
                          <a:latin typeface="Arial" panose="020B0604020202020204" pitchFamily="34" charset="0"/>
                          <a:cs typeface="Arial" panose="020B0604020202020204" pitchFamily="34" charset="0"/>
                        </a:rPr>
                        <a:t>saat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ini</a:t>
                      </a:r>
                      <a:r>
                        <a:rPr lang="en-US" sz="1600" dirty="0">
                          <a:latin typeface="Arial" panose="020B0604020202020204" pitchFamily="34" charset="0"/>
                          <a:cs typeface="Arial" panose="020B0604020202020204" pitchFamily="34" charset="0"/>
                        </a:rPr>
                        <a:t> paling </a:t>
                      </a:r>
                      <a:r>
                        <a:rPr lang="en-US" sz="1600" dirty="0" err="1">
                          <a:latin typeface="Arial" panose="020B0604020202020204" pitchFamily="34" charset="0"/>
                          <a:cs typeface="Arial" panose="020B0604020202020204" pitchFamily="34" charset="0"/>
                        </a:rPr>
                        <a:t>banyak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digunakan</a:t>
                      </a:r>
                      <a:r>
                        <a:rPr lang="en-US" sz="1600" dirty="0">
                          <a:latin typeface="Arial" panose="020B0604020202020204" pitchFamily="34" charset="0"/>
                          <a:cs typeface="Arial" panose="020B0604020202020204" pitchFamily="34" charset="0"/>
                        </a:rPr>
                        <a:t> di dunia </a:t>
                      </a:r>
                      <a:r>
                        <a:rPr lang="en-US" sz="1600" dirty="0" err="1">
                          <a:latin typeface="Arial" panose="020B0604020202020204" pitchFamily="34" charset="0"/>
                          <a:cs typeface="Arial" panose="020B0604020202020204" pitchFamily="34" charset="0"/>
                        </a:rPr>
                        <a:t>termasuk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dalam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penyelesaian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masalah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optimasi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mudah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dimengerti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komunitas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luas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lengkap</a:t>
                      </a:r>
                      <a:r>
                        <a:rPr lang="en-US" sz="1600" dirty="0">
                          <a:latin typeface="Arial" panose="020B0604020202020204" pitchFamily="34" charset="0"/>
                          <a:cs typeface="Arial" panose="020B0604020202020204" pitchFamily="34" charset="0"/>
                        </a:rPr>
                        <a:t>, open source, </a:t>
                      </a:r>
                      <a:r>
                        <a:rPr lang="en-US" sz="1600" dirty="0" err="1">
                          <a:latin typeface="Arial" panose="020B0604020202020204" pitchFamily="34" charset="0"/>
                          <a:cs typeface="Arial" panose="020B0604020202020204" pitchFamily="34" charset="0"/>
                        </a:rPr>
                        <a:t>mendukung</a:t>
                      </a:r>
                      <a:r>
                        <a:rPr lang="en-US" sz="1600" dirty="0">
                          <a:latin typeface="Arial" panose="020B0604020202020204" pitchFamily="34" charset="0"/>
                          <a:cs typeface="Arial" panose="020B0604020202020204" pitchFamily="34" charset="0"/>
                        </a:rPr>
                        <a:t> multi platform dan system, </a:t>
                      </a:r>
                      <a:r>
                        <a:rPr lang="en-US" sz="1600" dirty="0" err="1">
                          <a:latin typeface="Arial" panose="020B0604020202020204" pitchFamily="34" charset="0"/>
                          <a:cs typeface="Arial" panose="020B0604020202020204" pitchFamily="34" charset="0"/>
                        </a:rPr>
                        <a:t>banyak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sumber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referensi</a:t>
                      </a:r>
                      <a:endParaRPr lang="en-ID"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9793896"/>
                  </a:ext>
                </a:extLst>
              </a:tr>
              <a:tr h="56595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err="1">
                          <a:latin typeface="Arial" panose="020B0604020202020204" pitchFamily="34" charset="0"/>
                          <a:cs typeface="Arial" panose="020B0604020202020204" pitchFamily="34" charset="0"/>
                        </a:rPr>
                        <a:t>Gurobi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dapat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digunakan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untuk</a:t>
                      </a:r>
                      <a:r>
                        <a:rPr lang="en-US" sz="1600" dirty="0">
                          <a:latin typeface="Arial" panose="020B0604020202020204" pitchFamily="34" charset="0"/>
                          <a:cs typeface="Arial" panose="020B0604020202020204" pitchFamily="34" charset="0"/>
                        </a:rPr>
                        <a:t> variable dan constraint yang </a:t>
                      </a:r>
                      <a:r>
                        <a:rPr lang="en-US" sz="1600" dirty="0" err="1">
                          <a:latin typeface="Arial" panose="020B0604020202020204" pitchFamily="34" charset="0"/>
                          <a:cs typeface="Arial" panose="020B0604020202020204" pitchFamily="34" charset="0"/>
                        </a:rPr>
                        <a:t>banyak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dengan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waktu</a:t>
                      </a:r>
                      <a:r>
                        <a:rPr lang="en-US" sz="1600" dirty="0">
                          <a:latin typeface="Arial" panose="020B0604020202020204" pitchFamily="34" charset="0"/>
                          <a:cs typeface="Arial" panose="020B0604020202020204" pitchFamily="34" charset="0"/>
                        </a:rPr>
                        <a:t> yang sangat </a:t>
                      </a:r>
                      <a:r>
                        <a:rPr lang="en-US" sz="1600" dirty="0" err="1">
                          <a:latin typeface="Arial" panose="020B0604020202020204" pitchFamily="34" charset="0"/>
                          <a:cs typeface="Arial" panose="020B0604020202020204" pitchFamily="34" charset="0"/>
                        </a:rPr>
                        <a:t>cepat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saat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ini</a:t>
                      </a:r>
                      <a:r>
                        <a:rPr lang="en-US" sz="1600" dirty="0">
                          <a:latin typeface="Arial" panose="020B0604020202020204" pitchFamily="34" charset="0"/>
                          <a:cs typeface="Arial" panose="020B0604020202020204" pitchFamily="34" charset="0"/>
                        </a:rPr>
                        <a:t> solver yang sangat </a:t>
                      </a:r>
                      <a:r>
                        <a:rPr lang="en-US" sz="1600" dirty="0" err="1">
                          <a:latin typeface="Arial" panose="020B0604020202020204" pitchFamily="34" charset="0"/>
                          <a:cs typeface="Arial" panose="020B0604020202020204" pitchFamily="34" charset="0"/>
                        </a:rPr>
                        <a:t>baik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untuk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menyelesaikan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masalah</a:t>
                      </a:r>
                      <a:r>
                        <a:rPr lang="en-US" sz="1600" dirty="0">
                          <a:latin typeface="Arial" panose="020B0604020202020204" pitchFamily="34" charset="0"/>
                          <a:cs typeface="Arial" panose="020B0604020202020204" pitchFamily="34" charset="0"/>
                        </a:rPr>
                        <a:t> MILP, </a:t>
                      </a:r>
                      <a:r>
                        <a:rPr lang="en-US" sz="1600" dirty="0" err="1">
                          <a:latin typeface="Arial" panose="020B0604020202020204" pitchFamily="34" charset="0"/>
                          <a:cs typeface="Arial" panose="020B0604020202020204" pitchFamily="34" charset="0"/>
                        </a:rPr>
                        <a:t>menggunakan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teknologi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tinggi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ditingkatkan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secara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terus-menerus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dengan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pembaharuan</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54536008"/>
                  </a:ext>
                </a:extLst>
              </a:tr>
            </a:tbl>
          </a:graphicData>
        </a:graphic>
      </p:graphicFrame>
      <p:sp>
        <p:nvSpPr>
          <p:cNvPr id="4" name="TextBox 3">
            <a:extLst>
              <a:ext uri="{FF2B5EF4-FFF2-40B4-BE49-F238E27FC236}">
                <a16:creationId xmlns:a16="http://schemas.microsoft.com/office/drawing/2014/main" id="{C106A52F-8404-17FE-B949-E64A1CA308DE}"/>
              </a:ext>
            </a:extLst>
          </p:cNvPr>
          <p:cNvSpPr txBox="1"/>
          <p:nvPr/>
        </p:nvSpPr>
        <p:spPr>
          <a:xfrm>
            <a:off x="552156" y="2834355"/>
            <a:ext cx="11087687" cy="3416320"/>
          </a:xfrm>
          <a:prstGeom prst="rect">
            <a:avLst/>
          </a:prstGeom>
          <a:noFill/>
        </p:spPr>
        <p:txBody>
          <a:bodyPr wrap="square">
            <a:spAutoFit/>
          </a:bodyPr>
          <a:lstStyle/>
          <a:p>
            <a:endParaRPr lang="en-ID" dirty="0"/>
          </a:p>
          <a:p>
            <a:r>
              <a:rPr lang="en-ID" dirty="0"/>
              <a:t>1. Deterministic </a:t>
            </a:r>
            <a:r>
              <a:rPr lang="en-ID" dirty="0" err="1"/>
              <a:t>lebih</a:t>
            </a:r>
            <a:r>
              <a:rPr lang="en-ID" dirty="0"/>
              <a:t> </a:t>
            </a:r>
            <a:r>
              <a:rPr lang="en-ID" dirty="0" err="1"/>
              <a:t>sering</a:t>
            </a:r>
            <a:r>
              <a:rPr lang="en-ID" dirty="0"/>
              <a:t> </a:t>
            </a:r>
            <a:r>
              <a:rPr lang="en-ID" dirty="0" err="1"/>
              <a:t>digunakan</a:t>
            </a:r>
            <a:r>
              <a:rPr lang="en-ID" dirty="0"/>
              <a:t> </a:t>
            </a:r>
            <a:r>
              <a:rPr lang="en-ID" dirty="0" err="1"/>
              <a:t>dalam</a:t>
            </a:r>
            <a:r>
              <a:rPr lang="en-ID" dirty="0"/>
              <a:t> </a:t>
            </a:r>
            <a:r>
              <a:rPr lang="en-ID" dirty="0" err="1"/>
              <a:t>praktik</a:t>
            </a:r>
            <a:r>
              <a:rPr lang="en-ID" dirty="0"/>
              <a:t> </a:t>
            </a:r>
            <a:r>
              <a:rPr lang="en-ID" dirty="0" err="1"/>
              <a:t>karena</a:t>
            </a:r>
            <a:r>
              <a:rPr lang="en-ID" dirty="0"/>
              <a:t> </a:t>
            </a:r>
            <a:r>
              <a:rPr lang="en-ID" dirty="0" err="1"/>
              <a:t>stokastik</a:t>
            </a:r>
            <a:r>
              <a:rPr lang="en-ID" dirty="0"/>
              <a:t> </a:t>
            </a:r>
            <a:r>
              <a:rPr lang="en-ID" dirty="0" err="1"/>
              <a:t>secara</a:t>
            </a:r>
            <a:r>
              <a:rPr lang="en-ID" dirty="0"/>
              <a:t> </a:t>
            </a:r>
            <a:r>
              <a:rPr lang="en-ID" dirty="0" err="1"/>
              <a:t>umum</a:t>
            </a:r>
            <a:r>
              <a:rPr lang="en-ID" dirty="0"/>
              <a:t>  harder to solve</a:t>
            </a:r>
          </a:p>
          <a:p>
            <a:endParaRPr lang="en-ID" dirty="0"/>
          </a:p>
          <a:p>
            <a:r>
              <a:rPr lang="en-ID" dirty="0"/>
              <a:t> 2. Deterministic </a:t>
            </a:r>
            <a:r>
              <a:rPr lang="en-ID" dirty="0" err="1"/>
              <a:t>dapat</a:t>
            </a:r>
            <a:r>
              <a:rPr lang="en-ID" dirty="0"/>
              <a:t> </a:t>
            </a:r>
            <a:r>
              <a:rPr lang="en-ID" dirty="0" err="1"/>
              <a:t>digunakan</a:t>
            </a:r>
            <a:r>
              <a:rPr lang="en-ID" dirty="0"/>
              <a:t> </a:t>
            </a:r>
            <a:r>
              <a:rPr lang="en-ID" dirty="0" err="1"/>
              <a:t>dengan</a:t>
            </a:r>
            <a:r>
              <a:rPr lang="en-ID" dirty="0"/>
              <a:t> expected value </a:t>
            </a:r>
            <a:r>
              <a:rPr lang="en-ID" dirty="0" err="1"/>
              <a:t>sehingga</a:t>
            </a:r>
            <a:r>
              <a:rPr lang="en-ID" dirty="0"/>
              <a:t> </a:t>
            </a:r>
            <a:r>
              <a:rPr lang="en-ID" dirty="0" err="1"/>
              <a:t>cocok</a:t>
            </a:r>
            <a:r>
              <a:rPr lang="en-ID" dirty="0"/>
              <a:t> </a:t>
            </a:r>
            <a:r>
              <a:rPr lang="en-ID" dirty="0" err="1"/>
              <a:t>digunakan</a:t>
            </a:r>
            <a:r>
              <a:rPr lang="en-ID" dirty="0"/>
              <a:t> </a:t>
            </a:r>
            <a:r>
              <a:rPr lang="en-ID" dirty="0" err="1"/>
              <a:t>bersamaan</a:t>
            </a:r>
            <a:r>
              <a:rPr lang="en-ID" dirty="0"/>
              <a:t> </a:t>
            </a:r>
            <a:r>
              <a:rPr lang="en-ID" dirty="0" err="1"/>
              <a:t>dengan</a:t>
            </a:r>
            <a:r>
              <a:rPr lang="en-ID" dirty="0"/>
              <a:t> forecast.</a:t>
            </a:r>
          </a:p>
          <a:p>
            <a:endParaRPr lang="en-ID" dirty="0"/>
          </a:p>
          <a:p>
            <a:r>
              <a:rPr lang="en-ID" dirty="0"/>
              <a:t>3. Stochastic </a:t>
            </a:r>
            <a:r>
              <a:rPr lang="en-ID" dirty="0" err="1"/>
              <a:t>biasanya</a:t>
            </a:r>
            <a:r>
              <a:rPr lang="en-ID" dirty="0"/>
              <a:t> </a:t>
            </a:r>
            <a:r>
              <a:rPr lang="en-ID" dirty="0" err="1"/>
              <a:t>digunakan</a:t>
            </a:r>
            <a:r>
              <a:rPr lang="en-ID" dirty="0"/>
              <a:t> </a:t>
            </a:r>
            <a:r>
              <a:rPr lang="en-ID" dirty="0" err="1"/>
              <a:t>untuk</a:t>
            </a:r>
            <a:r>
              <a:rPr lang="en-ID" dirty="0"/>
              <a:t> </a:t>
            </a:r>
            <a:r>
              <a:rPr lang="en-ID" dirty="0" err="1"/>
              <a:t>memodelkan</a:t>
            </a:r>
            <a:r>
              <a:rPr lang="en-ID" dirty="0"/>
              <a:t> </a:t>
            </a:r>
            <a:r>
              <a:rPr lang="en-ID" dirty="0" err="1"/>
              <a:t>suatu</a:t>
            </a:r>
            <a:r>
              <a:rPr lang="en-ID" dirty="0"/>
              <a:t> </a:t>
            </a:r>
            <a:r>
              <a:rPr lang="en-ID" dirty="0" err="1"/>
              <a:t>masalah</a:t>
            </a:r>
            <a:r>
              <a:rPr lang="en-ID" dirty="0"/>
              <a:t> di </a:t>
            </a:r>
            <a:r>
              <a:rPr lang="en-ID" dirty="0" err="1"/>
              <a:t>tengan</a:t>
            </a:r>
            <a:r>
              <a:rPr lang="en-ID" dirty="0"/>
              <a:t> disruption risk </a:t>
            </a:r>
            <a:r>
              <a:rPr lang="en-ID" dirty="0" err="1"/>
              <a:t>tinggi</a:t>
            </a:r>
            <a:r>
              <a:rPr lang="en-ID" dirty="0"/>
              <a:t> yang </a:t>
            </a:r>
            <a:r>
              <a:rPr lang="en-ID" dirty="0" err="1"/>
              <a:t>lebih</a:t>
            </a:r>
            <a:r>
              <a:rPr lang="en-ID" dirty="0"/>
              <a:t> </a:t>
            </a:r>
            <a:r>
              <a:rPr lang="en-ID" dirty="0" err="1"/>
              <a:t>kompleks</a:t>
            </a:r>
            <a:r>
              <a:rPr lang="en-ID" dirty="0"/>
              <a:t> </a:t>
            </a:r>
            <a:r>
              <a:rPr lang="en-ID" dirty="0" err="1"/>
              <a:t>dengan</a:t>
            </a:r>
            <a:r>
              <a:rPr lang="en-ID" dirty="0"/>
              <a:t> </a:t>
            </a:r>
            <a:r>
              <a:rPr lang="en-ID" dirty="0" err="1"/>
              <a:t>skenario</a:t>
            </a:r>
            <a:r>
              <a:rPr lang="en-ID" dirty="0"/>
              <a:t> yang sangat </a:t>
            </a:r>
            <a:r>
              <a:rPr lang="en-ID" dirty="0" err="1"/>
              <a:t>banyak</a:t>
            </a:r>
            <a:r>
              <a:rPr lang="en-ID" dirty="0"/>
              <a:t> </a:t>
            </a:r>
            <a:r>
              <a:rPr lang="en-ID" dirty="0" err="1"/>
              <a:t>sedangkan</a:t>
            </a:r>
            <a:r>
              <a:rPr lang="en-ID" dirty="0"/>
              <a:t> </a:t>
            </a:r>
            <a:r>
              <a:rPr lang="en-ID" dirty="0" err="1"/>
              <a:t>kasus</a:t>
            </a:r>
            <a:r>
              <a:rPr lang="en-ID" dirty="0"/>
              <a:t> </a:t>
            </a:r>
            <a:r>
              <a:rPr lang="en-ID" dirty="0" err="1"/>
              <a:t>penelitian</a:t>
            </a:r>
            <a:r>
              <a:rPr lang="en-ID" dirty="0"/>
              <a:t> </a:t>
            </a:r>
            <a:r>
              <a:rPr lang="en-ID" dirty="0" err="1"/>
              <a:t>saya</a:t>
            </a:r>
            <a:r>
              <a:rPr lang="en-ID" dirty="0"/>
              <a:t> </a:t>
            </a:r>
            <a:r>
              <a:rPr lang="en-ID" dirty="0" err="1"/>
              <a:t>ini</a:t>
            </a:r>
            <a:r>
              <a:rPr lang="en-ID" dirty="0"/>
              <a:t> </a:t>
            </a:r>
            <a:r>
              <a:rPr lang="en-ID" dirty="0" err="1"/>
              <a:t>tidak</a:t>
            </a:r>
            <a:r>
              <a:rPr lang="en-ID" dirty="0"/>
              <a:t> </a:t>
            </a:r>
            <a:r>
              <a:rPr lang="en-ID" dirty="0" err="1"/>
              <a:t>diperlukan</a:t>
            </a:r>
            <a:r>
              <a:rPr lang="en-ID" dirty="0"/>
              <a:t> </a:t>
            </a:r>
            <a:r>
              <a:rPr lang="en-ID" dirty="0" err="1"/>
              <a:t>banyak</a:t>
            </a:r>
            <a:r>
              <a:rPr lang="en-ID" dirty="0"/>
              <a:t> </a:t>
            </a:r>
            <a:r>
              <a:rPr lang="en-ID" dirty="0" err="1"/>
              <a:t>skenario</a:t>
            </a:r>
            <a:r>
              <a:rPr lang="en-ID" dirty="0"/>
              <a:t>.</a:t>
            </a:r>
          </a:p>
          <a:p>
            <a:endParaRPr lang="en-ID" dirty="0"/>
          </a:p>
          <a:p>
            <a:r>
              <a:rPr lang="en-ID" dirty="0"/>
              <a:t>4. Deterministic models have the benefit of simplicity. They rely on single assumptions about long-term average returns and inflation. Deterministic is easier to understand</a:t>
            </a:r>
          </a:p>
          <a:p>
            <a:endParaRPr lang="en-ID" dirty="0"/>
          </a:p>
          <a:p>
            <a:r>
              <a:rPr lang="en-ID" dirty="0"/>
              <a:t>5. Stochastic Models, use lots of historical data to illustrate the likelihood of an event</a:t>
            </a:r>
          </a:p>
        </p:txBody>
      </p:sp>
    </p:spTree>
    <p:extLst>
      <p:ext uri="{BB962C8B-B14F-4D97-AF65-F5344CB8AC3E}">
        <p14:creationId xmlns:p14="http://schemas.microsoft.com/office/powerpoint/2010/main" val="187085730"/>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Teknik Industri UI added a new photo. - Teknik Industri UI">
            <a:extLst>
              <a:ext uri="{FF2B5EF4-FFF2-40B4-BE49-F238E27FC236}">
                <a16:creationId xmlns:a16="http://schemas.microsoft.com/office/drawing/2014/main" id="{EFDB64D1-9A77-3FCD-BEED-7C69CC099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591" y="-15372"/>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8212B4D-45C9-1794-2A0E-1237BB116D3A}"/>
              </a:ext>
            </a:extLst>
          </p:cNvPr>
          <p:cNvSpPr/>
          <p:nvPr/>
        </p:nvSpPr>
        <p:spPr>
          <a:xfrm>
            <a:off x="506436" y="1024298"/>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2" name="Rectangle: Rounded Corners 1">
            <a:extLst>
              <a:ext uri="{FF2B5EF4-FFF2-40B4-BE49-F238E27FC236}">
                <a16:creationId xmlns:a16="http://schemas.microsoft.com/office/drawing/2014/main" id="{B81C49B4-F457-EF2C-9EAB-D2E077F1C5F4}"/>
              </a:ext>
            </a:extLst>
          </p:cNvPr>
          <p:cNvSpPr/>
          <p:nvPr/>
        </p:nvSpPr>
        <p:spPr>
          <a:xfrm>
            <a:off x="506435" y="214347"/>
            <a:ext cx="9073661" cy="699867"/>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i="1" dirty="0">
                <a:solidFill>
                  <a:schemeClr val="tx1"/>
                </a:solidFill>
                <a:latin typeface="Book Antiqua" panose="02040602050305030304" pitchFamily="18" charset="0"/>
              </a:rPr>
              <a:t>Feedback</a:t>
            </a:r>
            <a:r>
              <a:rPr lang="en-US" sz="1600" b="1" dirty="0">
                <a:solidFill>
                  <a:schemeClr val="tx1"/>
                </a:solidFill>
                <a:latin typeface="Book Antiqua" panose="02040602050305030304" pitchFamily="18" charset="0"/>
              </a:rPr>
              <a:t> Seminar 1 </a:t>
            </a:r>
            <a:r>
              <a:rPr lang="en-US" sz="1600" b="1" dirty="0" err="1">
                <a:solidFill>
                  <a:schemeClr val="tx1"/>
                </a:solidFill>
                <a:latin typeface="Book Antiqua" panose="02040602050305030304" pitchFamily="18" charset="0"/>
              </a:rPr>
              <a:t>Skripsi</a:t>
            </a:r>
            <a:r>
              <a:rPr lang="en-US" sz="1600" b="1" dirty="0">
                <a:solidFill>
                  <a:schemeClr val="tx1"/>
                </a:solidFill>
                <a:latin typeface="Book Antiqua" panose="02040602050305030304" pitchFamily="18" charset="0"/>
              </a:rPr>
              <a:t> – 02 </a:t>
            </a:r>
            <a:r>
              <a:rPr lang="en-US" sz="1600" b="1" dirty="0" err="1">
                <a:solidFill>
                  <a:schemeClr val="tx1"/>
                </a:solidFill>
                <a:latin typeface="Book Antiqua" panose="02040602050305030304" pitchFamily="18" charset="0"/>
              </a:rPr>
              <a:t>Maret</a:t>
            </a:r>
            <a:r>
              <a:rPr lang="en-US" sz="1600" b="1" dirty="0">
                <a:solidFill>
                  <a:schemeClr val="tx1"/>
                </a:solidFill>
                <a:latin typeface="Book Antiqua" panose="02040602050305030304" pitchFamily="18" charset="0"/>
              </a:rPr>
              <a:t> 2023</a:t>
            </a:r>
          </a:p>
          <a:p>
            <a:r>
              <a:rPr lang="en-ID" sz="1600" b="1" dirty="0" err="1">
                <a:solidFill>
                  <a:schemeClr val="tx1"/>
                </a:solidFill>
                <a:latin typeface="Book Antiqua" panose="02040602050305030304" pitchFamily="18" charset="0"/>
              </a:rPr>
              <a:t>Dosen</a:t>
            </a:r>
            <a:r>
              <a:rPr lang="en-ID" sz="1600" b="1" dirty="0">
                <a:solidFill>
                  <a:schemeClr val="tx1"/>
                </a:solidFill>
                <a:latin typeface="Book Antiqua" panose="02040602050305030304" pitchFamily="18" charset="0"/>
              </a:rPr>
              <a:t> </a:t>
            </a:r>
            <a:r>
              <a:rPr lang="en-ID" sz="1600" b="1" dirty="0" err="1">
                <a:solidFill>
                  <a:schemeClr val="tx1"/>
                </a:solidFill>
                <a:latin typeface="Book Antiqua" panose="02040602050305030304" pitchFamily="18" charset="0"/>
              </a:rPr>
              <a:t>Penguji</a:t>
            </a:r>
            <a:r>
              <a:rPr lang="en-ID" sz="1600" b="1" dirty="0">
                <a:solidFill>
                  <a:schemeClr val="tx1"/>
                </a:solidFill>
                <a:latin typeface="Book Antiqua" panose="02040602050305030304" pitchFamily="18" charset="0"/>
              </a:rPr>
              <a:t>: Prof. </a:t>
            </a:r>
            <a:r>
              <a:rPr lang="en-ID" sz="1600" b="1" dirty="0" err="1">
                <a:solidFill>
                  <a:schemeClr val="tx1"/>
                </a:solidFill>
                <a:latin typeface="Book Antiqua" panose="02040602050305030304" pitchFamily="18" charset="0"/>
              </a:rPr>
              <a:t>Dr.</a:t>
            </a:r>
            <a:r>
              <a:rPr lang="en-ID" sz="1600" b="1" dirty="0">
                <a:solidFill>
                  <a:schemeClr val="tx1"/>
                </a:solidFill>
                <a:latin typeface="Book Antiqua" panose="02040602050305030304" pitchFamily="18" charset="0"/>
              </a:rPr>
              <a:t> Ir. </a:t>
            </a:r>
            <a:r>
              <a:rPr lang="en-ID" sz="1600" b="1" dirty="0" err="1">
                <a:solidFill>
                  <a:schemeClr val="tx1"/>
                </a:solidFill>
                <a:latin typeface="Book Antiqua" panose="02040602050305030304" pitchFamily="18" charset="0"/>
              </a:rPr>
              <a:t>Teuku</a:t>
            </a:r>
            <a:r>
              <a:rPr lang="en-ID" sz="1600" b="1" dirty="0">
                <a:solidFill>
                  <a:schemeClr val="tx1"/>
                </a:solidFill>
                <a:latin typeface="Book Antiqua" panose="02040602050305030304" pitchFamily="18" charset="0"/>
              </a:rPr>
              <a:t> Yuri M. </a:t>
            </a:r>
            <a:r>
              <a:rPr lang="en-ID" sz="1600" b="1" dirty="0" err="1">
                <a:solidFill>
                  <a:schemeClr val="tx1"/>
                </a:solidFill>
                <a:latin typeface="Book Antiqua" panose="02040602050305030304" pitchFamily="18" charset="0"/>
              </a:rPr>
              <a:t>Zagloel</a:t>
            </a:r>
            <a:r>
              <a:rPr lang="en-ID" sz="1600" b="1" dirty="0">
                <a:solidFill>
                  <a:schemeClr val="tx1"/>
                </a:solidFill>
                <a:latin typeface="Book Antiqua" panose="02040602050305030304" pitchFamily="18" charset="0"/>
              </a:rPr>
              <a:t>, </a:t>
            </a:r>
            <a:r>
              <a:rPr lang="en-ID" sz="1600" b="1" dirty="0" err="1">
                <a:solidFill>
                  <a:schemeClr val="tx1"/>
                </a:solidFill>
                <a:latin typeface="Book Antiqua" panose="02040602050305030304" pitchFamily="18" charset="0"/>
              </a:rPr>
              <a:t>M.Eng.Sc</a:t>
            </a:r>
            <a:r>
              <a:rPr lang="en-ID" sz="1600" b="1" dirty="0">
                <a:solidFill>
                  <a:schemeClr val="tx1"/>
                </a:solidFill>
                <a:latin typeface="Book Antiqua" panose="02040602050305030304" pitchFamily="18" charset="0"/>
              </a:rPr>
              <a:t> &amp; Ir. Fauzia </a:t>
            </a:r>
            <a:r>
              <a:rPr lang="en-ID" sz="1600" b="1" dirty="0" err="1">
                <a:solidFill>
                  <a:schemeClr val="tx1"/>
                </a:solidFill>
                <a:latin typeface="Book Antiqua" panose="02040602050305030304" pitchFamily="18" charset="0"/>
              </a:rPr>
              <a:t>Dianawati</a:t>
            </a:r>
            <a:r>
              <a:rPr lang="en-ID" sz="1600" b="1" dirty="0">
                <a:solidFill>
                  <a:schemeClr val="tx1"/>
                </a:solidFill>
                <a:latin typeface="Book Antiqua" panose="02040602050305030304" pitchFamily="18" charset="0"/>
              </a:rPr>
              <a:t>, </a:t>
            </a:r>
            <a:r>
              <a:rPr lang="en-ID" sz="1600" b="1" dirty="0" err="1">
                <a:solidFill>
                  <a:schemeClr val="tx1"/>
                </a:solidFill>
                <a:latin typeface="Book Antiqua" panose="02040602050305030304" pitchFamily="18" charset="0"/>
              </a:rPr>
              <a:t>M.Si</a:t>
            </a:r>
            <a:endParaRPr lang="en-ID" sz="1600" b="1" dirty="0">
              <a:solidFill>
                <a:schemeClr val="tx1"/>
              </a:solidFill>
              <a:latin typeface="Book Antiqua" panose="02040602050305030304" pitchFamily="18" charset="0"/>
            </a:endParaRPr>
          </a:p>
        </p:txBody>
      </p:sp>
      <p:sp>
        <p:nvSpPr>
          <p:cNvPr id="14" name="Rectangle 13">
            <a:extLst>
              <a:ext uri="{FF2B5EF4-FFF2-40B4-BE49-F238E27FC236}">
                <a16:creationId xmlns:a16="http://schemas.microsoft.com/office/drawing/2014/main" id="{961288FA-D008-1B7E-A203-665B2D1E5E26}"/>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aphicFrame>
        <p:nvGraphicFramePr>
          <p:cNvPr id="4" name="Table 5">
            <a:extLst>
              <a:ext uri="{FF2B5EF4-FFF2-40B4-BE49-F238E27FC236}">
                <a16:creationId xmlns:a16="http://schemas.microsoft.com/office/drawing/2014/main" id="{4411691C-06C2-36FC-5BCB-C8418A0BF42E}"/>
              </a:ext>
            </a:extLst>
          </p:cNvPr>
          <p:cNvGraphicFramePr>
            <a:graphicFrameLocks noGrp="1"/>
          </p:cNvGraphicFramePr>
          <p:nvPr/>
        </p:nvGraphicFramePr>
        <p:xfrm>
          <a:off x="535121" y="1202961"/>
          <a:ext cx="11121757" cy="5100320"/>
        </p:xfrm>
        <a:graphic>
          <a:graphicData uri="http://schemas.openxmlformats.org/drawingml/2006/table">
            <a:tbl>
              <a:tblPr firstRow="1" bandRow="1">
                <a:tableStyleId>{5C22544A-7EE6-4342-B048-85BDC9FD1C3A}</a:tableStyleId>
              </a:tblPr>
              <a:tblGrid>
                <a:gridCol w="568643">
                  <a:extLst>
                    <a:ext uri="{9D8B030D-6E8A-4147-A177-3AD203B41FA5}">
                      <a16:colId xmlns:a16="http://schemas.microsoft.com/office/drawing/2014/main" val="1332740420"/>
                    </a:ext>
                  </a:extLst>
                </a:gridCol>
                <a:gridCol w="3625978">
                  <a:extLst>
                    <a:ext uri="{9D8B030D-6E8A-4147-A177-3AD203B41FA5}">
                      <a16:colId xmlns:a16="http://schemas.microsoft.com/office/drawing/2014/main" val="288605375"/>
                    </a:ext>
                  </a:extLst>
                </a:gridCol>
                <a:gridCol w="1150553">
                  <a:extLst>
                    <a:ext uri="{9D8B030D-6E8A-4147-A177-3AD203B41FA5}">
                      <a16:colId xmlns:a16="http://schemas.microsoft.com/office/drawing/2014/main" val="3801862779"/>
                    </a:ext>
                  </a:extLst>
                </a:gridCol>
                <a:gridCol w="5776583">
                  <a:extLst>
                    <a:ext uri="{9D8B030D-6E8A-4147-A177-3AD203B41FA5}">
                      <a16:colId xmlns:a16="http://schemas.microsoft.com/office/drawing/2014/main" val="2872664357"/>
                    </a:ext>
                  </a:extLst>
                </a:gridCol>
              </a:tblGrid>
              <a:tr h="370840">
                <a:tc>
                  <a:txBody>
                    <a:bodyPr/>
                    <a:lstStyle/>
                    <a:p>
                      <a:pPr algn="ctr"/>
                      <a:r>
                        <a:rPr lang="en-US" sz="1600" dirty="0">
                          <a:latin typeface="Arial" panose="020B0604020202020204" pitchFamily="34" charset="0"/>
                          <a:cs typeface="Arial" panose="020B0604020202020204" pitchFamily="34" charset="0"/>
                        </a:rPr>
                        <a:t>No.</a:t>
                      </a:r>
                      <a:endParaRPr lang="en-ID" sz="1600" dirty="0">
                        <a:latin typeface="Arial" panose="020B0604020202020204" pitchFamily="34" charset="0"/>
                        <a:cs typeface="Arial" panose="020B0604020202020204" pitchFamily="34" charset="0"/>
                      </a:endParaRPr>
                    </a:p>
                  </a:txBody>
                  <a:tcPr/>
                </a:tc>
                <a:tc>
                  <a:txBody>
                    <a:bodyPr/>
                    <a:lstStyle/>
                    <a:p>
                      <a:pPr algn="ctr"/>
                      <a:r>
                        <a:rPr lang="en-US" sz="1600" dirty="0">
                          <a:latin typeface="Arial" panose="020B0604020202020204" pitchFamily="34" charset="0"/>
                          <a:cs typeface="Arial" panose="020B0604020202020204" pitchFamily="34" charset="0"/>
                        </a:rPr>
                        <a:t>Feedback </a:t>
                      </a:r>
                      <a:r>
                        <a:rPr lang="en-US" sz="1600" dirty="0" err="1">
                          <a:latin typeface="Arial" panose="020B0604020202020204" pitchFamily="34" charset="0"/>
                          <a:cs typeface="Arial" panose="020B0604020202020204" pitchFamily="34" charset="0"/>
                        </a:rPr>
                        <a:t>Dosen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Penguji</a:t>
                      </a:r>
                      <a:endParaRPr lang="en-ID" sz="1600" dirty="0">
                        <a:latin typeface="Arial" panose="020B0604020202020204" pitchFamily="34" charset="0"/>
                        <a:cs typeface="Arial" panose="020B0604020202020204" pitchFamily="34" charset="0"/>
                      </a:endParaRPr>
                    </a:p>
                  </a:txBody>
                  <a:tcPr/>
                </a:tc>
                <a:tc>
                  <a:txBody>
                    <a:bodyPr/>
                    <a:lstStyle/>
                    <a:p>
                      <a:pPr algn="ctr"/>
                      <a:r>
                        <a:rPr lang="en-US" sz="1600" i="1" dirty="0">
                          <a:latin typeface="Arial" panose="020B0604020202020204" pitchFamily="34" charset="0"/>
                          <a:cs typeface="Arial" panose="020B0604020202020204" pitchFamily="34" charset="0"/>
                        </a:rPr>
                        <a:t>Progress</a:t>
                      </a:r>
                      <a:endParaRPr lang="en-ID" sz="1600" i="1" dirty="0">
                        <a:latin typeface="Arial" panose="020B0604020202020204" pitchFamily="34" charset="0"/>
                        <a:cs typeface="Arial" panose="020B0604020202020204" pitchFamily="34" charset="0"/>
                      </a:endParaRPr>
                    </a:p>
                  </a:txBody>
                  <a:tcPr/>
                </a:tc>
                <a:tc>
                  <a:txBody>
                    <a:bodyPr/>
                    <a:lstStyle/>
                    <a:p>
                      <a:pPr algn="ctr"/>
                      <a:r>
                        <a:rPr lang="en-US" sz="1600" dirty="0">
                          <a:latin typeface="Arial" panose="020B0604020202020204" pitchFamily="34" charset="0"/>
                          <a:cs typeface="Arial" panose="020B0604020202020204" pitchFamily="34" charset="0"/>
                        </a:rPr>
                        <a:t>Hasil</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83573364"/>
                  </a:ext>
                </a:extLst>
              </a:tr>
              <a:tr h="370840">
                <a:tc>
                  <a:txBody>
                    <a:bodyPr/>
                    <a:lstStyle/>
                    <a:p>
                      <a:r>
                        <a:rPr lang="en-US" sz="1600" dirty="0">
                          <a:latin typeface="Arial" panose="020B0604020202020204" pitchFamily="34" charset="0"/>
                          <a:cs typeface="Arial" panose="020B0604020202020204" pitchFamily="34" charset="0"/>
                        </a:rPr>
                        <a:t>1.</a:t>
                      </a:r>
                      <a:endParaRPr lang="en-ID"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Arial" panose="020B0604020202020204" pitchFamily="34" charset="0"/>
                          <a:ea typeface="Times New Roman" panose="02020603050405020304" pitchFamily="18" charset="0"/>
                          <a:cs typeface="Arial" panose="020B0604020202020204" pitchFamily="34" charset="0"/>
                        </a:rPr>
                        <a:t>Mencari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literatur</a:t>
                      </a:r>
                      <a:r>
                        <a:rPr lang="en-US" sz="1600" dirty="0">
                          <a:latin typeface="Arial" panose="020B0604020202020204" pitchFamily="34" charset="0"/>
                          <a:ea typeface="Times New Roman" panose="02020603050405020304" pitchFamily="18" charset="0"/>
                          <a:cs typeface="Arial" panose="020B0604020202020204" pitchFamily="34" charset="0"/>
                        </a:rPr>
                        <a:t> yang </a:t>
                      </a:r>
                      <a:r>
                        <a:rPr lang="en-US" sz="1600" dirty="0" err="1">
                          <a:latin typeface="Arial" panose="020B0604020202020204" pitchFamily="34" charset="0"/>
                          <a:ea typeface="Times New Roman" panose="02020603050405020304" pitchFamily="18" charset="0"/>
                          <a:cs typeface="Arial" panose="020B0604020202020204" pitchFamily="34" charset="0"/>
                        </a:rPr>
                        <a:t>menyatakan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i="1" dirty="0">
                          <a:latin typeface="Arial" panose="020B0604020202020204" pitchFamily="34" charset="0"/>
                          <a:ea typeface="Times New Roman" panose="02020603050405020304" pitchFamily="18" charset="0"/>
                          <a:cs typeface="Arial" panose="020B0604020202020204" pitchFamily="34" charset="0"/>
                        </a:rPr>
                        <a:t>Overstock</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dimana</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persediaan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tidak</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boleh</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lebih</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dari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jumlah</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produksi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nya</a:t>
                      </a:r>
                      <a:endParaRPr lang="en-US" sz="1600" dirty="0">
                        <a:latin typeface="Arial" panose="020B0604020202020204" pitchFamily="34" charset="0"/>
                        <a:ea typeface="Times New Roman" panose="02020603050405020304" pitchFamily="18" charset="0"/>
                        <a:cs typeface="Arial" panose="020B0604020202020204" pitchFamily="34" charset="0"/>
                      </a:endParaRP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kern="1200" dirty="0">
                          <a:solidFill>
                            <a:schemeClr val="dk1"/>
                          </a:solidFill>
                          <a:effectLst/>
                          <a:latin typeface="Arial" panose="020B0604020202020204" pitchFamily="34" charset="0"/>
                          <a:ea typeface="+mn-ea"/>
                          <a:cs typeface="Arial" panose="020B0604020202020204" pitchFamily="34" charset="0"/>
                        </a:rPr>
                        <a:t>(Oxford Languages English Dictionaries, 2023)</a:t>
                      </a:r>
                    </a:p>
                    <a:p>
                      <a:r>
                        <a:rPr lang="en-ID" sz="1600" kern="1200" dirty="0">
                          <a:solidFill>
                            <a:schemeClr val="dk1"/>
                          </a:solidFill>
                          <a:effectLst/>
                          <a:latin typeface="Arial" panose="020B0604020202020204" pitchFamily="34" charset="0"/>
                          <a:ea typeface="+mn-ea"/>
                          <a:cs typeface="Arial" panose="020B0604020202020204" pitchFamily="34" charset="0"/>
                        </a:rPr>
                        <a:t>(</a:t>
                      </a:r>
                      <a:r>
                        <a:rPr lang="en-ID" sz="1600" kern="1200" dirty="0" err="1">
                          <a:solidFill>
                            <a:schemeClr val="dk1"/>
                          </a:solidFill>
                          <a:effectLst/>
                          <a:latin typeface="Arial" panose="020B0604020202020204" pitchFamily="34" charset="0"/>
                          <a:ea typeface="+mn-ea"/>
                          <a:cs typeface="Arial" panose="020B0604020202020204" pitchFamily="34" charset="0"/>
                        </a:rPr>
                        <a:t>Ramezani</a:t>
                      </a:r>
                      <a:r>
                        <a:rPr lang="en-ID" sz="1600" kern="1200" dirty="0">
                          <a:solidFill>
                            <a:schemeClr val="dk1"/>
                          </a:solidFill>
                          <a:effectLst/>
                          <a:latin typeface="Arial" panose="020B0604020202020204" pitchFamily="34" charset="0"/>
                          <a:ea typeface="+mn-ea"/>
                          <a:cs typeface="Arial" panose="020B0604020202020204" pitchFamily="34" charset="0"/>
                        </a:rPr>
                        <a:t> &amp; </a:t>
                      </a:r>
                      <a:r>
                        <a:rPr lang="en-ID" sz="1600" kern="1200" dirty="0" err="1">
                          <a:solidFill>
                            <a:schemeClr val="dk1"/>
                          </a:solidFill>
                          <a:effectLst/>
                          <a:latin typeface="Arial" panose="020B0604020202020204" pitchFamily="34" charset="0"/>
                          <a:ea typeface="+mn-ea"/>
                          <a:cs typeface="Arial" panose="020B0604020202020204" pitchFamily="34" charset="0"/>
                        </a:rPr>
                        <a:t>Hoseinzadeh</a:t>
                      </a:r>
                      <a:r>
                        <a:rPr lang="en-ID" sz="1600" kern="1200" dirty="0">
                          <a:solidFill>
                            <a:schemeClr val="dk1"/>
                          </a:solidFill>
                          <a:effectLst/>
                          <a:latin typeface="Arial" panose="020B0604020202020204" pitchFamily="34" charset="0"/>
                          <a:ea typeface="+mn-ea"/>
                          <a:cs typeface="Arial" panose="020B0604020202020204" pitchFamily="34" charset="0"/>
                        </a:rPr>
                        <a:t>., 2022)</a:t>
                      </a:r>
                    </a:p>
                    <a:p>
                      <a:r>
                        <a:rPr lang="en-ID" sz="1600" kern="1200" dirty="0">
                          <a:solidFill>
                            <a:schemeClr val="dk1"/>
                          </a:solidFill>
                          <a:effectLst/>
                          <a:latin typeface="Arial" panose="020B0604020202020204" pitchFamily="34" charset="0"/>
                          <a:ea typeface="+mn-ea"/>
                          <a:cs typeface="Arial" panose="020B0604020202020204" pitchFamily="34" charset="0"/>
                        </a:rPr>
                        <a:t>(Fernandes, R., Gouveia, J. B., </a:t>
                      </a:r>
                      <a:r>
                        <a:rPr lang="en-ID" sz="1600" kern="1200" dirty="0" err="1">
                          <a:solidFill>
                            <a:schemeClr val="dk1"/>
                          </a:solidFill>
                          <a:effectLst/>
                          <a:latin typeface="Arial" panose="020B0604020202020204" pitchFamily="34" charset="0"/>
                          <a:ea typeface="+mn-ea"/>
                          <a:cs typeface="Arial" panose="020B0604020202020204" pitchFamily="34" charset="0"/>
                        </a:rPr>
                        <a:t>Pinho</a:t>
                      </a:r>
                      <a:r>
                        <a:rPr lang="en-ID" sz="1600" kern="1200" dirty="0">
                          <a:solidFill>
                            <a:schemeClr val="dk1"/>
                          </a:solidFill>
                          <a:effectLst/>
                          <a:latin typeface="Arial" panose="020B0604020202020204" pitchFamily="34" charset="0"/>
                          <a:ea typeface="+mn-ea"/>
                          <a:cs typeface="Arial" panose="020B0604020202020204" pitchFamily="34" charset="0"/>
                        </a:rPr>
                        <a:t>, C, 2010)</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9156583"/>
                  </a:ext>
                </a:extLst>
              </a:tr>
              <a:tr h="370840">
                <a:tc>
                  <a:txBody>
                    <a:bodyPr/>
                    <a:lstStyle/>
                    <a:p>
                      <a:r>
                        <a:rPr lang="en-US" sz="1600" dirty="0">
                          <a:latin typeface="Arial" panose="020B0604020202020204" pitchFamily="34" charset="0"/>
                          <a:cs typeface="Arial" panose="020B0604020202020204" pitchFamily="34" charset="0"/>
                        </a:rPr>
                        <a:t>2.</a:t>
                      </a:r>
                      <a:endParaRPr lang="en-ID"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ea typeface="Times New Roman" panose="02020603050405020304" pitchFamily="18" charset="0"/>
                          <a:cs typeface="Arial" panose="020B0604020202020204" pitchFamily="34" charset="0"/>
                        </a:rPr>
                        <a:t>Nama </a:t>
                      </a:r>
                      <a:r>
                        <a:rPr lang="en-US" sz="1600" dirty="0" err="1">
                          <a:latin typeface="Arial" panose="020B0604020202020204" pitchFamily="34" charset="0"/>
                          <a:ea typeface="Times New Roman" panose="02020603050405020304" pitchFamily="18" charset="0"/>
                          <a:cs typeface="Arial" panose="020B0604020202020204" pitchFamily="34" charset="0"/>
                        </a:rPr>
                        <a:t>perusahaan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dihapus</a:t>
                      </a:r>
                      <a:r>
                        <a:rPr lang="en-US" sz="1600" dirty="0">
                          <a:latin typeface="Arial" panose="020B0604020202020204" pitchFamily="34" charset="0"/>
                          <a:ea typeface="Times New Roman" panose="02020603050405020304" pitchFamily="18" charset="0"/>
                          <a:cs typeface="Arial" panose="020B0604020202020204" pitchFamily="34" charset="0"/>
                        </a:rPr>
                        <a:t> </a:t>
                      </a: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err="1">
                          <a:latin typeface="Arial" panose="020B0604020202020204" pitchFamily="34" charset="0"/>
                          <a:cs typeface="Arial" panose="020B0604020202020204" pitchFamily="34" charset="0"/>
                        </a:rPr>
                        <a:t>Tidak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ada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nama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perusahaan</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6485490"/>
                  </a:ext>
                </a:extLst>
              </a:tr>
              <a:tr h="370840">
                <a:tc>
                  <a:txBody>
                    <a:bodyPr/>
                    <a:lstStyle/>
                    <a:p>
                      <a:r>
                        <a:rPr lang="en-US" sz="1600" dirty="0">
                          <a:latin typeface="Arial" panose="020B0604020202020204" pitchFamily="34" charset="0"/>
                          <a:cs typeface="Arial" panose="020B0604020202020204" pitchFamily="34" charset="0"/>
                        </a:rPr>
                        <a:t>3.</a:t>
                      </a:r>
                      <a:endParaRPr lang="en-ID" sz="1600" dirty="0">
                        <a:latin typeface="Arial" panose="020B0604020202020204" pitchFamily="34" charset="0"/>
                        <a:cs typeface="Arial" panose="020B0604020202020204" pitchFamily="34" charset="0"/>
                      </a:endParaRPr>
                    </a:p>
                  </a:txBody>
                  <a:tcPr/>
                </a:tc>
                <a:tc>
                  <a:txBody>
                    <a:bodyPr/>
                    <a:lstStyle/>
                    <a:p>
                      <a:r>
                        <a:rPr lang="en-US" sz="1600" dirty="0" err="1">
                          <a:latin typeface="Arial" panose="020B0604020202020204" pitchFamily="34" charset="0"/>
                          <a:ea typeface="Times New Roman" panose="02020603050405020304" pitchFamily="18" charset="0"/>
                          <a:cs typeface="Arial" panose="020B0604020202020204" pitchFamily="34" charset="0"/>
                        </a:rPr>
                        <a:t>Mencari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solusi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jika</a:t>
                      </a:r>
                      <a:r>
                        <a:rPr lang="en-US" sz="1600" dirty="0">
                          <a:latin typeface="Arial" panose="020B0604020202020204" pitchFamily="34" charset="0"/>
                          <a:ea typeface="Times New Roman" panose="02020603050405020304" pitchFamily="18" charset="0"/>
                          <a:cs typeface="Arial" panose="020B0604020202020204" pitchFamily="34" charset="0"/>
                        </a:rPr>
                        <a:t> supplier </a:t>
                      </a:r>
                      <a:r>
                        <a:rPr lang="en-US" sz="1600" dirty="0" err="1">
                          <a:latin typeface="Arial" panose="020B0604020202020204" pitchFamily="34" charset="0"/>
                          <a:ea typeface="Times New Roman" panose="02020603050405020304" pitchFamily="18" charset="0"/>
                          <a:cs typeface="Arial" panose="020B0604020202020204" pitchFamily="34" charset="0"/>
                        </a:rPr>
                        <a:t>tidak</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ada</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barang</a:t>
                      </a:r>
                      <a:r>
                        <a:rPr lang="en-US" sz="1600" dirty="0">
                          <a:latin typeface="Arial" panose="020B0604020202020204" pitchFamily="34" charset="0"/>
                          <a:ea typeface="Times New Roman" panose="02020603050405020304" pitchFamily="18" charset="0"/>
                          <a:cs typeface="Arial" panose="020B0604020202020204" pitchFamily="34" charset="0"/>
                        </a:rPr>
                        <a:t> </a:t>
                      </a:r>
                      <a:endParaRPr lang="en-ID" sz="1600" dirty="0">
                        <a:latin typeface="Arial" panose="020B0604020202020204" pitchFamily="34" charset="0"/>
                        <a:cs typeface="Arial" panose="020B0604020202020204" pitchFamily="34" charset="0"/>
                      </a:endParaRP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err="1">
                          <a:latin typeface="Arial" panose="020B0604020202020204" pitchFamily="34" charset="0"/>
                          <a:cs typeface="Arial" panose="020B0604020202020204" pitchFamily="34" charset="0"/>
                        </a:rPr>
                        <a:t>Terdapat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banyak</a:t>
                      </a:r>
                      <a:r>
                        <a:rPr lang="en-US" sz="1600" dirty="0">
                          <a:latin typeface="Arial" panose="020B0604020202020204" pitchFamily="34" charset="0"/>
                          <a:cs typeface="Arial" panose="020B0604020202020204" pitchFamily="34" charset="0"/>
                        </a:rPr>
                        <a:t> supplier, </a:t>
                      </a:r>
                      <a:r>
                        <a:rPr lang="en-US" sz="1600" dirty="0" err="1">
                          <a:latin typeface="Arial" panose="020B0604020202020204" pitchFamily="34" charset="0"/>
                          <a:cs typeface="Arial" panose="020B0604020202020204" pitchFamily="34" charset="0"/>
                        </a:rPr>
                        <a:t>perlu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dilakukan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penelitian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lebih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lanjut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untuk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pemeringkatan</a:t>
                      </a:r>
                      <a:r>
                        <a:rPr lang="en-US" sz="1600" dirty="0">
                          <a:latin typeface="Arial" panose="020B0604020202020204" pitchFamily="34" charset="0"/>
                          <a:cs typeface="Arial" panose="020B0604020202020204" pitchFamily="34" charset="0"/>
                        </a:rPr>
                        <a:t> supplier agar </a:t>
                      </a:r>
                      <a:r>
                        <a:rPr lang="en-US" sz="1600" dirty="0" err="1">
                          <a:latin typeface="Arial" panose="020B0604020202020204" pitchFamily="34" charset="0"/>
                          <a:cs typeface="Arial" panose="020B0604020202020204" pitchFamily="34" charset="0"/>
                        </a:rPr>
                        <a:t>dapat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memilih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sesuai</a:t>
                      </a:r>
                      <a:r>
                        <a:rPr lang="en-US" sz="1600" dirty="0">
                          <a:latin typeface="Arial" panose="020B0604020202020204" pitchFamily="34" charset="0"/>
                          <a:cs typeface="Arial" panose="020B0604020202020204" pitchFamily="34" charset="0"/>
                        </a:rPr>
                        <a:t> ranking </a:t>
                      </a:r>
                      <a:r>
                        <a:rPr lang="en-US" sz="1600" dirty="0" err="1">
                          <a:latin typeface="Arial" panose="020B0604020202020204" pitchFamily="34" charset="0"/>
                          <a:cs typeface="Arial" panose="020B0604020202020204" pitchFamily="34" charset="0"/>
                        </a:rPr>
                        <a:t>jika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tidak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ada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barang</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7665788"/>
                  </a:ext>
                </a:extLst>
              </a:tr>
              <a:tr h="370840">
                <a:tc>
                  <a:txBody>
                    <a:bodyPr/>
                    <a:lstStyle/>
                    <a:p>
                      <a:r>
                        <a:rPr lang="en-US" sz="1600" dirty="0">
                          <a:latin typeface="Arial" panose="020B0604020202020204" pitchFamily="34" charset="0"/>
                          <a:cs typeface="Arial" panose="020B0604020202020204" pitchFamily="34" charset="0"/>
                        </a:rPr>
                        <a:t>4.</a:t>
                      </a:r>
                    </a:p>
                  </a:txBody>
                  <a:tcPr/>
                </a:tc>
                <a:tc>
                  <a:txBody>
                    <a:bodyPr/>
                    <a:lstStyle/>
                    <a:p>
                      <a:r>
                        <a:rPr lang="en-US" sz="1600" dirty="0" err="1">
                          <a:latin typeface="Arial" panose="020B0604020202020204" pitchFamily="34" charset="0"/>
                          <a:ea typeface="Times New Roman" panose="02020603050405020304" pitchFamily="18" charset="0"/>
                          <a:cs typeface="Arial" panose="020B0604020202020204" pitchFamily="34" charset="0"/>
                        </a:rPr>
                        <a:t>Membandingkan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biaya</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simpan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dengan</a:t>
                      </a:r>
                      <a:r>
                        <a:rPr lang="en-US" sz="1600" dirty="0">
                          <a:latin typeface="Arial" panose="020B0604020202020204" pitchFamily="34" charset="0"/>
                          <a:ea typeface="Times New Roman" panose="02020603050405020304" pitchFamily="18" charset="0"/>
                          <a:cs typeface="Arial" panose="020B0604020202020204" pitchFamily="34" charset="0"/>
                        </a:rPr>
                        <a:t> loss </a:t>
                      </a:r>
                      <a:r>
                        <a:rPr lang="en-US" sz="1600" dirty="0" err="1">
                          <a:latin typeface="Arial" panose="020B0604020202020204" pitchFamily="34" charset="0"/>
                          <a:ea typeface="Times New Roman" panose="02020603050405020304" pitchFamily="18" charset="0"/>
                          <a:cs typeface="Arial" panose="020B0604020202020204" pitchFamily="34" charset="0"/>
                        </a:rPr>
                        <a:t>akibat</a:t>
                      </a:r>
                      <a:r>
                        <a:rPr lang="en-US" sz="1600" dirty="0">
                          <a:latin typeface="Arial" panose="020B0604020202020204" pitchFamily="34" charset="0"/>
                          <a:ea typeface="Times New Roman" panose="02020603050405020304" pitchFamily="18" charset="0"/>
                          <a:cs typeface="Arial" panose="020B0604020202020204" pitchFamily="34" charset="0"/>
                        </a:rPr>
                        <a:t> stockout</a:t>
                      </a:r>
                      <a:endParaRPr lang="en-ID" sz="1600" dirty="0">
                        <a:latin typeface="Arial" panose="020B0604020202020204" pitchFamily="34" charset="0"/>
                        <a:cs typeface="Arial" panose="020B0604020202020204" pitchFamily="34" charset="0"/>
                      </a:endParaRP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err="1">
                          <a:latin typeface="Arial" panose="020B0604020202020204" pitchFamily="34" charset="0"/>
                          <a:cs typeface="Arial" panose="020B0604020202020204" pitchFamily="34" charset="0"/>
                        </a:rPr>
                        <a:t>Dibandingkan</a:t>
                      </a:r>
                      <a:r>
                        <a:rPr lang="en-US" sz="1600" dirty="0">
                          <a:latin typeface="Arial" panose="020B0604020202020204" pitchFamily="34" charset="0"/>
                          <a:cs typeface="Arial" panose="020B0604020202020204" pitchFamily="34" charset="0"/>
                        </a:rPr>
                        <a:t> holding cost, loss </a:t>
                      </a:r>
                      <a:r>
                        <a:rPr lang="en-US" sz="1600" dirty="0" err="1">
                          <a:latin typeface="Arial" panose="020B0604020202020204" pitchFamily="34" charset="0"/>
                          <a:cs typeface="Arial" panose="020B0604020202020204" pitchFamily="34" charset="0"/>
                        </a:rPr>
                        <a:t>akibat</a:t>
                      </a:r>
                      <a:r>
                        <a:rPr lang="en-US" sz="1600" dirty="0">
                          <a:latin typeface="Arial" panose="020B0604020202020204" pitchFamily="34" charset="0"/>
                          <a:cs typeface="Arial" panose="020B0604020202020204" pitchFamily="34" charset="0"/>
                        </a:rPr>
                        <a:t> stockout sangat </a:t>
                      </a:r>
                      <a:r>
                        <a:rPr lang="en-US" sz="1600" dirty="0" err="1">
                          <a:latin typeface="Arial" panose="020B0604020202020204" pitchFamily="34" charset="0"/>
                          <a:cs typeface="Arial" panose="020B0604020202020204" pitchFamily="34" charset="0"/>
                        </a:rPr>
                        <a:t>besar</a:t>
                      </a:r>
                      <a:r>
                        <a:rPr lang="en-US" sz="1600" dirty="0">
                          <a:latin typeface="Arial" panose="020B0604020202020204" pitchFamily="34" charset="0"/>
                          <a:cs typeface="Arial" panose="020B0604020202020204" pitchFamily="34" charset="0"/>
                        </a:rPr>
                        <a:t>, 200jt gross </a:t>
                      </a:r>
                      <a:r>
                        <a:rPr lang="en-US" sz="1600" dirty="0" err="1">
                          <a:latin typeface="Arial" panose="020B0604020202020204" pitchFamily="34" charset="0"/>
                          <a:cs typeface="Arial" panose="020B0604020202020204" pitchFamily="34" charset="0"/>
                        </a:rPr>
                        <a:t>sehingga</a:t>
                      </a:r>
                      <a:r>
                        <a:rPr lang="en-US" sz="1600" dirty="0">
                          <a:latin typeface="Arial" panose="020B0604020202020204" pitchFamily="34" charset="0"/>
                          <a:cs typeface="Arial" panose="020B0604020202020204" pitchFamily="34" charset="0"/>
                        </a:rPr>
                        <a:t> constraint </a:t>
                      </a:r>
                      <a:r>
                        <a:rPr lang="en-US" sz="1600" dirty="0" err="1">
                          <a:latin typeface="Arial" panose="020B0604020202020204" pitchFamily="34" charset="0"/>
                          <a:cs typeface="Arial" panose="020B0604020202020204" pitchFamily="34" charset="0"/>
                        </a:rPr>
                        <a:t>tidak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diperbolehkan</a:t>
                      </a:r>
                      <a:r>
                        <a:rPr lang="en-US" sz="1600" dirty="0">
                          <a:latin typeface="Arial" panose="020B0604020202020204" pitchFamily="34" charset="0"/>
                          <a:cs typeface="Arial" panose="020B0604020202020204" pitchFamily="34" charset="0"/>
                        </a:rPr>
                        <a:t> stockout</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74668896"/>
                  </a:ext>
                </a:extLst>
              </a:tr>
              <a:tr h="370840">
                <a:tc>
                  <a:txBody>
                    <a:bodyPr/>
                    <a:lstStyle/>
                    <a:p>
                      <a:r>
                        <a:rPr lang="en-US" sz="1600" dirty="0">
                          <a:latin typeface="Arial" panose="020B0604020202020204" pitchFamily="34" charset="0"/>
                          <a:cs typeface="Arial" panose="020B0604020202020204" pitchFamily="3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Arial" panose="020B0604020202020204" pitchFamily="34" charset="0"/>
                          <a:ea typeface="Times New Roman" panose="02020603050405020304" pitchFamily="18" charset="0"/>
                          <a:cs typeface="Arial" panose="020B0604020202020204" pitchFamily="34" charset="0"/>
                        </a:rPr>
                        <a:t>Mempertimbangkan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ke</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fungsi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saat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pasokan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sedang</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murah</a:t>
                      </a:r>
                      <a:r>
                        <a:rPr lang="en-US" sz="1600" dirty="0">
                          <a:latin typeface="Arial" panose="020B0604020202020204" pitchFamily="34" charset="0"/>
                          <a:ea typeface="Times New Roman" panose="02020603050405020304" pitchFamily="18" charset="0"/>
                          <a:cs typeface="Arial" panose="020B0604020202020204" pitchFamily="34" charset="0"/>
                        </a:rPr>
                        <a:t> dan </a:t>
                      </a:r>
                      <a:r>
                        <a:rPr lang="en-US" sz="1600" dirty="0" err="1">
                          <a:latin typeface="Arial" panose="020B0604020202020204" pitchFamily="34" charset="0"/>
                          <a:ea typeface="Times New Roman" panose="02020603050405020304" pitchFamily="18" charset="0"/>
                          <a:cs typeface="Arial" panose="020B0604020202020204" pitchFamily="34" charset="0"/>
                        </a:rPr>
                        <a:t>sulit</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didapatkan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cek</a:t>
                      </a:r>
                      <a:r>
                        <a:rPr lang="en-US" sz="1600" dirty="0">
                          <a:latin typeface="Arial" panose="020B0604020202020204" pitchFamily="34" charset="0"/>
                          <a:ea typeface="Times New Roman" panose="02020603050405020304" pitchFamily="18" charset="0"/>
                          <a:cs typeface="Arial" panose="020B0604020202020204" pitchFamily="34" charset="0"/>
                        </a:rPr>
                        <a:t> seasonal </a:t>
                      </a:r>
                      <a:r>
                        <a:rPr lang="en-US" sz="1600" dirty="0" err="1">
                          <a:latin typeface="Arial" panose="020B0604020202020204" pitchFamily="34" charset="0"/>
                          <a:ea typeface="Times New Roman" panose="02020603050405020304" pitchFamily="18" charset="0"/>
                          <a:cs typeface="Arial" panose="020B0604020202020204" pitchFamily="34" charset="0"/>
                        </a:rPr>
                        <a:t>dari</a:t>
                      </a:r>
                      <a:r>
                        <a:rPr lang="en-US" sz="1600" dirty="0">
                          <a:latin typeface="Arial" panose="020B0604020202020204" pitchFamily="34" charset="0"/>
                          <a:ea typeface="Times New Roman" panose="02020603050405020304" pitchFamily="18" charset="0"/>
                          <a:cs typeface="Arial" panose="020B0604020202020204" pitchFamily="34" charset="0"/>
                        </a:rPr>
                        <a:t> data </a:t>
                      </a:r>
                      <a:r>
                        <a:rPr lang="en-US" sz="1600" dirty="0" err="1">
                          <a:latin typeface="Arial" panose="020B0604020202020204" pitchFamily="34" charset="0"/>
                          <a:ea typeface="Times New Roman" panose="02020603050405020304" pitchFamily="18" charset="0"/>
                          <a:cs typeface="Arial" panose="020B0604020202020204" pitchFamily="34" charset="0"/>
                        </a:rPr>
                        <a:t>historis</a:t>
                      </a:r>
                      <a:endParaRPr lang="en-US" sz="1600" dirty="0">
                        <a:latin typeface="Arial" panose="020B0604020202020204" pitchFamily="34" charset="0"/>
                        <a:ea typeface="Times New Roman" panose="02020603050405020304" pitchFamily="18" charset="0"/>
                        <a:cs typeface="Arial" panose="020B0604020202020204" pitchFamily="34" charset="0"/>
                      </a:endParaRP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err="1">
                          <a:latin typeface="Arial" panose="020B0604020202020204" pitchFamily="34" charset="0"/>
                          <a:ea typeface="Times New Roman" panose="02020603050405020304" pitchFamily="18" charset="0"/>
                          <a:cs typeface="Arial" panose="020B0604020202020204" pitchFamily="34" charset="0"/>
                        </a:rPr>
                        <a:t>Penyesuaian</a:t>
                      </a:r>
                      <a:r>
                        <a:rPr lang="en-US" sz="1600" dirty="0">
                          <a:latin typeface="Arial" panose="020B0604020202020204" pitchFamily="34" charset="0"/>
                          <a:ea typeface="Times New Roman" panose="02020603050405020304" pitchFamily="18" charset="0"/>
                          <a:cs typeface="Arial" panose="020B0604020202020204" pitchFamily="34" charset="0"/>
                        </a:rPr>
                        <a:t> pada model </a:t>
                      </a:r>
                      <a:r>
                        <a:rPr lang="en-US" sz="1600" dirty="0" err="1">
                          <a:latin typeface="Arial" panose="020B0604020202020204" pitchFamily="34" charset="0"/>
                          <a:ea typeface="Times New Roman" panose="02020603050405020304" pitchFamily="18" charset="0"/>
                          <a:cs typeface="Arial" panose="020B0604020202020204" pitchFamily="34" charset="0"/>
                        </a:rPr>
                        <a:t>dengan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penambahan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variabel</a:t>
                      </a:r>
                      <a:r>
                        <a:rPr lang="en-US" sz="1600" dirty="0">
                          <a:latin typeface="Arial" panose="020B0604020202020204" pitchFamily="34" charset="0"/>
                          <a:ea typeface="Times New Roman" panose="02020603050405020304" pitchFamily="18" charset="0"/>
                          <a:cs typeface="Arial" panose="020B0604020202020204" pitchFamily="34" charset="0"/>
                        </a:rPr>
                        <a:t> dan constraints. </a:t>
                      </a:r>
                      <a:r>
                        <a:rPr lang="en-US" sz="1600" dirty="0" err="1">
                          <a:latin typeface="Arial" panose="020B0604020202020204" pitchFamily="34" charset="0"/>
                          <a:ea typeface="Times New Roman" panose="02020603050405020304" pitchFamily="18" charset="0"/>
                          <a:cs typeface="Arial" panose="020B0604020202020204" pitchFamily="34" charset="0"/>
                        </a:rPr>
                        <a:t>Penggunaan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safetystock</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untuk</a:t>
                      </a:r>
                      <a:r>
                        <a:rPr lang="en-US" sz="1600" dirty="0">
                          <a:latin typeface="Arial" panose="020B0604020202020204" pitchFamily="34" charset="0"/>
                          <a:ea typeface="Times New Roman" panose="02020603050405020304" pitchFamily="18" charset="0"/>
                          <a:cs typeface="Arial" panose="020B0604020202020204" pitchFamily="34" charset="0"/>
                        </a:rPr>
                        <a:t> yang </a:t>
                      </a:r>
                      <a:r>
                        <a:rPr lang="en-US" sz="1600" dirty="0" err="1">
                          <a:latin typeface="Arial" panose="020B0604020202020204" pitchFamily="34" charset="0"/>
                          <a:ea typeface="Times New Roman" panose="02020603050405020304" pitchFamily="18" charset="0"/>
                          <a:cs typeface="Arial" panose="020B0604020202020204" pitchFamily="34" charset="0"/>
                        </a:rPr>
                        <a:t>murah</a:t>
                      </a:r>
                      <a:r>
                        <a:rPr lang="en-US" sz="1600" dirty="0">
                          <a:latin typeface="Arial" panose="020B0604020202020204" pitchFamily="34" charset="0"/>
                          <a:ea typeface="Times New Roman" panose="02020603050405020304" pitchFamily="18" charset="0"/>
                          <a:cs typeface="Arial" panose="020B0604020202020204" pitchFamily="34" charset="0"/>
                        </a:rPr>
                        <a:t>, forecast </a:t>
                      </a:r>
                      <a:r>
                        <a:rPr lang="en-US" sz="1600" dirty="0" err="1">
                          <a:latin typeface="Arial" panose="020B0604020202020204" pitchFamily="34" charset="0"/>
                          <a:ea typeface="Times New Roman" panose="02020603050405020304" pitchFamily="18" charset="0"/>
                          <a:cs typeface="Arial" panose="020B0604020202020204" pitchFamily="34" charset="0"/>
                        </a:rPr>
                        <a:t>untuk</a:t>
                      </a:r>
                      <a:r>
                        <a:rPr lang="en-US" sz="1600" dirty="0">
                          <a:latin typeface="Arial" panose="020B0604020202020204" pitchFamily="34" charset="0"/>
                          <a:ea typeface="Times New Roman" panose="02020603050405020304" pitchFamily="18" charset="0"/>
                          <a:cs typeface="Arial" panose="020B0604020202020204" pitchFamily="34" charset="0"/>
                        </a:rPr>
                        <a:t> seasonal, dan parameter </a:t>
                      </a:r>
                      <a:r>
                        <a:rPr lang="en-US" sz="1600" dirty="0" err="1">
                          <a:latin typeface="Arial" panose="020B0604020202020204" pitchFamily="34" charset="0"/>
                          <a:ea typeface="Times New Roman" panose="02020603050405020304" pitchFamily="18" charset="0"/>
                          <a:cs typeface="Arial" panose="020B0604020202020204" pitchFamily="34" charset="0"/>
                        </a:rPr>
                        <a:t>harga</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diganti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sesuai</a:t>
                      </a:r>
                      <a:r>
                        <a:rPr lang="en-US" sz="1600" dirty="0">
                          <a:latin typeface="Arial" panose="020B0604020202020204" pitchFamily="34" charset="0"/>
                          <a:ea typeface="Times New Roman" panose="02020603050405020304" pitchFamily="18" charset="0"/>
                          <a:cs typeface="Arial" panose="020B0604020202020204" pitchFamily="34" charset="0"/>
                        </a:rPr>
                        <a:t> expected value rata-rata pada </a:t>
                      </a:r>
                      <a:r>
                        <a:rPr lang="en-US" sz="1600" dirty="0" err="1">
                          <a:latin typeface="Arial" panose="020B0604020202020204" pitchFamily="34" charset="0"/>
                          <a:ea typeface="Times New Roman" panose="02020603050405020304" pitchFamily="18" charset="0"/>
                          <a:cs typeface="Arial" panose="020B0604020202020204" pitchFamily="34" charset="0"/>
                        </a:rPr>
                        <a:t>rentang</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waktu</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periode</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tertentu</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49785823"/>
                  </a:ext>
                </a:extLst>
              </a:tr>
              <a:tr h="370840">
                <a:tc>
                  <a:txBody>
                    <a:bodyPr/>
                    <a:lstStyle/>
                    <a:p>
                      <a:r>
                        <a:rPr lang="en-US" sz="1600" dirty="0">
                          <a:latin typeface="Arial" panose="020B0604020202020204" pitchFamily="34" charset="0"/>
                          <a:cs typeface="Arial" panose="020B0604020202020204" pitchFamily="34" charset="0"/>
                        </a:rPr>
                        <a:t>6.</a:t>
                      </a:r>
                      <a:endParaRPr lang="en-ID"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Arial" panose="020B0604020202020204" pitchFamily="34" charset="0"/>
                          <a:ea typeface="Times New Roman" panose="02020603050405020304" pitchFamily="18" charset="0"/>
                          <a:cs typeface="Arial" panose="020B0604020202020204" pitchFamily="34" charset="0"/>
                        </a:rPr>
                        <a:t>Mencari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pertimbangan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literatur</a:t>
                      </a:r>
                      <a:r>
                        <a:rPr lang="en-US" sz="1600" dirty="0">
                          <a:latin typeface="Arial" panose="020B0604020202020204" pitchFamily="34" charset="0"/>
                          <a:ea typeface="Times New Roman" panose="02020603050405020304" pitchFamily="18" charset="0"/>
                          <a:cs typeface="Arial" panose="020B0604020202020204" pitchFamily="34" charset="0"/>
                        </a:rPr>
                        <a:t> MILP yang seasonal</a:t>
                      </a: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Maryam Mohammadi &amp; Ehsan </a:t>
                      </a:r>
                      <a:r>
                        <a:rPr lang="en-US" sz="1600" dirty="0" err="1">
                          <a:latin typeface="Arial" panose="020B0604020202020204" pitchFamily="34" charset="0"/>
                          <a:cs typeface="Arial" panose="020B0604020202020204" pitchFamily="34" charset="0"/>
                        </a:rPr>
                        <a:t>Shekarian</a:t>
                      </a:r>
                      <a:r>
                        <a:rPr lang="en-US" sz="1600" dirty="0">
                          <a:latin typeface="Arial" panose="020B0604020202020204" pitchFamily="34" charset="0"/>
                          <a:cs typeface="Arial" panose="020B0604020202020204" pitchFamily="34" charset="0"/>
                        </a:rPr>
                        <a:t>. (2017). A mixed integer linear programming model for the multi-item </a:t>
                      </a:r>
                      <a:r>
                        <a:rPr lang="en-US" sz="1600" dirty="0" err="1">
                          <a:latin typeface="Arial" panose="020B0604020202020204" pitchFamily="34" charset="0"/>
                          <a:cs typeface="Arial" panose="020B0604020202020204" pitchFamily="34" charset="0"/>
                        </a:rPr>
                        <a:t>uncapacitated</a:t>
                      </a:r>
                      <a:r>
                        <a:rPr lang="en-US" sz="1600" dirty="0">
                          <a:latin typeface="Arial" panose="020B0604020202020204" pitchFamily="34" charset="0"/>
                          <a:cs typeface="Arial" panose="020B0604020202020204" pitchFamily="34" charset="0"/>
                        </a:rPr>
                        <a:t> lot-sizing problem: a case study in the manufacturing industry</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28376490"/>
                  </a:ext>
                </a:extLst>
              </a:tr>
            </a:tbl>
          </a:graphicData>
        </a:graphic>
      </p:graphicFrame>
      <p:pic>
        <p:nvPicPr>
          <p:cNvPr id="6" name="Graphic 5" descr="Checkmark with solid fill">
            <a:extLst>
              <a:ext uri="{FF2B5EF4-FFF2-40B4-BE49-F238E27FC236}">
                <a16:creationId xmlns:a16="http://schemas.microsoft.com/office/drawing/2014/main" id="{C7F5B634-56D9-24D2-8FDE-0341375E77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3265" y="2409093"/>
            <a:ext cx="499406" cy="499406"/>
          </a:xfrm>
          <a:prstGeom prst="rect">
            <a:avLst/>
          </a:prstGeom>
        </p:spPr>
      </p:pic>
      <p:pic>
        <p:nvPicPr>
          <p:cNvPr id="7" name="Graphic 6" descr="Checkmark with solid fill">
            <a:extLst>
              <a:ext uri="{FF2B5EF4-FFF2-40B4-BE49-F238E27FC236}">
                <a16:creationId xmlns:a16="http://schemas.microsoft.com/office/drawing/2014/main" id="{D1E7596F-DA18-72FF-BA80-74AF897C15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3265" y="3592169"/>
            <a:ext cx="499406" cy="499406"/>
          </a:xfrm>
          <a:prstGeom prst="rect">
            <a:avLst/>
          </a:prstGeom>
        </p:spPr>
      </p:pic>
      <p:pic>
        <p:nvPicPr>
          <p:cNvPr id="9" name="Graphic 8" descr="Checkmark with solid fill">
            <a:extLst>
              <a:ext uri="{FF2B5EF4-FFF2-40B4-BE49-F238E27FC236}">
                <a16:creationId xmlns:a16="http://schemas.microsoft.com/office/drawing/2014/main" id="{FEB971AE-5C57-5835-38F9-C53E51A606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3265" y="2976982"/>
            <a:ext cx="499406" cy="499406"/>
          </a:xfrm>
          <a:prstGeom prst="rect">
            <a:avLst/>
          </a:prstGeom>
        </p:spPr>
      </p:pic>
      <p:pic>
        <p:nvPicPr>
          <p:cNvPr id="10" name="Graphic 9" descr="Checkmark with solid fill">
            <a:extLst>
              <a:ext uri="{FF2B5EF4-FFF2-40B4-BE49-F238E27FC236}">
                <a16:creationId xmlns:a16="http://schemas.microsoft.com/office/drawing/2014/main" id="{083C24EB-CC27-6C40-5705-1BBD74B870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3265" y="1734130"/>
            <a:ext cx="499406" cy="499406"/>
          </a:xfrm>
          <a:prstGeom prst="rect">
            <a:avLst/>
          </a:prstGeom>
        </p:spPr>
      </p:pic>
      <p:pic>
        <p:nvPicPr>
          <p:cNvPr id="11" name="Graphic 10" descr="Checkmark with solid fill">
            <a:extLst>
              <a:ext uri="{FF2B5EF4-FFF2-40B4-BE49-F238E27FC236}">
                <a16:creationId xmlns:a16="http://schemas.microsoft.com/office/drawing/2014/main" id="{D4A5557C-19A0-A9F4-E88C-452568066B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3265" y="4374762"/>
            <a:ext cx="499406" cy="499406"/>
          </a:xfrm>
          <a:prstGeom prst="rect">
            <a:avLst/>
          </a:prstGeom>
        </p:spPr>
      </p:pic>
      <p:pic>
        <p:nvPicPr>
          <p:cNvPr id="12" name="Graphic 11" descr="Checkmark with solid fill">
            <a:extLst>
              <a:ext uri="{FF2B5EF4-FFF2-40B4-BE49-F238E27FC236}">
                <a16:creationId xmlns:a16="http://schemas.microsoft.com/office/drawing/2014/main" id="{367ADC41-E214-F3F4-BF92-54EBCE9190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3265" y="5280635"/>
            <a:ext cx="499406" cy="499406"/>
          </a:xfrm>
          <a:prstGeom prst="rect">
            <a:avLst/>
          </a:prstGeom>
        </p:spPr>
      </p:pic>
    </p:spTree>
    <p:extLst>
      <p:ext uri="{BB962C8B-B14F-4D97-AF65-F5344CB8AC3E}">
        <p14:creationId xmlns:p14="http://schemas.microsoft.com/office/powerpoint/2010/main" val="4125825241"/>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Teknik Industri UI added a new photo. - Teknik Industri UI">
            <a:extLst>
              <a:ext uri="{FF2B5EF4-FFF2-40B4-BE49-F238E27FC236}">
                <a16:creationId xmlns:a16="http://schemas.microsoft.com/office/drawing/2014/main" id="{EFDB64D1-9A77-3FCD-BEED-7C69CC099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591" y="-15372"/>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B81C49B4-F457-EF2C-9EAB-D2E077F1C5F4}"/>
              </a:ext>
            </a:extLst>
          </p:cNvPr>
          <p:cNvSpPr/>
          <p:nvPr/>
        </p:nvSpPr>
        <p:spPr>
          <a:xfrm>
            <a:off x="506435" y="37369"/>
            <a:ext cx="9073661" cy="699867"/>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i="1" dirty="0">
                <a:solidFill>
                  <a:schemeClr val="tx1"/>
                </a:solidFill>
                <a:latin typeface="Book Antiqua" panose="02040602050305030304" pitchFamily="18" charset="0"/>
              </a:rPr>
              <a:t>Feedback</a:t>
            </a:r>
            <a:r>
              <a:rPr lang="en-US" sz="1600" b="1" dirty="0">
                <a:solidFill>
                  <a:schemeClr val="tx1"/>
                </a:solidFill>
                <a:latin typeface="Book Antiqua" panose="02040602050305030304" pitchFamily="18" charset="0"/>
              </a:rPr>
              <a:t> Seminar 2 </a:t>
            </a:r>
            <a:r>
              <a:rPr lang="en-US" sz="1600" b="1" dirty="0" err="1">
                <a:solidFill>
                  <a:schemeClr val="tx1"/>
                </a:solidFill>
                <a:latin typeface="Book Antiqua" panose="02040602050305030304" pitchFamily="18" charset="0"/>
              </a:rPr>
              <a:t>Skripsi</a:t>
            </a:r>
            <a:r>
              <a:rPr lang="en-US" sz="1600" b="1" dirty="0">
                <a:solidFill>
                  <a:schemeClr val="tx1"/>
                </a:solidFill>
                <a:latin typeface="Book Antiqua" panose="02040602050305030304" pitchFamily="18" charset="0"/>
              </a:rPr>
              <a:t> </a:t>
            </a:r>
            <a:r>
              <a:rPr lang="en-US" sz="1600" dirty="0">
                <a:solidFill>
                  <a:schemeClr val="tx1"/>
                </a:solidFill>
                <a:latin typeface="Book Antiqua" panose="02040602050305030304" pitchFamily="18" charset="0"/>
              </a:rPr>
              <a:t>– 04 Mei 2023</a:t>
            </a:r>
          </a:p>
          <a:p>
            <a:r>
              <a:rPr lang="en-ID" sz="1600" b="1" dirty="0" err="1">
                <a:solidFill>
                  <a:schemeClr val="tx1"/>
                </a:solidFill>
                <a:latin typeface="Book Antiqua" panose="02040602050305030304" pitchFamily="18" charset="0"/>
              </a:rPr>
              <a:t>Dosen</a:t>
            </a:r>
            <a:r>
              <a:rPr lang="en-ID" sz="1600" b="1" dirty="0">
                <a:solidFill>
                  <a:schemeClr val="tx1"/>
                </a:solidFill>
                <a:latin typeface="Book Antiqua" panose="02040602050305030304" pitchFamily="18" charset="0"/>
              </a:rPr>
              <a:t> </a:t>
            </a:r>
            <a:r>
              <a:rPr lang="en-ID" sz="1600" b="1" dirty="0" err="1">
                <a:solidFill>
                  <a:schemeClr val="tx1"/>
                </a:solidFill>
                <a:latin typeface="Book Antiqua" panose="02040602050305030304" pitchFamily="18" charset="0"/>
              </a:rPr>
              <a:t>Penguji</a:t>
            </a:r>
            <a:r>
              <a:rPr lang="en-ID" sz="1600" b="1" dirty="0">
                <a:solidFill>
                  <a:schemeClr val="tx1"/>
                </a:solidFill>
                <a:latin typeface="Book Antiqua" panose="02040602050305030304" pitchFamily="18" charset="0"/>
              </a:rPr>
              <a:t>: </a:t>
            </a:r>
            <a:r>
              <a:rPr lang="en-ID" sz="1600" dirty="0" err="1">
                <a:solidFill>
                  <a:schemeClr val="tx1"/>
                </a:solidFill>
                <a:latin typeface="Book Antiqua" panose="02040602050305030304" pitchFamily="18" charset="0"/>
              </a:rPr>
              <a:t>Dr.rer.pol</a:t>
            </a:r>
            <a:r>
              <a:rPr lang="en-ID" sz="1600" dirty="0">
                <a:solidFill>
                  <a:schemeClr val="tx1"/>
                </a:solidFill>
                <a:latin typeface="Book Antiqua" panose="02040602050305030304" pitchFamily="18" charset="0"/>
              </a:rPr>
              <a:t>. </a:t>
            </a:r>
            <a:r>
              <a:rPr lang="en-ID" sz="1600" dirty="0" err="1">
                <a:solidFill>
                  <a:schemeClr val="tx1"/>
                </a:solidFill>
                <a:latin typeface="Book Antiqua" panose="02040602050305030304" pitchFamily="18" charset="0"/>
              </a:rPr>
              <a:t>Romadhani</a:t>
            </a:r>
            <a:r>
              <a:rPr lang="en-ID" sz="1600" dirty="0">
                <a:solidFill>
                  <a:schemeClr val="tx1"/>
                </a:solidFill>
                <a:latin typeface="Book Antiqua" panose="02040602050305030304" pitchFamily="18" charset="0"/>
              </a:rPr>
              <a:t> </a:t>
            </a:r>
            <a:r>
              <a:rPr lang="en-ID" sz="1600" dirty="0" err="1">
                <a:solidFill>
                  <a:schemeClr val="tx1"/>
                </a:solidFill>
                <a:latin typeface="Book Antiqua" panose="02040602050305030304" pitchFamily="18" charset="0"/>
              </a:rPr>
              <a:t>Ardi</a:t>
            </a:r>
            <a:r>
              <a:rPr lang="en-ID" sz="1600" dirty="0">
                <a:solidFill>
                  <a:schemeClr val="tx1"/>
                </a:solidFill>
                <a:latin typeface="Book Antiqua" panose="02040602050305030304" pitchFamily="18" charset="0"/>
              </a:rPr>
              <a:t> S.T., M.T. &amp; Ir. Fauzia </a:t>
            </a:r>
            <a:r>
              <a:rPr lang="en-ID" sz="1600" dirty="0" err="1">
                <a:solidFill>
                  <a:schemeClr val="tx1"/>
                </a:solidFill>
                <a:latin typeface="Book Antiqua" panose="02040602050305030304" pitchFamily="18" charset="0"/>
              </a:rPr>
              <a:t>Dianawati</a:t>
            </a:r>
            <a:r>
              <a:rPr lang="en-ID" sz="1600" dirty="0">
                <a:solidFill>
                  <a:schemeClr val="tx1"/>
                </a:solidFill>
                <a:latin typeface="Book Antiqua" panose="02040602050305030304" pitchFamily="18" charset="0"/>
              </a:rPr>
              <a:t>, </a:t>
            </a:r>
            <a:r>
              <a:rPr lang="en-ID" sz="1600" dirty="0" err="1">
                <a:solidFill>
                  <a:schemeClr val="tx1"/>
                </a:solidFill>
                <a:latin typeface="Book Antiqua" panose="02040602050305030304" pitchFamily="18" charset="0"/>
              </a:rPr>
              <a:t>M.Si</a:t>
            </a:r>
            <a:endParaRPr lang="en-ID" sz="1600" dirty="0">
              <a:solidFill>
                <a:schemeClr val="tx1"/>
              </a:solidFill>
              <a:latin typeface="Book Antiqua" panose="02040602050305030304" pitchFamily="18" charset="0"/>
            </a:endParaRPr>
          </a:p>
        </p:txBody>
      </p:sp>
      <p:sp>
        <p:nvSpPr>
          <p:cNvPr id="14" name="Rectangle 13">
            <a:extLst>
              <a:ext uri="{FF2B5EF4-FFF2-40B4-BE49-F238E27FC236}">
                <a16:creationId xmlns:a16="http://schemas.microsoft.com/office/drawing/2014/main" id="{961288FA-D008-1B7E-A203-665B2D1E5E26}"/>
              </a:ext>
            </a:extLst>
          </p:cNvPr>
          <p:cNvSpPr/>
          <p:nvPr/>
        </p:nvSpPr>
        <p:spPr>
          <a:xfrm rot="16200000" flipH="1">
            <a:off x="6017220" y="-4743842"/>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aphicFrame>
        <p:nvGraphicFramePr>
          <p:cNvPr id="4" name="Table 5">
            <a:extLst>
              <a:ext uri="{FF2B5EF4-FFF2-40B4-BE49-F238E27FC236}">
                <a16:creationId xmlns:a16="http://schemas.microsoft.com/office/drawing/2014/main" id="{4411691C-06C2-36FC-5BCB-C8418A0BF42E}"/>
              </a:ext>
            </a:extLst>
          </p:cNvPr>
          <p:cNvGraphicFramePr>
            <a:graphicFrameLocks noGrp="1"/>
          </p:cNvGraphicFramePr>
          <p:nvPr/>
        </p:nvGraphicFramePr>
        <p:xfrm>
          <a:off x="506434" y="922376"/>
          <a:ext cx="11087687" cy="2088222"/>
        </p:xfrm>
        <a:graphic>
          <a:graphicData uri="http://schemas.openxmlformats.org/drawingml/2006/table">
            <a:tbl>
              <a:tblPr firstRow="1" bandRow="1">
                <a:tableStyleId>{5C22544A-7EE6-4342-B048-85BDC9FD1C3A}</a:tableStyleId>
              </a:tblPr>
              <a:tblGrid>
                <a:gridCol w="566901">
                  <a:extLst>
                    <a:ext uri="{9D8B030D-6E8A-4147-A177-3AD203B41FA5}">
                      <a16:colId xmlns:a16="http://schemas.microsoft.com/office/drawing/2014/main" val="1332740420"/>
                    </a:ext>
                  </a:extLst>
                </a:gridCol>
                <a:gridCol w="7818466">
                  <a:extLst>
                    <a:ext uri="{9D8B030D-6E8A-4147-A177-3AD203B41FA5}">
                      <a16:colId xmlns:a16="http://schemas.microsoft.com/office/drawing/2014/main" val="288605375"/>
                    </a:ext>
                  </a:extLst>
                </a:gridCol>
                <a:gridCol w="1209367">
                  <a:extLst>
                    <a:ext uri="{9D8B030D-6E8A-4147-A177-3AD203B41FA5}">
                      <a16:colId xmlns:a16="http://schemas.microsoft.com/office/drawing/2014/main" val="3801862779"/>
                    </a:ext>
                  </a:extLst>
                </a:gridCol>
                <a:gridCol w="1492953">
                  <a:extLst>
                    <a:ext uri="{9D8B030D-6E8A-4147-A177-3AD203B41FA5}">
                      <a16:colId xmlns:a16="http://schemas.microsoft.com/office/drawing/2014/main" val="2872664357"/>
                    </a:ext>
                  </a:extLst>
                </a:gridCol>
              </a:tblGrid>
              <a:tr h="261786">
                <a:tc>
                  <a:txBody>
                    <a:bodyPr/>
                    <a:lstStyle/>
                    <a:p>
                      <a:pPr algn="ctr"/>
                      <a:r>
                        <a:rPr lang="en-US" sz="1600" dirty="0">
                          <a:latin typeface="Arial" panose="020B0604020202020204" pitchFamily="34" charset="0"/>
                          <a:cs typeface="Arial" panose="020B0604020202020204" pitchFamily="34" charset="0"/>
                        </a:rPr>
                        <a:t>No.</a:t>
                      </a:r>
                      <a:endParaRPr lang="en-ID" sz="1600" dirty="0">
                        <a:latin typeface="Arial" panose="020B0604020202020204" pitchFamily="34" charset="0"/>
                        <a:cs typeface="Arial" panose="020B0604020202020204" pitchFamily="34" charset="0"/>
                      </a:endParaRPr>
                    </a:p>
                  </a:txBody>
                  <a:tcPr/>
                </a:tc>
                <a:tc>
                  <a:txBody>
                    <a:bodyPr/>
                    <a:lstStyle/>
                    <a:p>
                      <a:pPr algn="ctr"/>
                      <a:r>
                        <a:rPr lang="en-US" sz="1600" dirty="0">
                          <a:latin typeface="Arial" panose="020B0604020202020204" pitchFamily="34" charset="0"/>
                          <a:cs typeface="Arial" panose="020B0604020202020204" pitchFamily="34" charset="0"/>
                        </a:rPr>
                        <a:t>Feedback </a:t>
                      </a:r>
                      <a:r>
                        <a:rPr lang="en-US" sz="1600" dirty="0" err="1">
                          <a:latin typeface="Arial" panose="020B0604020202020204" pitchFamily="34" charset="0"/>
                          <a:cs typeface="Arial" panose="020B0604020202020204" pitchFamily="34" charset="0"/>
                        </a:rPr>
                        <a:t>Dosen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Penguji</a:t>
                      </a:r>
                      <a:endParaRPr lang="en-ID" sz="1600" dirty="0">
                        <a:latin typeface="Arial" panose="020B0604020202020204" pitchFamily="34" charset="0"/>
                        <a:cs typeface="Arial" panose="020B0604020202020204" pitchFamily="34" charset="0"/>
                      </a:endParaRPr>
                    </a:p>
                  </a:txBody>
                  <a:tcPr/>
                </a:tc>
                <a:tc>
                  <a:txBody>
                    <a:bodyPr/>
                    <a:lstStyle/>
                    <a:p>
                      <a:pPr algn="ctr"/>
                      <a:r>
                        <a:rPr lang="en-US" sz="1600" i="1" dirty="0">
                          <a:latin typeface="Arial" panose="020B0604020202020204" pitchFamily="34" charset="0"/>
                          <a:cs typeface="Arial" panose="020B0604020202020204" pitchFamily="34" charset="0"/>
                        </a:rPr>
                        <a:t>Progress</a:t>
                      </a:r>
                      <a:endParaRPr lang="en-ID" sz="1600" i="1" dirty="0">
                        <a:latin typeface="Arial" panose="020B0604020202020204" pitchFamily="34" charset="0"/>
                        <a:cs typeface="Arial" panose="020B0604020202020204" pitchFamily="34" charset="0"/>
                      </a:endParaRPr>
                    </a:p>
                  </a:txBody>
                  <a:tcPr/>
                </a:tc>
                <a:tc>
                  <a:txBody>
                    <a:bodyPr/>
                    <a:lstStyle/>
                    <a:p>
                      <a:pPr algn="ctr"/>
                      <a:r>
                        <a:rPr lang="en-US" sz="1600" dirty="0">
                          <a:latin typeface="Arial" panose="020B0604020202020204" pitchFamily="34" charset="0"/>
                          <a:cs typeface="Arial" panose="020B0604020202020204" pitchFamily="34" charset="0"/>
                        </a:rPr>
                        <a:t>Hasil</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83573364"/>
                  </a:ext>
                </a:extLst>
              </a:tr>
              <a:tr h="452176">
                <a:tc>
                  <a:txBody>
                    <a:bodyPr/>
                    <a:lstStyle/>
                    <a:p>
                      <a:r>
                        <a:rPr lang="en-US" sz="1600" dirty="0">
                          <a:latin typeface="Arial" panose="020B0604020202020204" pitchFamily="34" charset="0"/>
                          <a:cs typeface="Arial" panose="020B0604020202020204" pitchFamily="34" charset="0"/>
                        </a:rPr>
                        <a:t>1.</a:t>
                      </a:r>
                      <a:endParaRPr lang="en-ID"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Arial" panose="020B0604020202020204" pitchFamily="34" charset="0"/>
                          <a:ea typeface="Times New Roman" panose="02020603050405020304" pitchFamily="18" charset="0"/>
                          <a:cs typeface="Arial" panose="020B0604020202020204" pitchFamily="34" charset="0"/>
                        </a:rPr>
                        <a:t>Melakukan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kembali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identifikasi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biaya</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simpan</a:t>
                      </a:r>
                      <a:r>
                        <a:rPr lang="en-US" sz="1600" dirty="0">
                          <a:latin typeface="Arial" panose="020B0604020202020204" pitchFamily="34" charset="0"/>
                          <a:ea typeface="Times New Roman" panose="02020603050405020304" pitchFamily="18" charset="0"/>
                          <a:cs typeface="Arial" panose="020B0604020202020204" pitchFamily="34" charset="0"/>
                        </a:rPr>
                        <a:t> yang </a:t>
                      </a:r>
                      <a:r>
                        <a:rPr lang="en-US" sz="1600" dirty="0" err="1">
                          <a:latin typeface="Arial" panose="020B0604020202020204" pitchFamily="34" charset="0"/>
                          <a:ea typeface="Times New Roman" panose="02020603050405020304" pitchFamily="18" charset="0"/>
                          <a:cs typeface="Arial" panose="020B0604020202020204" pitchFamily="34" charset="0"/>
                        </a:rPr>
                        <a:t>sesuai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kondisi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riil</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mencari</a:t>
                      </a:r>
                      <a:r>
                        <a:rPr lang="en-US" sz="1600" dirty="0">
                          <a:latin typeface="Arial" panose="020B0604020202020204" pitchFamily="34" charset="0"/>
                          <a:ea typeface="Times New Roman" panose="02020603050405020304" pitchFamily="18" charset="0"/>
                          <a:cs typeface="Arial" panose="020B0604020202020204" pitchFamily="34" charset="0"/>
                        </a:rPr>
                        <a:t> variable cost </a:t>
                      </a:r>
                      <a:r>
                        <a:rPr lang="en-US" sz="1600" dirty="0" err="1">
                          <a:latin typeface="Arial" panose="020B0604020202020204" pitchFamily="34" charset="0"/>
                          <a:ea typeface="Times New Roman" panose="02020603050405020304" pitchFamily="18" charset="0"/>
                          <a:cs typeface="Arial" panose="020B0604020202020204" pitchFamily="34" charset="0"/>
                        </a:rPr>
                        <a:t>dari</a:t>
                      </a:r>
                      <a:r>
                        <a:rPr lang="en-US" sz="1600" dirty="0">
                          <a:latin typeface="Arial" panose="020B0604020202020204" pitchFamily="34" charset="0"/>
                          <a:ea typeface="Times New Roman" panose="02020603050405020304" pitchFamily="18" charset="0"/>
                          <a:cs typeface="Arial" panose="020B0604020202020204" pitchFamily="34" charset="0"/>
                        </a:rPr>
                        <a:t> fixed cost</a:t>
                      </a: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err="1">
                          <a:latin typeface="Arial" panose="020B0604020202020204" pitchFamily="34" charset="0"/>
                          <a:cs typeface="Arial" panose="020B0604020202020204" pitchFamily="34" charset="0"/>
                        </a:rPr>
                        <a:t>Revisi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Biaya</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9156583"/>
                  </a:ext>
                </a:extLst>
              </a:tr>
              <a:tr h="594702">
                <a:tc>
                  <a:txBody>
                    <a:bodyPr/>
                    <a:lstStyle/>
                    <a:p>
                      <a:r>
                        <a:rPr lang="en-US" sz="1600" dirty="0">
                          <a:latin typeface="Arial" panose="020B0604020202020204" pitchFamily="34" charset="0"/>
                          <a:cs typeface="Arial" panose="020B0604020202020204" pitchFamily="34" charset="0"/>
                        </a:rPr>
                        <a:t>2.</a:t>
                      </a:r>
                      <a:endParaRPr lang="en-ID"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Arial" panose="020B0604020202020204" pitchFamily="34" charset="0"/>
                          <a:ea typeface="Times New Roman" panose="02020603050405020304" pitchFamily="18" charset="0"/>
                          <a:cs typeface="Arial" panose="020B0604020202020204" pitchFamily="34" charset="0"/>
                        </a:rPr>
                        <a:t>Menambahkan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keunikan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dari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industri</a:t>
                      </a:r>
                      <a:r>
                        <a:rPr lang="en-US" sz="1600" dirty="0">
                          <a:latin typeface="Arial" panose="020B0604020202020204" pitchFamily="34" charset="0"/>
                          <a:ea typeface="Times New Roman" panose="02020603050405020304" pitchFamily="18" charset="0"/>
                          <a:cs typeface="Arial" panose="020B0604020202020204" pitchFamily="34" charset="0"/>
                        </a:rPr>
                        <a:t> recycling pada </a:t>
                      </a:r>
                      <a:r>
                        <a:rPr lang="en-US" sz="1600" dirty="0" err="1">
                          <a:latin typeface="Arial" panose="020B0604020202020204" pitchFamily="34" charset="0"/>
                          <a:ea typeface="Times New Roman" panose="02020603050405020304" pitchFamily="18" charset="0"/>
                          <a:cs typeface="Arial" panose="020B0604020202020204" pitchFamily="34" charset="0"/>
                        </a:rPr>
                        <a:t>kasus</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penelitian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ini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seperti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ketidakpastian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ketersediaan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bahan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baku</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dari</a:t>
                      </a:r>
                      <a:r>
                        <a:rPr lang="en-US" sz="1600" dirty="0">
                          <a:latin typeface="Arial" panose="020B0604020202020204" pitchFamily="34" charset="0"/>
                          <a:ea typeface="Times New Roman" panose="02020603050405020304" pitchFamily="18" charset="0"/>
                          <a:cs typeface="Arial" panose="020B0604020202020204" pitchFamily="34" charset="0"/>
                        </a:rPr>
                        <a:t> supplier </a:t>
                      </a: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Seasonality SS</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6485490"/>
                  </a:ext>
                </a:extLst>
              </a:tr>
              <a:tr h="261786">
                <a:tc>
                  <a:txBody>
                    <a:bodyPr/>
                    <a:lstStyle/>
                    <a:p>
                      <a:r>
                        <a:rPr lang="en-US" sz="1600" dirty="0">
                          <a:latin typeface="Arial" panose="020B0604020202020204" pitchFamily="34" charset="0"/>
                          <a:cs typeface="Arial" panose="020B0604020202020204" pitchFamily="34" charset="0"/>
                        </a:rPr>
                        <a:t>3. </a:t>
                      </a:r>
                      <a:endParaRPr lang="en-ID"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Dari Form: - </a:t>
                      </a:r>
                      <a:r>
                        <a:rPr lang="en-US" sz="1600" dirty="0" err="1">
                          <a:latin typeface="Arial" panose="020B0604020202020204" pitchFamily="34" charset="0"/>
                          <a:cs typeface="Arial" panose="020B0604020202020204" pitchFamily="34" charset="0"/>
                        </a:rPr>
                        <a:t>Lakukan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analisa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hasil</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perhitungan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luaran</a:t>
                      </a:r>
                      <a:r>
                        <a:rPr lang="en-US" sz="1600" dirty="0">
                          <a:latin typeface="Arial" panose="020B0604020202020204" pitchFamily="34" charset="0"/>
                          <a:cs typeface="Arial" panose="020B0604020202020204" pitchFamily="34" charset="0"/>
                        </a:rPr>
                        <a:t> model) </a:t>
                      </a:r>
                      <a:r>
                        <a:rPr lang="en-US" sz="1600" dirty="0" err="1">
                          <a:latin typeface="Arial" panose="020B0604020202020204" pitchFamily="34" charset="0"/>
                          <a:cs typeface="Arial" panose="020B0604020202020204" pitchFamily="34" charset="0"/>
                        </a:rPr>
                        <a:t>dengan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tepat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supaya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bisa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menjawab</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tujuan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penelitian</a:t>
                      </a:r>
                      <a:endParaRPr lang="en-ID" sz="1600" dirty="0">
                        <a:latin typeface="Arial" panose="020B0604020202020204" pitchFamily="34" charset="0"/>
                        <a:cs typeface="Arial" panose="020B0604020202020204" pitchFamily="34" charset="0"/>
                      </a:endParaRP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4 Analisa </a:t>
                      </a:r>
                      <a:r>
                        <a:rPr lang="en-US" sz="1600" dirty="0" err="1">
                          <a:latin typeface="Arial" panose="020B0604020202020204" pitchFamily="34" charset="0"/>
                          <a:cs typeface="Arial" panose="020B0604020202020204" pitchFamily="34" charset="0"/>
                        </a:rPr>
                        <a:t>hasil</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7665788"/>
                  </a:ext>
                </a:extLst>
              </a:tr>
            </a:tbl>
          </a:graphicData>
        </a:graphic>
      </p:graphicFrame>
      <p:graphicFrame>
        <p:nvGraphicFramePr>
          <p:cNvPr id="13" name="Table 5">
            <a:extLst>
              <a:ext uri="{FF2B5EF4-FFF2-40B4-BE49-F238E27FC236}">
                <a16:creationId xmlns:a16="http://schemas.microsoft.com/office/drawing/2014/main" id="{787DC5B3-BD7F-8AF6-DC86-344E00CD55DB}"/>
              </a:ext>
            </a:extLst>
          </p:cNvPr>
          <p:cNvGraphicFramePr>
            <a:graphicFrameLocks noGrp="1"/>
          </p:cNvGraphicFramePr>
          <p:nvPr/>
        </p:nvGraphicFramePr>
        <p:xfrm>
          <a:off x="506433" y="3099914"/>
          <a:ext cx="11087687" cy="1704160"/>
        </p:xfrm>
        <a:graphic>
          <a:graphicData uri="http://schemas.openxmlformats.org/drawingml/2006/table">
            <a:tbl>
              <a:tblPr firstRow="1" bandRow="1">
                <a:tableStyleId>{5C22544A-7EE6-4342-B048-85BDC9FD1C3A}</a:tableStyleId>
              </a:tblPr>
              <a:tblGrid>
                <a:gridCol w="566901">
                  <a:extLst>
                    <a:ext uri="{9D8B030D-6E8A-4147-A177-3AD203B41FA5}">
                      <a16:colId xmlns:a16="http://schemas.microsoft.com/office/drawing/2014/main" val="1332740420"/>
                    </a:ext>
                  </a:extLst>
                </a:gridCol>
                <a:gridCol w="7818466">
                  <a:extLst>
                    <a:ext uri="{9D8B030D-6E8A-4147-A177-3AD203B41FA5}">
                      <a16:colId xmlns:a16="http://schemas.microsoft.com/office/drawing/2014/main" val="288605375"/>
                    </a:ext>
                  </a:extLst>
                </a:gridCol>
                <a:gridCol w="1209367">
                  <a:extLst>
                    <a:ext uri="{9D8B030D-6E8A-4147-A177-3AD203B41FA5}">
                      <a16:colId xmlns:a16="http://schemas.microsoft.com/office/drawing/2014/main" val="3801862779"/>
                    </a:ext>
                  </a:extLst>
                </a:gridCol>
                <a:gridCol w="1492953">
                  <a:extLst>
                    <a:ext uri="{9D8B030D-6E8A-4147-A177-3AD203B41FA5}">
                      <a16:colId xmlns:a16="http://schemas.microsoft.com/office/drawing/2014/main" val="2872664357"/>
                    </a:ext>
                  </a:extLst>
                </a:gridCol>
              </a:tblGrid>
              <a:tr h="261786">
                <a:tc>
                  <a:txBody>
                    <a:bodyPr/>
                    <a:lstStyle/>
                    <a:p>
                      <a:pPr algn="ctr"/>
                      <a:r>
                        <a:rPr lang="en-US" sz="1600" dirty="0">
                          <a:latin typeface="Arial" panose="020B0604020202020204" pitchFamily="34" charset="0"/>
                          <a:cs typeface="Arial" panose="020B0604020202020204" pitchFamily="34" charset="0"/>
                        </a:rPr>
                        <a:t>No.</a:t>
                      </a:r>
                      <a:endParaRPr lang="en-ID" sz="1600" dirty="0">
                        <a:latin typeface="Arial" panose="020B0604020202020204" pitchFamily="34" charset="0"/>
                        <a:cs typeface="Arial" panose="020B0604020202020204" pitchFamily="34" charset="0"/>
                      </a:endParaRPr>
                    </a:p>
                  </a:txBody>
                  <a:tcPr/>
                </a:tc>
                <a:tc>
                  <a:txBody>
                    <a:bodyPr/>
                    <a:lstStyle/>
                    <a:p>
                      <a:pPr algn="ctr"/>
                      <a:r>
                        <a:rPr lang="en-US" sz="1600" dirty="0">
                          <a:latin typeface="Arial" panose="020B0604020202020204" pitchFamily="34" charset="0"/>
                          <a:cs typeface="Arial" panose="020B0604020202020204" pitchFamily="34" charset="0"/>
                        </a:rPr>
                        <a:t>Feedback </a:t>
                      </a:r>
                      <a:r>
                        <a:rPr lang="en-US" sz="1600" dirty="0" err="1">
                          <a:latin typeface="Arial" panose="020B0604020202020204" pitchFamily="34" charset="0"/>
                          <a:cs typeface="Arial" panose="020B0604020202020204" pitchFamily="34" charset="0"/>
                        </a:rPr>
                        <a:t>Dosen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Penguji</a:t>
                      </a:r>
                      <a:endParaRPr lang="en-ID" sz="1600" dirty="0">
                        <a:latin typeface="Arial" panose="020B0604020202020204" pitchFamily="34" charset="0"/>
                        <a:cs typeface="Arial" panose="020B0604020202020204" pitchFamily="34" charset="0"/>
                      </a:endParaRPr>
                    </a:p>
                  </a:txBody>
                  <a:tcPr/>
                </a:tc>
                <a:tc>
                  <a:txBody>
                    <a:bodyPr/>
                    <a:lstStyle/>
                    <a:p>
                      <a:pPr algn="ctr"/>
                      <a:r>
                        <a:rPr lang="en-US" sz="1600" i="1" dirty="0">
                          <a:latin typeface="Arial" panose="020B0604020202020204" pitchFamily="34" charset="0"/>
                          <a:cs typeface="Arial" panose="020B0604020202020204" pitchFamily="34" charset="0"/>
                        </a:rPr>
                        <a:t>Progress</a:t>
                      </a:r>
                      <a:endParaRPr lang="en-ID" sz="1600" i="1" dirty="0">
                        <a:latin typeface="Arial" panose="020B0604020202020204" pitchFamily="34" charset="0"/>
                        <a:cs typeface="Arial" panose="020B0604020202020204" pitchFamily="34" charset="0"/>
                      </a:endParaRPr>
                    </a:p>
                  </a:txBody>
                  <a:tcPr/>
                </a:tc>
                <a:tc>
                  <a:txBody>
                    <a:bodyPr/>
                    <a:lstStyle/>
                    <a:p>
                      <a:pPr algn="ctr"/>
                      <a:r>
                        <a:rPr lang="en-US" sz="1600" dirty="0">
                          <a:latin typeface="Arial" panose="020B0604020202020204" pitchFamily="34" charset="0"/>
                          <a:cs typeface="Arial" panose="020B0604020202020204" pitchFamily="34" charset="0"/>
                        </a:rPr>
                        <a:t>Hasil</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83573364"/>
                  </a:ext>
                </a:extLst>
              </a:tr>
              <a:tr h="452176">
                <a:tc>
                  <a:txBody>
                    <a:bodyPr/>
                    <a:lstStyle/>
                    <a:p>
                      <a:r>
                        <a:rPr lang="en-US" sz="1600" dirty="0">
                          <a:latin typeface="Arial" panose="020B0604020202020204" pitchFamily="34" charset="0"/>
                          <a:cs typeface="Arial" panose="020B0604020202020204" pitchFamily="34" charset="0"/>
                        </a:rPr>
                        <a:t>1.</a:t>
                      </a:r>
                      <a:endParaRPr lang="en-ID"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Arial" panose="020B0604020202020204" pitchFamily="34" charset="0"/>
                          <a:ea typeface="Times New Roman" panose="02020603050405020304" pitchFamily="18" charset="0"/>
                          <a:cs typeface="Arial" panose="020B0604020202020204" pitchFamily="34" charset="0"/>
                        </a:rPr>
                        <a:t>Mempelajari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literatur</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rumus</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kelebihan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kekurangan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metode</a:t>
                      </a:r>
                      <a:r>
                        <a:rPr lang="en-US" sz="1600" dirty="0">
                          <a:latin typeface="Arial" panose="020B0604020202020204" pitchFamily="34" charset="0"/>
                          <a:ea typeface="Times New Roman" panose="02020603050405020304" pitchFamily="18" charset="0"/>
                          <a:cs typeface="Arial" panose="020B0604020202020204" pitchFamily="34" charset="0"/>
                        </a:rPr>
                        <a:t> forecast yang </a:t>
                      </a:r>
                      <a:r>
                        <a:rPr lang="en-US" sz="1600" dirty="0" err="1">
                          <a:latin typeface="Arial" panose="020B0604020202020204" pitchFamily="34" charset="0"/>
                          <a:ea typeface="Times New Roman" panose="02020603050405020304" pitchFamily="18" charset="0"/>
                          <a:cs typeface="Arial" panose="020B0604020202020204" pitchFamily="34" charset="0"/>
                        </a:rPr>
                        <a:t>dipilih</a:t>
                      </a:r>
                      <a:endParaRPr lang="en-US" sz="1600" dirty="0">
                        <a:latin typeface="Arial" panose="020B0604020202020204" pitchFamily="34" charset="0"/>
                        <a:ea typeface="Times New Roman" panose="02020603050405020304" pitchFamily="18" charset="0"/>
                        <a:cs typeface="Arial" panose="020B0604020202020204" pitchFamily="34" charset="0"/>
                      </a:endParaRP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err="1">
                          <a:latin typeface="Arial" panose="020B0604020202020204" pitchFamily="34" charset="0"/>
                          <a:cs typeface="Arial" panose="020B0604020202020204" pitchFamily="34" charset="0"/>
                        </a:rPr>
                        <a:t>Coba</a:t>
                      </a:r>
                      <a:r>
                        <a:rPr lang="en-US" sz="1600" dirty="0">
                          <a:latin typeface="Arial" panose="020B0604020202020204" pitchFamily="34" charset="0"/>
                          <a:cs typeface="Arial" panose="020B0604020202020204" pitchFamily="34" charset="0"/>
                        </a:rPr>
                        <a:t> ARIMA</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9156583"/>
                  </a:ext>
                </a:extLst>
              </a:tr>
              <a:tr h="337584">
                <a:tc>
                  <a:txBody>
                    <a:bodyPr/>
                    <a:lstStyle/>
                    <a:p>
                      <a:r>
                        <a:rPr lang="en-US" sz="1600" dirty="0">
                          <a:latin typeface="Arial" panose="020B0604020202020204" pitchFamily="34" charset="0"/>
                          <a:cs typeface="Arial" panose="020B0604020202020204" pitchFamily="34" charset="0"/>
                        </a:rPr>
                        <a:t>2.</a:t>
                      </a:r>
                      <a:endParaRPr lang="en-ID"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Arial" panose="020B0604020202020204" pitchFamily="34" charset="0"/>
                          <a:ea typeface="Times New Roman" panose="02020603050405020304" pitchFamily="18" charset="0"/>
                          <a:cs typeface="Arial" panose="020B0604020202020204" pitchFamily="34" charset="0"/>
                        </a:rPr>
                        <a:t>Menunjukkan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karakteristik</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barang</a:t>
                      </a:r>
                      <a:r>
                        <a:rPr lang="en-US" sz="1600" dirty="0">
                          <a:latin typeface="Arial" panose="020B0604020202020204" pitchFamily="34" charset="0"/>
                          <a:ea typeface="Times New Roman" panose="02020603050405020304" pitchFamily="18" charset="0"/>
                          <a:cs typeface="Arial" panose="020B0604020202020204" pitchFamily="34" charset="0"/>
                        </a:rPr>
                        <a:t> recycle, </a:t>
                      </a:r>
                      <a:r>
                        <a:rPr lang="en-US" sz="1600" dirty="0" err="1">
                          <a:latin typeface="Arial" panose="020B0604020202020204" pitchFamily="34" charset="0"/>
                          <a:ea typeface="Times New Roman" panose="02020603050405020304" pitchFamily="18" charset="0"/>
                          <a:cs typeface="Arial" panose="020B0604020202020204" pitchFamily="34" charset="0"/>
                        </a:rPr>
                        <a:t>lebih</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baik</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analisis</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lagi</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biaya</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simpan</a:t>
                      </a:r>
                      <a:endParaRPr lang="en-US" sz="1600" dirty="0">
                        <a:latin typeface="Arial" panose="020B0604020202020204" pitchFamily="34" charset="0"/>
                        <a:ea typeface="Times New Roman" panose="02020603050405020304" pitchFamily="18" charset="0"/>
                        <a:cs typeface="Arial" panose="020B0604020202020204" pitchFamily="34" charset="0"/>
                      </a:endParaRP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OK</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6485490"/>
                  </a:ext>
                </a:extLst>
              </a:tr>
              <a:tr h="261786">
                <a:tc>
                  <a:txBody>
                    <a:bodyPr/>
                    <a:lstStyle/>
                    <a:p>
                      <a:r>
                        <a:rPr lang="en-US" sz="1600" dirty="0">
                          <a:latin typeface="Arial" panose="020B0604020202020204" pitchFamily="34" charset="0"/>
                          <a:cs typeface="Arial" panose="020B0604020202020204" pitchFamily="34" charset="0"/>
                        </a:rPr>
                        <a:t>3.</a:t>
                      </a:r>
                      <a:endParaRPr lang="en-ID" sz="1600" dirty="0">
                        <a:latin typeface="Arial" panose="020B0604020202020204" pitchFamily="34" charset="0"/>
                        <a:cs typeface="Arial" panose="020B0604020202020204" pitchFamily="34" charset="0"/>
                      </a:endParaRPr>
                    </a:p>
                  </a:txBody>
                  <a:tcPr/>
                </a:tc>
                <a:tc>
                  <a:txBody>
                    <a:bodyPr/>
                    <a:lstStyle/>
                    <a:p>
                      <a:r>
                        <a:rPr lang="en-US" sz="1600" dirty="0" err="1">
                          <a:latin typeface="Arial" panose="020B0604020202020204" pitchFamily="34" charset="0"/>
                          <a:cs typeface="Arial" panose="020B0604020202020204" pitchFamily="34" charset="0"/>
                        </a:rPr>
                        <a:t>Menghindari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penyampaian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hasil</a:t>
                      </a:r>
                      <a:r>
                        <a:rPr lang="en-US" sz="1600" dirty="0">
                          <a:latin typeface="Arial" panose="020B0604020202020204" pitchFamily="34" charset="0"/>
                          <a:cs typeface="Arial" panose="020B0604020202020204" pitchFamily="34" charset="0"/>
                        </a:rPr>
                        <a:t> yang </a:t>
                      </a:r>
                      <a:r>
                        <a:rPr lang="en-US" sz="1600" dirty="0" err="1">
                          <a:latin typeface="Arial" panose="020B0604020202020204" pitchFamily="34" charset="0"/>
                          <a:cs typeface="Arial" panose="020B0604020202020204" pitchFamily="34" charset="0"/>
                        </a:rPr>
                        <a:t>terlalu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optimis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limitasi</a:t>
                      </a:r>
                      <a:r>
                        <a:rPr lang="en-US" sz="1600" dirty="0">
                          <a:latin typeface="Arial" panose="020B0604020202020204" pitchFamily="34" charset="0"/>
                          <a:cs typeface="Arial" panose="020B0604020202020204" pitchFamily="34" charset="0"/>
                        </a:rPr>
                        <a:t> dan </a:t>
                      </a:r>
                      <a:r>
                        <a:rPr lang="en-US" sz="1600" dirty="0" err="1">
                          <a:latin typeface="Arial" panose="020B0604020202020204" pitchFamily="34" charset="0"/>
                          <a:cs typeface="Arial" panose="020B0604020202020204" pitchFamily="34" charset="0"/>
                        </a:rPr>
                        <a:t>asumsi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terlebih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dahulu</a:t>
                      </a:r>
                      <a:r>
                        <a:rPr lang="en-US" sz="1600" dirty="0">
                          <a:latin typeface="Arial" panose="020B0604020202020204" pitchFamily="34" charset="0"/>
                          <a:cs typeface="Arial" panose="020B0604020202020204" pitchFamily="34" charset="0"/>
                        </a:rPr>
                        <a:t>), kata optimal &amp; </a:t>
                      </a:r>
                      <a:r>
                        <a:rPr lang="en-US" sz="1600" dirty="0" err="1">
                          <a:latin typeface="Arial" panose="020B0604020202020204" pitchFamily="34" charset="0"/>
                          <a:cs typeface="Arial" panose="020B0604020202020204" pitchFamily="34" charset="0"/>
                        </a:rPr>
                        <a:t>hasil</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dari</a:t>
                      </a:r>
                      <a:r>
                        <a:rPr lang="en-US" sz="1600" dirty="0">
                          <a:latin typeface="Arial" panose="020B0604020202020204" pitchFamily="34" charset="0"/>
                          <a:cs typeface="Arial" panose="020B0604020202020204" pitchFamily="34" charset="0"/>
                        </a:rPr>
                        <a:t> software (</a:t>
                      </a:r>
                      <a:r>
                        <a:rPr lang="en-US" sz="1600" dirty="0" err="1">
                          <a:latin typeface="Arial" panose="020B0604020202020204" pitchFamily="34" charset="0"/>
                          <a:cs typeface="Arial" panose="020B0604020202020204" pitchFamily="34" charset="0"/>
                        </a:rPr>
                        <a:t>pahami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cara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kerja</a:t>
                      </a:r>
                      <a:r>
                        <a:rPr lang="en-US" sz="1600" dirty="0">
                          <a:latin typeface="Arial" panose="020B0604020202020204" pitchFamily="34" charset="0"/>
                          <a:cs typeface="Arial" panose="020B0604020202020204" pitchFamily="34" charset="0"/>
                        </a:rPr>
                        <a:t> software &amp; math </a:t>
                      </a:r>
                      <a:r>
                        <a:rPr lang="en-US" sz="1600" dirty="0" err="1">
                          <a:latin typeface="Arial" panose="020B0604020202020204" pitchFamily="34" charset="0"/>
                          <a:cs typeface="Arial" panose="020B0604020202020204" pitchFamily="34" charset="0"/>
                        </a:rPr>
                        <a:t>nya</a:t>
                      </a:r>
                      <a:r>
                        <a:rPr lang="en-US" sz="1600" dirty="0">
                          <a:latin typeface="Arial" panose="020B0604020202020204" pitchFamily="34" charset="0"/>
                          <a:cs typeface="Arial" panose="020B0604020202020204" pitchFamily="34" charset="0"/>
                        </a:rPr>
                        <a:t>)</a:t>
                      </a:r>
                      <a:endParaRPr lang="en-ID" sz="1600" dirty="0">
                        <a:latin typeface="Arial" panose="020B0604020202020204" pitchFamily="34" charset="0"/>
                        <a:cs typeface="Arial" panose="020B0604020202020204" pitchFamily="34" charset="0"/>
                      </a:endParaRP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OK</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07665788"/>
                  </a:ext>
                </a:extLst>
              </a:tr>
            </a:tbl>
          </a:graphicData>
        </a:graphic>
      </p:graphicFrame>
      <p:sp>
        <p:nvSpPr>
          <p:cNvPr id="15" name="TextBox 14">
            <a:extLst>
              <a:ext uri="{FF2B5EF4-FFF2-40B4-BE49-F238E27FC236}">
                <a16:creationId xmlns:a16="http://schemas.microsoft.com/office/drawing/2014/main" id="{FE448584-151E-2592-8330-4EFFE6E16B88}"/>
              </a:ext>
            </a:extLst>
          </p:cNvPr>
          <p:cNvSpPr txBox="1"/>
          <p:nvPr/>
        </p:nvSpPr>
        <p:spPr>
          <a:xfrm rot="16200000">
            <a:off x="-499278" y="1796459"/>
            <a:ext cx="1337113" cy="338554"/>
          </a:xfrm>
          <a:prstGeom prst="rect">
            <a:avLst/>
          </a:prstGeom>
          <a:solidFill>
            <a:srgbClr val="BADFD7"/>
          </a:solidFill>
        </p:spPr>
        <p:txBody>
          <a:bodyPr wrap="square">
            <a:spAutoFit/>
          </a:bodyPr>
          <a:lstStyle/>
          <a:p>
            <a:pPr algn="ctr"/>
            <a:r>
              <a:rPr lang="en-US" sz="1600" dirty="0">
                <a:latin typeface="Book Antiqua" panose="02040602050305030304" pitchFamily="18" charset="0"/>
              </a:rPr>
              <a:t>Ibu Ana</a:t>
            </a:r>
            <a:endParaRPr lang="en-ID" sz="16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A84FFDF-5903-4B93-92CD-29A6B978E091}"/>
              </a:ext>
            </a:extLst>
          </p:cNvPr>
          <p:cNvSpPr txBox="1"/>
          <p:nvPr/>
        </p:nvSpPr>
        <p:spPr>
          <a:xfrm rot="16200000">
            <a:off x="-499278" y="3783746"/>
            <a:ext cx="1337113" cy="338554"/>
          </a:xfrm>
          <a:prstGeom prst="rect">
            <a:avLst/>
          </a:prstGeom>
          <a:solidFill>
            <a:srgbClr val="BADFD7"/>
          </a:solidFill>
        </p:spPr>
        <p:txBody>
          <a:bodyPr wrap="square">
            <a:spAutoFit/>
          </a:bodyPr>
          <a:lstStyle/>
          <a:p>
            <a:pPr algn="ctr"/>
            <a:r>
              <a:rPr lang="en-US" sz="1600" dirty="0">
                <a:latin typeface="Book Antiqua" panose="02040602050305030304" pitchFamily="18" charset="0"/>
              </a:rPr>
              <a:t>Pak Dhani</a:t>
            </a:r>
            <a:endParaRPr lang="en-ID" sz="16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DCB25294-1841-CED6-4FAA-26DC2349176B}"/>
              </a:ext>
            </a:extLst>
          </p:cNvPr>
          <p:cNvSpPr txBox="1"/>
          <p:nvPr/>
        </p:nvSpPr>
        <p:spPr>
          <a:xfrm rot="16200000">
            <a:off x="-499277" y="5771032"/>
            <a:ext cx="1337113" cy="338554"/>
          </a:xfrm>
          <a:prstGeom prst="rect">
            <a:avLst/>
          </a:prstGeom>
          <a:solidFill>
            <a:srgbClr val="BADFD7"/>
          </a:solidFill>
        </p:spPr>
        <p:txBody>
          <a:bodyPr wrap="square">
            <a:spAutoFit/>
          </a:bodyPr>
          <a:lstStyle/>
          <a:p>
            <a:pPr algn="ctr"/>
            <a:r>
              <a:rPr lang="en-US" sz="1600" dirty="0">
                <a:latin typeface="Book Antiqua" panose="02040602050305030304" pitchFamily="18" charset="0"/>
              </a:rPr>
              <a:t>Ibu </a:t>
            </a:r>
            <a:r>
              <a:rPr lang="en-US" sz="1600" dirty="0" err="1">
                <a:latin typeface="Book Antiqua" panose="02040602050305030304" pitchFamily="18" charset="0"/>
              </a:rPr>
              <a:t>Inaki</a:t>
            </a:r>
            <a:endParaRPr lang="en-ID" sz="1600" b="1" dirty="0">
              <a:latin typeface="Arial" panose="020B0604020202020204" pitchFamily="34" charset="0"/>
              <a:cs typeface="Arial" panose="020B0604020202020204" pitchFamily="34" charset="0"/>
            </a:endParaRPr>
          </a:p>
        </p:txBody>
      </p:sp>
      <p:graphicFrame>
        <p:nvGraphicFramePr>
          <p:cNvPr id="18" name="Table 5">
            <a:extLst>
              <a:ext uri="{FF2B5EF4-FFF2-40B4-BE49-F238E27FC236}">
                <a16:creationId xmlns:a16="http://schemas.microsoft.com/office/drawing/2014/main" id="{A24EAFA0-1275-99CE-3CE6-DE43FD91AFB5}"/>
              </a:ext>
            </a:extLst>
          </p:cNvPr>
          <p:cNvGraphicFramePr>
            <a:graphicFrameLocks noGrp="1"/>
          </p:cNvGraphicFramePr>
          <p:nvPr/>
        </p:nvGraphicFramePr>
        <p:xfrm>
          <a:off x="506432" y="4904706"/>
          <a:ext cx="11087687" cy="1854256"/>
        </p:xfrm>
        <a:graphic>
          <a:graphicData uri="http://schemas.openxmlformats.org/drawingml/2006/table">
            <a:tbl>
              <a:tblPr firstRow="1" bandRow="1">
                <a:tableStyleId>{5C22544A-7EE6-4342-B048-85BDC9FD1C3A}</a:tableStyleId>
              </a:tblPr>
              <a:tblGrid>
                <a:gridCol w="566901">
                  <a:extLst>
                    <a:ext uri="{9D8B030D-6E8A-4147-A177-3AD203B41FA5}">
                      <a16:colId xmlns:a16="http://schemas.microsoft.com/office/drawing/2014/main" val="1332740420"/>
                    </a:ext>
                  </a:extLst>
                </a:gridCol>
                <a:gridCol w="7818466">
                  <a:extLst>
                    <a:ext uri="{9D8B030D-6E8A-4147-A177-3AD203B41FA5}">
                      <a16:colId xmlns:a16="http://schemas.microsoft.com/office/drawing/2014/main" val="288605375"/>
                    </a:ext>
                  </a:extLst>
                </a:gridCol>
                <a:gridCol w="1209367">
                  <a:extLst>
                    <a:ext uri="{9D8B030D-6E8A-4147-A177-3AD203B41FA5}">
                      <a16:colId xmlns:a16="http://schemas.microsoft.com/office/drawing/2014/main" val="3801862779"/>
                    </a:ext>
                  </a:extLst>
                </a:gridCol>
                <a:gridCol w="1492953">
                  <a:extLst>
                    <a:ext uri="{9D8B030D-6E8A-4147-A177-3AD203B41FA5}">
                      <a16:colId xmlns:a16="http://schemas.microsoft.com/office/drawing/2014/main" val="2872664357"/>
                    </a:ext>
                  </a:extLst>
                </a:gridCol>
              </a:tblGrid>
              <a:tr h="261786">
                <a:tc>
                  <a:txBody>
                    <a:bodyPr/>
                    <a:lstStyle/>
                    <a:p>
                      <a:pPr algn="ctr"/>
                      <a:r>
                        <a:rPr lang="en-US" sz="1600" dirty="0">
                          <a:latin typeface="Arial" panose="020B0604020202020204" pitchFamily="34" charset="0"/>
                          <a:cs typeface="Arial" panose="020B0604020202020204" pitchFamily="34" charset="0"/>
                        </a:rPr>
                        <a:t>No.</a:t>
                      </a:r>
                      <a:endParaRPr lang="en-ID" sz="1600" dirty="0">
                        <a:latin typeface="Arial" panose="020B0604020202020204" pitchFamily="34" charset="0"/>
                        <a:cs typeface="Arial" panose="020B0604020202020204" pitchFamily="34" charset="0"/>
                      </a:endParaRPr>
                    </a:p>
                  </a:txBody>
                  <a:tcPr/>
                </a:tc>
                <a:tc>
                  <a:txBody>
                    <a:bodyPr/>
                    <a:lstStyle/>
                    <a:p>
                      <a:pPr algn="ctr"/>
                      <a:r>
                        <a:rPr lang="en-US" sz="1600" dirty="0">
                          <a:latin typeface="Arial" panose="020B0604020202020204" pitchFamily="34" charset="0"/>
                          <a:cs typeface="Arial" panose="020B0604020202020204" pitchFamily="34" charset="0"/>
                        </a:rPr>
                        <a:t>Feedback </a:t>
                      </a:r>
                      <a:r>
                        <a:rPr lang="en-US" sz="1600" dirty="0" err="1">
                          <a:latin typeface="Arial" panose="020B0604020202020204" pitchFamily="34" charset="0"/>
                          <a:cs typeface="Arial" panose="020B0604020202020204" pitchFamily="34" charset="0"/>
                        </a:rPr>
                        <a:t>Dosen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Pembimbing</a:t>
                      </a:r>
                      <a:endParaRPr lang="en-ID" sz="1600" dirty="0">
                        <a:latin typeface="Arial" panose="020B0604020202020204" pitchFamily="34" charset="0"/>
                        <a:cs typeface="Arial" panose="020B0604020202020204" pitchFamily="34" charset="0"/>
                      </a:endParaRPr>
                    </a:p>
                  </a:txBody>
                  <a:tcPr/>
                </a:tc>
                <a:tc>
                  <a:txBody>
                    <a:bodyPr/>
                    <a:lstStyle/>
                    <a:p>
                      <a:pPr algn="ctr"/>
                      <a:r>
                        <a:rPr lang="en-US" sz="1600" i="1" dirty="0">
                          <a:latin typeface="Arial" panose="020B0604020202020204" pitchFamily="34" charset="0"/>
                          <a:cs typeface="Arial" panose="020B0604020202020204" pitchFamily="34" charset="0"/>
                        </a:rPr>
                        <a:t>Progress</a:t>
                      </a:r>
                      <a:endParaRPr lang="en-ID" sz="1600" i="1" dirty="0">
                        <a:latin typeface="Arial" panose="020B0604020202020204" pitchFamily="34" charset="0"/>
                        <a:cs typeface="Arial" panose="020B0604020202020204" pitchFamily="34" charset="0"/>
                      </a:endParaRPr>
                    </a:p>
                  </a:txBody>
                  <a:tcPr/>
                </a:tc>
                <a:tc>
                  <a:txBody>
                    <a:bodyPr/>
                    <a:lstStyle/>
                    <a:p>
                      <a:pPr algn="ctr"/>
                      <a:r>
                        <a:rPr lang="en-US" sz="1600" dirty="0">
                          <a:latin typeface="Arial" panose="020B0604020202020204" pitchFamily="34" charset="0"/>
                          <a:cs typeface="Arial" panose="020B0604020202020204" pitchFamily="34" charset="0"/>
                        </a:rPr>
                        <a:t>Hasil</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83573364"/>
                  </a:ext>
                </a:extLst>
              </a:tr>
              <a:tr h="452176">
                <a:tc>
                  <a:txBody>
                    <a:bodyPr/>
                    <a:lstStyle/>
                    <a:p>
                      <a:r>
                        <a:rPr lang="en-US" sz="1600" dirty="0">
                          <a:latin typeface="Arial" panose="020B0604020202020204" pitchFamily="34" charset="0"/>
                          <a:cs typeface="Arial" panose="020B0604020202020204" pitchFamily="34" charset="0"/>
                        </a:rPr>
                        <a:t>1.</a:t>
                      </a:r>
                      <a:endParaRPr lang="en-ID"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ea typeface="Times New Roman" panose="02020603050405020304" pitchFamily="18" charset="0"/>
                          <a:cs typeface="Arial" panose="020B0604020202020204" pitchFamily="34" charset="0"/>
                        </a:rPr>
                        <a:t>Knowledge product </a:t>
                      </a:r>
                      <a:r>
                        <a:rPr lang="en-US" sz="1600" dirty="0" err="1">
                          <a:latin typeface="Arial" panose="020B0604020202020204" pitchFamily="34" charset="0"/>
                          <a:ea typeface="Times New Roman" panose="02020603050405020304" pitchFamily="18" charset="0"/>
                          <a:cs typeface="Arial" panose="020B0604020202020204" pitchFamily="34" charset="0"/>
                        </a:rPr>
                        <a:t>diperdalam</a:t>
                      </a:r>
                      <a:endParaRPr lang="en-US" sz="1600" dirty="0">
                        <a:latin typeface="Arial" panose="020B0604020202020204" pitchFamily="34" charset="0"/>
                        <a:ea typeface="Times New Roman" panose="02020603050405020304" pitchFamily="18" charset="0"/>
                        <a:cs typeface="Arial" panose="020B0604020202020204" pitchFamily="34" charset="0"/>
                      </a:endParaRP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OK</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9156583"/>
                  </a:ext>
                </a:extLst>
              </a:tr>
              <a:tr h="337584">
                <a:tc>
                  <a:txBody>
                    <a:bodyPr/>
                    <a:lstStyle/>
                    <a:p>
                      <a:r>
                        <a:rPr lang="en-US" sz="1600" dirty="0">
                          <a:latin typeface="Arial" panose="020B0604020202020204" pitchFamily="34" charset="0"/>
                          <a:cs typeface="Arial" panose="020B0604020202020204" pitchFamily="34" charset="0"/>
                        </a:rPr>
                        <a:t>2.</a:t>
                      </a:r>
                      <a:endParaRPr lang="en-ID"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ea typeface="Times New Roman" panose="02020603050405020304" pitchFamily="18" charset="0"/>
                          <a:cs typeface="Arial" panose="020B0604020202020204" pitchFamily="34" charset="0"/>
                        </a:rPr>
                        <a:t>Dari Form: - </a:t>
                      </a:r>
                      <a:r>
                        <a:rPr lang="en-US" sz="1600" dirty="0" err="1">
                          <a:latin typeface="Arial" panose="020B0604020202020204" pitchFamily="34" charset="0"/>
                          <a:ea typeface="Times New Roman" panose="02020603050405020304" pitchFamily="18" charset="0"/>
                          <a:cs typeface="Arial" panose="020B0604020202020204" pitchFamily="34" charset="0"/>
                        </a:rPr>
                        <a:t>Dijelaskan</a:t>
                      </a:r>
                      <a:r>
                        <a:rPr lang="en-US" sz="1600" dirty="0">
                          <a:latin typeface="Arial" panose="020B0604020202020204" pitchFamily="34" charset="0"/>
                          <a:ea typeface="Times New Roman" panose="02020603050405020304" pitchFamily="18" charset="0"/>
                          <a:cs typeface="Arial" panose="020B0604020202020204" pitchFamily="34" charset="0"/>
                        </a:rPr>
                        <a:t> proses </a:t>
                      </a:r>
                      <a:r>
                        <a:rPr lang="en-US" sz="1600" dirty="0" err="1">
                          <a:latin typeface="Arial" panose="020B0604020202020204" pitchFamily="34" charset="0"/>
                          <a:ea typeface="Times New Roman" panose="02020603050405020304" pitchFamily="18" charset="0"/>
                          <a:cs typeface="Arial" panose="020B0604020202020204" pitchFamily="34" charset="0"/>
                        </a:rPr>
                        <a:t>bahan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baku</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terutama</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untuk</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pemenuhan</a:t>
                      </a:r>
                      <a:r>
                        <a:rPr lang="en-US" sz="1600" dirty="0">
                          <a:latin typeface="Arial" panose="020B0604020202020204" pitchFamily="34" charset="0"/>
                          <a:ea typeface="Times New Roman" panose="02020603050405020304" pitchFamily="18" charset="0"/>
                          <a:cs typeface="Arial" panose="020B0604020202020204" pitchFamily="34" charset="0"/>
                        </a:rPr>
                        <a:t> demand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600" dirty="0" err="1">
                          <a:latin typeface="Arial" panose="020B0604020202020204" pitchFamily="34" charset="0"/>
                          <a:ea typeface="Times New Roman" panose="02020603050405020304" pitchFamily="18" charset="0"/>
                          <a:cs typeface="Arial" panose="020B0604020202020204" pitchFamily="34" charset="0"/>
                        </a:rPr>
                        <a:t>Komponen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biayanya</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terutama</a:t>
                      </a:r>
                      <a:r>
                        <a:rPr lang="en-US" sz="1600" dirty="0">
                          <a:latin typeface="Arial" panose="020B0604020202020204" pitchFamily="34" charset="0"/>
                          <a:ea typeface="Times New Roman" panose="02020603050405020304" pitchFamily="18" charset="0"/>
                          <a:cs typeface="Arial" panose="020B0604020202020204" pitchFamily="34" charset="0"/>
                        </a:rPr>
                        <a:t> holding cost </a:t>
                      </a:r>
                      <a:r>
                        <a:rPr lang="en-US" sz="1600" dirty="0" err="1">
                          <a:latin typeface="Arial" panose="020B0604020202020204" pitchFamily="34" charset="0"/>
                          <a:ea typeface="Times New Roman" panose="02020603050405020304" pitchFamily="18" charset="0"/>
                          <a:cs typeface="Arial" panose="020B0604020202020204" pitchFamily="34" charset="0"/>
                        </a:rPr>
                        <a:t>dihitung</a:t>
                      </a:r>
                      <a:r>
                        <a:rPr lang="en-US" sz="1600" dirty="0">
                          <a:latin typeface="Arial" panose="020B0604020202020204" pitchFamily="34" charset="0"/>
                          <a:ea typeface="Times New Roman" panose="02020603050405020304" pitchFamily="18" charset="0"/>
                          <a:cs typeface="Arial" panose="020B0604020202020204" pitchFamily="34" charset="0"/>
                        </a:rPr>
                        <a:t> &amp; </a:t>
                      </a:r>
                      <a:r>
                        <a:rPr lang="en-US" sz="1600" dirty="0" err="1">
                          <a:latin typeface="Arial" panose="020B0604020202020204" pitchFamily="34" charset="0"/>
                          <a:ea typeface="Times New Roman" panose="02020603050405020304" pitchFamily="18" charset="0"/>
                          <a:cs typeface="Arial" panose="020B0604020202020204" pitchFamily="34" charset="0"/>
                        </a:rPr>
                        <a:t>dijabarkan</a:t>
                      </a:r>
                      <a:endParaRPr lang="en-US" sz="1600" dirty="0">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600" dirty="0" err="1">
                          <a:latin typeface="Arial" panose="020B0604020202020204" pitchFamily="34" charset="0"/>
                          <a:ea typeface="Times New Roman" panose="02020603050405020304" pitchFamily="18" charset="0"/>
                          <a:cs typeface="Arial" panose="020B0604020202020204" pitchFamily="34" charset="0"/>
                        </a:rPr>
                        <a:t>Tambahkan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satuan</a:t>
                      </a:r>
                      <a:r>
                        <a:rPr lang="en-US" sz="1600" dirty="0">
                          <a:latin typeface="Arial" panose="020B0604020202020204" pitchFamily="34" charset="0"/>
                          <a:ea typeface="Times New Roman" panose="02020603050405020304" pitchFamily="18" charset="0"/>
                          <a:cs typeface="Arial" panose="020B0604020202020204" pitchFamily="34" charset="0"/>
                        </a:rPr>
                        <a:t> pada </a:t>
                      </a:r>
                      <a:r>
                        <a:rPr lang="en-US" sz="1600" dirty="0" err="1">
                          <a:latin typeface="Arial" panose="020B0604020202020204" pitchFamily="34" charset="0"/>
                          <a:ea typeface="Times New Roman" panose="02020603050405020304" pitchFamily="18" charset="0"/>
                          <a:cs typeface="Arial" panose="020B0604020202020204" pitchFamily="34" charset="0"/>
                        </a:rPr>
                        <a:t>hasil</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penelitian</a:t>
                      </a:r>
                      <a:r>
                        <a:rPr lang="en-US" sz="1600" dirty="0">
                          <a:latin typeface="Arial" panose="020B0604020202020204" pitchFamily="34" charset="0"/>
                          <a:ea typeface="Times New Roman" panose="02020603050405020304" pitchFamily="18" charset="0"/>
                          <a:cs typeface="Arial" panose="020B0604020202020204" pitchFamily="34" charset="0"/>
                        </a:rPr>
                        <a:t> dan </a:t>
                      </a:r>
                      <a:r>
                        <a:rPr lang="en-US" sz="1600" dirty="0" err="1">
                          <a:latin typeface="Arial" panose="020B0604020202020204" pitchFamily="34" charset="0"/>
                          <a:ea typeface="Times New Roman" panose="02020603050405020304" pitchFamily="18" charset="0"/>
                          <a:cs typeface="Arial" panose="020B0604020202020204" pitchFamily="34" charset="0"/>
                        </a:rPr>
                        <a:t>literatur</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khusus</a:t>
                      </a:r>
                      <a:r>
                        <a:rPr lang="en-US" sz="1600" dirty="0">
                          <a:latin typeface="Arial" panose="020B0604020202020204" pitchFamily="34" charset="0"/>
                          <a:ea typeface="Times New Roman" panose="02020603050405020304" pitchFamily="18" charset="0"/>
                          <a:cs typeface="Arial" panose="020B0604020202020204" pitchFamily="34" charset="0"/>
                        </a:rPr>
                        <a:t> forecasting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600" dirty="0">
                          <a:latin typeface="Arial" panose="020B0604020202020204" pitchFamily="34" charset="0"/>
                          <a:ea typeface="Times New Roman" panose="02020603050405020304" pitchFamily="18" charset="0"/>
                          <a:cs typeface="Arial" panose="020B0604020202020204" pitchFamily="34" charset="0"/>
                        </a:rPr>
                        <a:t>Cek </a:t>
                      </a:r>
                      <a:r>
                        <a:rPr lang="en-US" sz="1600" dirty="0" err="1">
                          <a:latin typeface="Arial" panose="020B0604020202020204" pitchFamily="34" charset="0"/>
                          <a:ea typeface="Times New Roman" panose="02020603050405020304" pitchFamily="18" charset="0"/>
                          <a:cs typeface="Arial" panose="020B0604020202020204" pitchFamily="34" charset="0"/>
                        </a:rPr>
                        <a:t>biaya</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simpan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tinggi</a:t>
                      </a:r>
                      <a:r>
                        <a:rPr lang="en-US" sz="1600" dirty="0">
                          <a:latin typeface="Arial" panose="020B0604020202020204" pitchFamily="34" charset="0"/>
                          <a:ea typeface="Times New Roman" panose="02020603050405020304" pitchFamily="18" charset="0"/>
                          <a:cs typeface="Arial" panose="020B0604020202020204" pitchFamily="34" charset="0"/>
                        </a:rPr>
                        <a:t> 71% </a:t>
                      </a:r>
                      <a:r>
                        <a:rPr lang="en-US" sz="1600" dirty="0" err="1">
                          <a:latin typeface="Arial" panose="020B0604020202020204" pitchFamily="34" charset="0"/>
                          <a:ea typeface="Times New Roman" panose="02020603050405020304" pitchFamily="18" charset="0"/>
                          <a:cs typeface="Arial" panose="020B0604020202020204" pitchFamily="34" charset="0"/>
                        </a:rPr>
                        <a:t>komponennya</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dibreakdown</a:t>
                      </a:r>
                      <a:r>
                        <a:rPr lang="en-US" sz="1600" dirty="0">
                          <a:latin typeface="Arial" panose="020B0604020202020204" pitchFamily="34" charset="0"/>
                          <a:ea typeface="Times New Roman" panose="02020603050405020304" pitchFamily="18" charset="0"/>
                          <a:cs typeface="Arial" panose="020B0604020202020204" pitchFamily="34" charset="0"/>
                        </a:rPr>
                        <a:t> </a:t>
                      </a:r>
                      <a:r>
                        <a:rPr lang="en-US" sz="1600" dirty="0" err="1">
                          <a:latin typeface="Arial" panose="020B0604020202020204" pitchFamily="34" charset="0"/>
                          <a:ea typeface="Times New Roman" panose="02020603050405020304" pitchFamily="18" charset="0"/>
                          <a:cs typeface="Arial" panose="020B0604020202020204" pitchFamily="34" charset="0"/>
                        </a:rPr>
                        <a:t>lagi</a:t>
                      </a:r>
                      <a:endParaRPr lang="en-US" sz="1600" dirty="0">
                        <a:latin typeface="Arial" panose="020B0604020202020204" pitchFamily="34" charset="0"/>
                        <a:ea typeface="Times New Roman" panose="02020603050405020304" pitchFamily="18" charset="0"/>
                        <a:cs typeface="Arial" panose="020B0604020202020204" pitchFamily="34" charset="0"/>
                      </a:endParaRPr>
                    </a:p>
                  </a:txBody>
                  <a:tcPr/>
                </a:tc>
                <a:tc>
                  <a:txBody>
                    <a:bodyPr/>
                    <a:lstStyle/>
                    <a:p>
                      <a:endParaRPr lang="en-ID"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OK</a:t>
                      </a:r>
                      <a:endParaRPr lang="en-ID"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06485490"/>
                  </a:ext>
                </a:extLst>
              </a:tr>
            </a:tbl>
          </a:graphicData>
        </a:graphic>
      </p:graphicFrame>
      <p:pic>
        <p:nvPicPr>
          <p:cNvPr id="3" name="Graphic 2" descr="Checkmark with solid fill">
            <a:extLst>
              <a:ext uri="{FF2B5EF4-FFF2-40B4-BE49-F238E27FC236}">
                <a16:creationId xmlns:a16="http://schemas.microsoft.com/office/drawing/2014/main" id="{32D08A93-8F5E-5A80-F5E6-CE1814FFAA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1185" y="1277116"/>
            <a:ext cx="499406" cy="499406"/>
          </a:xfrm>
          <a:prstGeom prst="rect">
            <a:avLst/>
          </a:prstGeom>
        </p:spPr>
      </p:pic>
      <p:pic>
        <p:nvPicPr>
          <p:cNvPr id="6" name="Graphic 5" descr="Checkmark with solid fill">
            <a:extLst>
              <a:ext uri="{FF2B5EF4-FFF2-40B4-BE49-F238E27FC236}">
                <a16:creationId xmlns:a16="http://schemas.microsoft.com/office/drawing/2014/main" id="{7F85FA6F-959C-22DE-CDCB-838489203A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1185" y="1889302"/>
            <a:ext cx="499406" cy="499406"/>
          </a:xfrm>
          <a:prstGeom prst="rect">
            <a:avLst/>
          </a:prstGeom>
        </p:spPr>
      </p:pic>
      <p:pic>
        <p:nvPicPr>
          <p:cNvPr id="7" name="Graphic 6" descr="Checkmark with solid fill">
            <a:extLst>
              <a:ext uri="{FF2B5EF4-FFF2-40B4-BE49-F238E27FC236}">
                <a16:creationId xmlns:a16="http://schemas.microsoft.com/office/drawing/2014/main" id="{D09D4264-BCBF-A7E0-E304-1207A903EE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1185" y="2453123"/>
            <a:ext cx="499406" cy="499406"/>
          </a:xfrm>
          <a:prstGeom prst="rect">
            <a:avLst/>
          </a:prstGeom>
        </p:spPr>
      </p:pic>
      <p:pic>
        <p:nvPicPr>
          <p:cNvPr id="9" name="Graphic 8" descr="Checkmark with solid fill">
            <a:extLst>
              <a:ext uri="{FF2B5EF4-FFF2-40B4-BE49-F238E27FC236}">
                <a16:creationId xmlns:a16="http://schemas.microsoft.com/office/drawing/2014/main" id="{C9DB7BCF-BAED-50CD-4F64-F032EDDE72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1185" y="3420927"/>
            <a:ext cx="499406" cy="499406"/>
          </a:xfrm>
          <a:prstGeom prst="rect">
            <a:avLst/>
          </a:prstGeom>
        </p:spPr>
      </p:pic>
      <p:pic>
        <p:nvPicPr>
          <p:cNvPr id="10" name="Graphic 9" descr="Checkmark with solid fill">
            <a:extLst>
              <a:ext uri="{FF2B5EF4-FFF2-40B4-BE49-F238E27FC236}">
                <a16:creationId xmlns:a16="http://schemas.microsoft.com/office/drawing/2014/main" id="{CDDD1100-9B8B-0A72-857D-90732F933F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1185" y="3805672"/>
            <a:ext cx="499406" cy="499406"/>
          </a:xfrm>
          <a:prstGeom prst="rect">
            <a:avLst/>
          </a:prstGeom>
        </p:spPr>
      </p:pic>
      <p:pic>
        <p:nvPicPr>
          <p:cNvPr id="11" name="Graphic 10" descr="Checkmark with solid fill">
            <a:extLst>
              <a:ext uri="{FF2B5EF4-FFF2-40B4-BE49-F238E27FC236}">
                <a16:creationId xmlns:a16="http://schemas.microsoft.com/office/drawing/2014/main" id="{7E1A55C6-FCBF-A754-76CE-1B00F8CD6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1185" y="4304463"/>
            <a:ext cx="499406" cy="499406"/>
          </a:xfrm>
          <a:prstGeom prst="rect">
            <a:avLst/>
          </a:prstGeom>
        </p:spPr>
      </p:pic>
      <p:pic>
        <p:nvPicPr>
          <p:cNvPr id="12" name="Graphic 11" descr="Checkmark with solid fill">
            <a:extLst>
              <a:ext uri="{FF2B5EF4-FFF2-40B4-BE49-F238E27FC236}">
                <a16:creationId xmlns:a16="http://schemas.microsoft.com/office/drawing/2014/main" id="{CD091C14-AFEB-BE64-9C56-66A63585EB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6834" y="5187999"/>
            <a:ext cx="499406" cy="499406"/>
          </a:xfrm>
          <a:prstGeom prst="rect">
            <a:avLst/>
          </a:prstGeom>
        </p:spPr>
      </p:pic>
      <p:pic>
        <p:nvPicPr>
          <p:cNvPr id="19" name="Graphic 18" descr="Checkmark with solid fill">
            <a:extLst>
              <a:ext uri="{FF2B5EF4-FFF2-40B4-BE49-F238E27FC236}">
                <a16:creationId xmlns:a16="http://schemas.microsoft.com/office/drawing/2014/main" id="{40E15E6E-FBB1-A2A2-229D-70D122A29E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6834" y="5923420"/>
            <a:ext cx="499406" cy="499406"/>
          </a:xfrm>
          <a:prstGeom prst="rect">
            <a:avLst/>
          </a:prstGeom>
        </p:spPr>
      </p:pic>
    </p:spTree>
    <p:extLst>
      <p:ext uri="{BB962C8B-B14F-4D97-AF65-F5344CB8AC3E}">
        <p14:creationId xmlns:p14="http://schemas.microsoft.com/office/powerpoint/2010/main" val="15810605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Studi</a:t>
            </a:r>
            <a:r>
              <a:rPr lang="en-US" b="1" dirty="0">
                <a:solidFill>
                  <a:schemeClr val="tx1"/>
                </a:solidFill>
                <a:latin typeface="Book Antiqua" panose="02040602050305030304" pitchFamily="18" charset="0"/>
              </a:rPr>
              <a:t> </a:t>
            </a:r>
            <a:r>
              <a:rPr lang="en-US" b="1" dirty="0" err="1">
                <a:solidFill>
                  <a:schemeClr val="tx1"/>
                </a:solidFill>
                <a:latin typeface="Book Antiqua" panose="02040602050305030304" pitchFamily="18" charset="0"/>
              </a:rPr>
              <a:t>Literatur</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600" dirty="0">
                <a:latin typeface="Arial" panose="020B0604020202020204" pitchFamily="34" charset="0"/>
                <a:cs typeface="Arial" panose="020B0604020202020204" pitchFamily="34" charset="0"/>
              </a:rPr>
              <a:t>Bahan rujukan tentang </a:t>
            </a:r>
            <a:r>
              <a:rPr lang="da-DK" sz="1600" i="1" dirty="0">
                <a:latin typeface="Arial" panose="020B0604020202020204" pitchFamily="34" charset="0"/>
                <a:cs typeface="Arial" panose="020B0604020202020204" pitchFamily="34" charset="0"/>
              </a:rPr>
              <a:t>Mixed Integer Linear Programming </a:t>
            </a:r>
            <a:r>
              <a:rPr lang="da-DK" sz="1600" dirty="0">
                <a:latin typeface="Arial" panose="020B0604020202020204" pitchFamily="34" charset="0"/>
                <a:cs typeface="Arial" panose="020B0604020202020204" pitchFamily="34" charset="0"/>
              </a:rPr>
              <a:t>(MILP) dan model permasalahan optimasi persediaan</a:t>
            </a:r>
          </a:p>
        </p:txBody>
      </p:sp>
      <p:sp>
        <p:nvSpPr>
          <p:cNvPr id="40" name="TextBox 39">
            <a:extLst>
              <a:ext uri="{FF2B5EF4-FFF2-40B4-BE49-F238E27FC236}">
                <a16:creationId xmlns:a16="http://schemas.microsoft.com/office/drawing/2014/main" id="{CEE7FCD1-F4C8-358D-E504-365898E1946E}"/>
              </a:ext>
            </a:extLst>
          </p:cNvPr>
          <p:cNvSpPr txBox="1"/>
          <p:nvPr/>
        </p:nvSpPr>
        <p:spPr>
          <a:xfrm>
            <a:off x="2787445" y="1054586"/>
            <a:ext cx="8850612" cy="13538835"/>
          </a:xfrm>
          <a:prstGeom prst="roundRect">
            <a:avLst/>
          </a:prstGeom>
          <a:noFill/>
        </p:spPr>
        <p:txBody>
          <a:bodyPr wrap="square">
            <a:spAutoFit/>
          </a:bodyPr>
          <a:lstStyle/>
          <a:p>
            <a:pPr marL="285750" indent="-285750" algn="just">
              <a:buFont typeface="Wingdings" panose="05000000000000000000" pitchFamily="2" charset="2"/>
              <a:buChar char="Ø"/>
            </a:pPr>
            <a:r>
              <a:rPr lang="en-ID" sz="1600" dirty="0">
                <a:latin typeface="Arial" panose="020B0604020202020204" pitchFamily="34" charset="0"/>
                <a:cs typeface="Arial" panose="020B0604020202020204" pitchFamily="34" charset="0"/>
              </a:rPr>
              <a:t>Keputusan </a:t>
            </a:r>
            <a:r>
              <a:rPr lang="en-ID" sz="1600" dirty="0" err="1">
                <a:latin typeface="Arial" panose="020B0604020202020204" pitchFamily="34" charset="0"/>
                <a:cs typeface="Arial" panose="020B0604020202020204" pitchFamily="34" charset="0"/>
              </a:rPr>
              <a:t>investasi</a:t>
            </a:r>
            <a:r>
              <a:rPr lang="en-ID" sz="1600" dirty="0">
                <a:latin typeface="Arial" panose="020B0604020202020204" pitchFamily="34" charset="0"/>
                <a:cs typeface="Arial" panose="020B0604020202020204" pitchFamily="34" charset="0"/>
              </a:rPr>
              <a:t> yang </a:t>
            </a:r>
            <a:r>
              <a:rPr lang="en-ID" sz="1600" dirty="0" err="1">
                <a:latin typeface="Arial" panose="020B0604020202020204" pitchFamily="34" charset="0"/>
                <a:cs typeface="Arial" panose="020B0604020202020204" pitchFamily="34" charset="0"/>
              </a:rPr>
              <a:t>penting</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dengan</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tingkat</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prioritas</a:t>
            </a:r>
            <a:r>
              <a:rPr lang="en-ID" sz="1600" dirty="0">
                <a:latin typeface="Arial" panose="020B0604020202020204" pitchFamily="34" charset="0"/>
                <a:cs typeface="Arial" panose="020B0604020202020204" pitchFamily="34" charset="0"/>
              </a:rPr>
              <a:t> yang </a:t>
            </a:r>
            <a:r>
              <a:rPr lang="en-ID" sz="1600" dirty="0" err="1">
                <a:latin typeface="Arial" panose="020B0604020202020204" pitchFamily="34" charset="0"/>
                <a:cs typeface="Arial" panose="020B0604020202020204" pitchFamily="34" charset="0"/>
              </a:rPr>
              <a:t>tinggi</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sehingga</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perlu</a:t>
            </a:r>
            <a:r>
              <a:rPr lang="en-ID" sz="1600" dirty="0">
                <a:latin typeface="Arial" panose="020B0604020202020204" pitchFamily="34" charset="0"/>
                <a:cs typeface="Arial" panose="020B0604020202020204" pitchFamily="34" charset="0"/>
              </a:rPr>
              <a:t> </a:t>
            </a:r>
            <a:r>
              <a:rPr lang="en-ID" sz="1600" dirty="0" err="1">
                <a:latin typeface="Arial" panose="020B0604020202020204" pitchFamily="34" charset="0"/>
                <a:cs typeface="Arial" panose="020B0604020202020204" pitchFamily="34" charset="0"/>
              </a:rPr>
              <a:t>pertimbangan</a:t>
            </a:r>
            <a:r>
              <a:rPr lang="en-ID" sz="1600" dirty="0">
                <a:latin typeface="Arial" panose="020B0604020202020204" pitchFamily="34" charset="0"/>
                <a:cs typeface="Arial" panose="020B0604020202020204" pitchFamily="34" charset="0"/>
              </a:rPr>
              <a:t> yang </a:t>
            </a:r>
            <a:r>
              <a:rPr lang="en-ID" sz="1600" dirty="0" err="1">
                <a:latin typeface="Arial" panose="020B0604020202020204" pitchFamily="34" charset="0"/>
                <a:cs typeface="Arial" panose="020B0604020202020204" pitchFamily="34" charset="0"/>
              </a:rPr>
              <a:t>baik</a:t>
            </a:r>
            <a:r>
              <a:rPr lang="en-ID" sz="1600" dirty="0">
                <a:latin typeface="Arial" panose="020B0604020202020204" pitchFamily="34" charset="0"/>
                <a:cs typeface="Arial" panose="020B0604020202020204" pitchFamily="34" charset="0"/>
              </a:rPr>
              <a:t> (</a:t>
            </a:r>
            <a:r>
              <a:rPr lang="en-US" dirty="0"/>
              <a:t>Johns &amp; Harding, 2001) </a:t>
            </a:r>
          </a:p>
          <a:p>
            <a:pPr marL="285750" indent="-285750" algn="just">
              <a:buFont typeface="Wingdings" panose="05000000000000000000" pitchFamily="2" charset="2"/>
              <a:buChar char="Ø"/>
            </a:pPr>
            <a:r>
              <a:rPr lang="en-US" dirty="0" err="1"/>
              <a:t>Dapat</a:t>
            </a:r>
            <a:r>
              <a:rPr lang="en-US" dirty="0"/>
              <a:t> </a:t>
            </a:r>
            <a:r>
              <a:rPr lang="en-US" dirty="0" err="1"/>
              <a:t>dioptimalkan</a:t>
            </a:r>
            <a:r>
              <a:rPr lang="en-US" dirty="0"/>
              <a:t> </a:t>
            </a:r>
            <a:r>
              <a:rPr lang="en-US" dirty="0" err="1"/>
              <a:t>dengan</a:t>
            </a:r>
            <a:r>
              <a:rPr lang="en-US" dirty="0"/>
              <a:t> </a:t>
            </a:r>
            <a:r>
              <a:rPr lang="en-US" dirty="0" err="1"/>
              <a:t>perencanaan</a:t>
            </a:r>
            <a:r>
              <a:rPr lang="en-US" dirty="0"/>
              <a:t> yang </a:t>
            </a:r>
            <a:r>
              <a:rPr lang="en-US" dirty="0" err="1"/>
              <a:t>baik</a:t>
            </a:r>
            <a:r>
              <a:rPr lang="en-US" dirty="0"/>
              <a:t> dan </a:t>
            </a:r>
            <a:r>
              <a:rPr lang="en-US" dirty="0" err="1"/>
              <a:t>manajemen</a:t>
            </a:r>
            <a:r>
              <a:rPr lang="en-US" dirty="0"/>
              <a:t> </a:t>
            </a:r>
            <a:r>
              <a:rPr lang="en-US" dirty="0" err="1"/>
              <a:t>persediaan</a:t>
            </a:r>
            <a:r>
              <a:rPr lang="en-US" dirty="0"/>
              <a:t> yang optimal (</a:t>
            </a:r>
            <a:r>
              <a:rPr lang="en-US" dirty="0" err="1"/>
              <a:t>Pinedo</a:t>
            </a:r>
            <a:r>
              <a:rPr lang="en-US" dirty="0"/>
              <a:t>, 2005)</a:t>
            </a:r>
          </a:p>
          <a:p>
            <a:pPr marL="285750" indent="-285750" algn="just">
              <a:buFont typeface="Wingdings" panose="05000000000000000000" pitchFamily="2" charset="2"/>
              <a:buChar char="Ø"/>
            </a:pPr>
            <a:r>
              <a:rPr lang="en-US" dirty="0" err="1"/>
              <a:t>Manajemen</a:t>
            </a:r>
            <a:r>
              <a:rPr lang="en-US" dirty="0"/>
              <a:t> </a:t>
            </a:r>
            <a:r>
              <a:rPr lang="en-US" dirty="0" err="1"/>
              <a:t>persediaan</a:t>
            </a:r>
            <a:r>
              <a:rPr lang="en-US" dirty="0"/>
              <a:t> </a:t>
            </a:r>
            <a:r>
              <a:rPr lang="en-US" dirty="0" err="1"/>
              <a:t>adalah</a:t>
            </a:r>
            <a:r>
              <a:rPr lang="en-US" dirty="0"/>
              <a:t> </a:t>
            </a:r>
            <a:r>
              <a:rPr lang="en-US" dirty="0" err="1"/>
              <a:t>serangkaian</a:t>
            </a:r>
            <a:r>
              <a:rPr lang="en-US" dirty="0"/>
              <a:t> </a:t>
            </a:r>
            <a:r>
              <a:rPr lang="en-US" dirty="0" err="1"/>
              <a:t>kebijakan</a:t>
            </a:r>
            <a:r>
              <a:rPr lang="en-US" dirty="0"/>
              <a:t> dan </a:t>
            </a:r>
            <a:r>
              <a:rPr lang="en-US" dirty="0" err="1"/>
              <a:t>pengendalian</a:t>
            </a:r>
            <a:r>
              <a:rPr lang="en-US" dirty="0"/>
              <a:t> yang </a:t>
            </a:r>
            <a:r>
              <a:rPr lang="en-US" dirty="0" err="1"/>
              <a:t>memonitor</a:t>
            </a:r>
            <a:r>
              <a:rPr lang="en-US" dirty="0"/>
              <a:t> </a:t>
            </a:r>
            <a:r>
              <a:rPr lang="en-US" dirty="0" err="1"/>
              <a:t>tingkat</a:t>
            </a:r>
            <a:r>
              <a:rPr lang="en-US" dirty="0"/>
              <a:t> </a:t>
            </a:r>
            <a:r>
              <a:rPr lang="en-US" dirty="0" err="1"/>
              <a:t>persediaan</a:t>
            </a:r>
            <a:r>
              <a:rPr lang="en-US" dirty="0"/>
              <a:t> dan </a:t>
            </a:r>
            <a:r>
              <a:rPr lang="en-US" dirty="0" err="1"/>
              <a:t>menentukan</a:t>
            </a:r>
            <a:r>
              <a:rPr lang="en-US" dirty="0"/>
              <a:t> </a:t>
            </a:r>
            <a:r>
              <a:rPr lang="en-US" dirty="0" err="1"/>
              <a:t>tingkat</a:t>
            </a:r>
            <a:r>
              <a:rPr lang="en-US" dirty="0"/>
              <a:t> </a:t>
            </a:r>
            <a:r>
              <a:rPr lang="en-US" dirty="0" err="1"/>
              <a:t>persediaan</a:t>
            </a:r>
            <a:r>
              <a:rPr lang="en-US" dirty="0"/>
              <a:t> yang </a:t>
            </a:r>
            <a:r>
              <a:rPr lang="en-US" dirty="0" err="1"/>
              <a:t>harus</a:t>
            </a:r>
            <a:r>
              <a:rPr lang="en-US" dirty="0"/>
              <a:t> </a:t>
            </a:r>
            <a:r>
              <a:rPr lang="en-US" dirty="0" err="1"/>
              <a:t>dijaga</a:t>
            </a:r>
            <a:r>
              <a:rPr lang="en-US" dirty="0"/>
              <a:t>, </a:t>
            </a:r>
            <a:r>
              <a:rPr lang="en-US" dirty="0" err="1"/>
              <a:t>kapan</a:t>
            </a:r>
            <a:r>
              <a:rPr lang="en-US" dirty="0"/>
              <a:t> </a:t>
            </a:r>
            <a:r>
              <a:rPr lang="en-US" dirty="0" err="1"/>
              <a:t>waktu</a:t>
            </a:r>
            <a:r>
              <a:rPr lang="en-US" dirty="0"/>
              <a:t> yang </a:t>
            </a:r>
            <a:r>
              <a:rPr lang="en-US" dirty="0" err="1"/>
              <a:t>tepat</a:t>
            </a:r>
            <a:r>
              <a:rPr lang="en-US" dirty="0"/>
              <a:t> </a:t>
            </a:r>
            <a:r>
              <a:rPr lang="en-US" dirty="0" err="1"/>
              <a:t>persediaan</a:t>
            </a:r>
            <a:r>
              <a:rPr lang="en-US" dirty="0"/>
              <a:t> </a:t>
            </a:r>
            <a:r>
              <a:rPr lang="en-US" dirty="0" err="1"/>
              <a:t>tersebut</a:t>
            </a:r>
            <a:r>
              <a:rPr lang="en-US" dirty="0"/>
              <a:t> </a:t>
            </a:r>
            <a:r>
              <a:rPr lang="en-US" dirty="0" err="1"/>
              <a:t>harus</a:t>
            </a:r>
            <a:r>
              <a:rPr lang="en-US" dirty="0"/>
              <a:t> </a:t>
            </a:r>
            <a:r>
              <a:rPr lang="en-US" dirty="0" err="1"/>
              <a:t>diisi</a:t>
            </a:r>
            <a:r>
              <a:rPr lang="en-US" dirty="0"/>
              <a:t>, dan </a:t>
            </a:r>
            <a:r>
              <a:rPr lang="en-US" dirty="0" err="1"/>
              <a:t>berapa</a:t>
            </a:r>
            <a:r>
              <a:rPr lang="en-US" dirty="0"/>
              <a:t> </a:t>
            </a:r>
            <a:r>
              <a:rPr lang="en-US" dirty="0" err="1"/>
              <a:t>jumlah</a:t>
            </a:r>
            <a:r>
              <a:rPr lang="en-US" dirty="0"/>
              <a:t> </a:t>
            </a:r>
            <a:r>
              <a:rPr lang="en-US" dirty="0" err="1"/>
              <a:t>pesanan</a:t>
            </a:r>
            <a:r>
              <a:rPr lang="en-US" dirty="0"/>
              <a:t> yang </a:t>
            </a:r>
            <a:r>
              <a:rPr lang="en-US" dirty="0" err="1"/>
              <a:t>harus</a:t>
            </a:r>
            <a:r>
              <a:rPr lang="en-US" dirty="0"/>
              <a:t> </a:t>
            </a:r>
            <a:r>
              <a:rPr lang="en-US" dirty="0" err="1"/>
              <a:t>dilakukan</a:t>
            </a:r>
            <a:r>
              <a:rPr lang="en-US" dirty="0"/>
              <a:t> (Jacobs &amp; Chase, 2014)</a:t>
            </a:r>
          </a:p>
          <a:p>
            <a:pPr marL="285750" indent="-285750" algn="just">
              <a:buFont typeface="Wingdings" panose="05000000000000000000" pitchFamily="2" charset="2"/>
              <a:buChar char="Ø"/>
            </a:pPr>
            <a:r>
              <a:rPr lang="en-US" dirty="0" err="1"/>
              <a:t>Melakukan</a:t>
            </a:r>
            <a:r>
              <a:rPr lang="en-US" dirty="0"/>
              <a:t> </a:t>
            </a:r>
            <a:r>
              <a:rPr lang="en-US" dirty="0" err="1"/>
              <a:t>efisiensi</a:t>
            </a:r>
            <a:r>
              <a:rPr lang="en-US" dirty="0"/>
              <a:t> </a:t>
            </a:r>
            <a:r>
              <a:rPr lang="en-US" dirty="0" err="1"/>
              <a:t>keputusan</a:t>
            </a:r>
            <a:r>
              <a:rPr lang="en-US" dirty="0"/>
              <a:t> </a:t>
            </a:r>
            <a:r>
              <a:rPr lang="en-US" dirty="0" err="1"/>
              <a:t>kuantitas</a:t>
            </a:r>
            <a:r>
              <a:rPr lang="en-US" dirty="0"/>
              <a:t> </a:t>
            </a:r>
            <a:r>
              <a:rPr lang="en-US" dirty="0" err="1"/>
              <a:t>pemesanan</a:t>
            </a:r>
            <a:r>
              <a:rPr lang="en-US" dirty="0"/>
              <a:t> dan </a:t>
            </a:r>
            <a:r>
              <a:rPr lang="en-US" dirty="0" err="1"/>
              <a:t>waktu</a:t>
            </a:r>
            <a:r>
              <a:rPr lang="en-US" dirty="0"/>
              <a:t> </a:t>
            </a:r>
            <a:r>
              <a:rPr lang="en-US" dirty="0" err="1"/>
              <a:t>pesan</a:t>
            </a:r>
            <a:r>
              <a:rPr lang="en-US" dirty="0"/>
              <a:t> </a:t>
            </a:r>
            <a:r>
              <a:rPr lang="en-US" dirty="0" err="1"/>
              <a:t>akan</a:t>
            </a:r>
            <a:r>
              <a:rPr lang="en-US" dirty="0"/>
              <a:t> </a:t>
            </a:r>
            <a:r>
              <a:rPr lang="en-US" dirty="0" err="1"/>
              <a:t>menghasilkan</a:t>
            </a:r>
            <a:r>
              <a:rPr lang="en-US" dirty="0"/>
              <a:t> total </a:t>
            </a:r>
            <a:r>
              <a:rPr lang="en-US" dirty="0" err="1"/>
              <a:t>biaya</a:t>
            </a:r>
            <a:r>
              <a:rPr lang="en-US" dirty="0"/>
              <a:t> </a:t>
            </a:r>
            <a:r>
              <a:rPr lang="en-US" dirty="0" err="1"/>
              <a:t>persediaan</a:t>
            </a:r>
            <a:r>
              <a:rPr lang="en-US" dirty="0"/>
              <a:t> yang minimum (Kusuma &amp; Hakim, 2020)</a:t>
            </a:r>
          </a:p>
          <a:p>
            <a:pPr marL="285750" indent="-285750" algn="just">
              <a:buFont typeface="Wingdings" panose="05000000000000000000" pitchFamily="2" charset="2"/>
              <a:buChar char="Ø"/>
            </a:pPr>
            <a:r>
              <a:rPr lang="en-US" dirty="0" err="1"/>
              <a:t>Menurut</a:t>
            </a:r>
            <a:r>
              <a:rPr lang="en-US" dirty="0"/>
              <a:t> Heizer &amp; Render (2014), </a:t>
            </a:r>
            <a:r>
              <a:rPr lang="en-US" dirty="0" err="1"/>
              <a:t>terdapat</a:t>
            </a:r>
            <a:r>
              <a:rPr lang="en-US" dirty="0"/>
              <a:t> </a:t>
            </a:r>
            <a:r>
              <a:rPr lang="en-US" dirty="0" err="1"/>
              <a:t>beberapa</a:t>
            </a:r>
            <a:r>
              <a:rPr lang="en-US" dirty="0"/>
              <a:t> </a:t>
            </a:r>
            <a:r>
              <a:rPr lang="en-US" dirty="0" err="1"/>
              <a:t>fungsi</a:t>
            </a:r>
            <a:r>
              <a:rPr lang="en-US" dirty="0"/>
              <a:t> </a:t>
            </a:r>
            <a:r>
              <a:rPr lang="en-US" dirty="0" err="1"/>
              <a:t>persediaan</a:t>
            </a:r>
            <a:r>
              <a:rPr lang="en-US" dirty="0"/>
              <a:t> </a:t>
            </a:r>
            <a:r>
              <a:rPr lang="en-US" dirty="0" err="1"/>
              <a:t>antara</a:t>
            </a:r>
            <a:r>
              <a:rPr lang="en-US" dirty="0"/>
              <a:t> lain </a:t>
            </a:r>
            <a:r>
              <a:rPr lang="en-US" dirty="0" err="1"/>
              <a:t>membantu</a:t>
            </a:r>
            <a:r>
              <a:rPr lang="en-US" dirty="0"/>
              <a:t> </a:t>
            </a:r>
            <a:r>
              <a:rPr lang="en-US" dirty="0" err="1"/>
              <a:t>perusahaan</a:t>
            </a:r>
            <a:r>
              <a:rPr lang="en-US" dirty="0"/>
              <a:t> </a:t>
            </a:r>
            <a:r>
              <a:rPr lang="en-US" dirty="0" err="1"/>
              <a:t>mengantisipasi</a:t>
            </a:r>
            <a:r>
              <a:rPr lang="en-US" dirty="0"/>
              <a:t> </a:t>
            </a:r>
            <a:r>
              <a:rPr lang="en-US" dirty="0" err="1"/>
              <a:t>permintaan</a:t>
            </a:r>
            <a:r>
              <a:rPr lang="en-US" dirty="0"/>
              <a:t> </a:t>
            </a:r>
            <a:r>
              <a:rPr lang="en-US" dirty="0" err="1"/>
              <a:t>pelanggan</a:t>
            </a:r>
            <a:r>
              <a:rPr lang="en-US" dirty="0"/>
              <a:t> yang </a:t>
            </a:r>
            <a:r>
              <a:rPr lang="en-US" dirty="0" err="1"/>
              <a:t>harus</a:t>
            </a:r>
            <a:r>
              <a:rPr lang="en-US" dirty="0"/>
              <a:t> </a:t>
            </a:r>
            <a:r>
              <a:rPr lang="en-US" dirty="0" err="1"/>
              <a:t>terpenuhi</a:t>
            </a:r>
            <a:r>
              <a:rPr lang="en-US" dirty="0"/>
              <a:t> dan </a:t>
            </a:r>
            <a:r>
              <a:rPr lang="en-US" dirty="0" err="1"/>
              <a:t>ketidakpastian</a:t>
            </a:r>
            <a:r>
              <a:rPr lang="en-US" dirty="0"/>
              <a:t> yang </a:t>
            </a:r>
            <a:r>
              <a:rPr lang="en-US" dirty="0" err="1"/>
              <a:t>menyertai</a:t>
            </a:r>
            <a:endParaRPr lang="en-US" dirty="0"/>
          </a:p>
          <a:p>
            <a:pPr marL="285750" indent="-285750" algn="just">
              <a:buFont typeface="Wingdings" panose="05000000000000000000" pitchFamily="2" charset="2"/>
              <a:buChar char="Ø"/>
            </a:pPr>
            <a:r>
              <a:rPr lang="sv-SE" sz="1600" dirty="0">
                <a:latin typeface="Arial" panose="020B0604020202020204" pitchFamily="34" charset="0"/>
                <a:cs typeface="Arial" panose="020B0604020202020204" pitchFamily="34" charset="0"/>
              </a:rPr>
              <a:t>Masalah optimisasi persediaan yang melibatkan penentuan kapan dan berapa banyak barang yang akan dipesan pada setiap periode untuk memenuhi permintaan dengan biaya minimum (Fiorotto et al, 2016)</a:t>
            </a:r>
          </a:p>
          <a:p>
            <a:pPr marL="285750" indent="-285750" algn="just">
              <a:buFont typeface="Wingdings" panose="05000000000000000000" pitchFamily="2" charset="2"/>
              <a:buChar char="Ø"/>
            </a:pPr>
            <a:r>
              <a:rPr lang="en-US" dirty="0" err="1"/>
              <a:t>komponen</a:t>
            </a:r>
            <a:r>
              <a:rPr lang="en-US" dirty="0"/>
              <a:t> </a:t>
            </a:r>
            <a:r>
              <a:rPr lang="en-US" dirty="0" err="1"/>
              <a:t>biaya</a:t>
            </a:r>
            <a:r>
              <a:rPr lang="en-US" dirty="0"/>
              <a:t> </a:t>
            </a:r>
            <a:r>
              <a:rPr lang="en-US" dirty="0" err="1"/>
              <a:t>manajemen</a:t>
            </a:r>
            <a:r>
              <a:rPr lang="en-US" dirty="0"/>
              <a:t> </a:t>
            </a:r>
            <a:r>
              <a:rPr lang="en-US" dirty="0" err="1"/>
              <a:t>persediaan</a:t>
            </a:r>
            <a:r>
              <a:rPr lang="en-US" dirty="0"/>
              <a:t> yang </a:t>
            </a:r>
            <a:r>
              <a:rPr lang="en-US" dirty="0" err="1"/>
              <a:t>dikemukakan</a:t>
            </a:r>
            <a:r>
              <a:rPr lang="en-US" dirty="0"/>
              <a:t> oleh Jacobs &amp; Chase (2014), </a:t>
            </a:r>
            <a:r>
              <a:rPr lang="en-US" dirty="0" err="1"/>
              <a:t>yaitu</a:t>
            </a:r>
            <a:r>
              <a:rPr lang="en-US" dirty="0"/>
              <a:t> </a:t>
            </a:r>
            <a:r>
              <a:rPr lang="en-US" i="1" dirty="0"/>
              <a:t>ordering cost</a:t>
            </a:r>
            <a:r>
              <a:rPr lang="en-US" dirty="0"/>
              <a:t>, </a:t>
            </a:r>
            <a:r>
              <a:rPr lang="en-US" i="1" dirty="0"/>
              <a:t>setup cost</a:t>
            </a:r>
            <a:r>
              <a:rPr lang="en-US" dirty="0"/>
              <a:t>, </a:t>
            </a:r>
            <a:r>
              <a:rPr lang="en-US" i="1" dirty="0"/>
              <a:t>holding cost</a:t>
            </a:r>
            <a:r>
              <a:rPr lang="en-US" dirty="0"/>
              <a:t>, dan </a:t>
            </a:r>
            <a:r>
              <a:rPr lang="en-US" i="1" dirty="0"/>
              <a:t>shortage cost</a:t>
            </a:r>
            <a:r>
              <a:rPr lang="en-US" dirty="0"/>
              <a:t>. </a:t>
            </a:r>
            <a:endParaRPr lang="en-ID" dirty="0"/>
          </a:p>
          <a:p>
            <a:pPr marL="285750" indent="-285750" algn="just">
              <a:buFont typeface="Wingdings" panose="05000000000000000000" pitchFamily="2" charset="2"/>
              <a:buChar char="Ø"/>
            </a:pPr>
            <a:r>
              <a:rPr lang="en-US" dirty="0" err="1"/>
              <a:t>penilaian</a:t>
            </a:r>
            <a:r>
              <a:rPr lang="en-US" dirty="0"/>
              <a:t> </a:t>
            </a:r>
            <a:r>
              <a:rPr lang="en-US" dirty="0" err="1"/>
              <a:t>persediaan</a:t>
            </a:r>
            <a:r>
              <a:rPr lang="en-US" dirty="0"/>
              <a:t> (Jacobs &amp; Chase, 2014) FIFO LIFO </a:t>
            </a:r>
            <a:r>
              <a:rPr lang="en-US" i="1" dirty="0"/>
              <a:t>weighted average </a:t>
            </a:r>
            <a:r>
              <a:rPr lang="en-US" dirty="0"/>
              <a:t>Harga </a:t>
            </a:r>
            <a:r>
              <a:rPr lang="en-US" dirty="0" err="1"/>
              <a:t>standar</a:t>
            </a:r>
            <a:r>
              <a:rPr lang="en-US" dirty="0"/>
              <a:t> </a:t>
            </a:r>
          </a:p>
          <a:p>
            <a:pPr marL="285750" indent="-285750" algn="just">
              <a:buFont typeface="Wingdings" panose="05000000000000000000" pitchFamily="2" charset="2"/>
              <a:buChar char="Ø"/>
            </a:pPr>
            <a:r>
              <a:rPr lang="en-US" dirty="0"/>
              <a:t>Tingkat </a:t>
            </a:r>
            <a:r>
              <a:rPr lang="en-US" dirty="0" err="1"/>
              <a:t>perputaran</a:t>
            </a:r>
            <a:r>
              <a:rPr lang="en-US" dirty="0"/>
              <a:t> </a:t>
            </a:r>
            <a:r>
              <a:rPr lang="en-US" dirty="0" err="1"/>
              <a:t>persediaan</a:t>
            </a:r>
            <a:r>
              <a:rPr lang="en-US" dirty="0"/>
              <a:t> </a:t>
            </a:r>
            <a:r>
              <a:rPr lang="en-US" dirty="0" err="1"/>
              <a:t>merupakan</a:t>
            </a:r>
            <a:r>
              <a:rPr lang="en-US" dirty="0"/>
              <a:t> salah </a:t>
            </a:r>
            <a:r>
              <a:rPr lang="en-US" dirty="0" err="1"/>
              <a:t>satu</a:t>
            </a:r>
            <a:r>
              <a:rPr lang="en-US" dirty="0"/>
              <a:t> parameter yang </a:t>
            </a:r>
            <a:r>
              <a:rPr lang="en-US" dirty="0" err="1"/>
              <a:t>digunakan</a:t>
            </a:r>
            <a:r>
              <a:rPr lang="en-US" dirty="0"/>
              <a:t> </a:t>
            </a:r>
            <a:r>
              <a:rPr lang="en-US" dirty="0" err="1"/>
              <a:t>untuk</a:t>
            </a:r>
            <a:r>
              <a:rPr lang="en-US" dirty="0"/>
              <a:t> </a:t>
            </a:r>
            <a:r>
              <a:rPr lang="en-US" dirty="0" err="1"/>
              <a:t>mengukur</a:t>
            </a:r>
            <a:r>
              <a:rPr lang="en-US" dirty="0"/>
              <a:t> </a:t>
            </a:r>
            <a:r>
              <a:rPr lang="en-US" dirty="0" err="1"/>
              <a:t>kinerja</a:t>
            </a:r>
            <a:r>
              <a:rPr lang="en-US" dirty="0"/>
              <a:t> </a:t>
            </a:r>
            <a:r>
              <a:rPr lang="en-US" dirty="0" err="1"/>
              <a:t>efisiensi</a:t>
            </a:r>
            <a:r>
              <a:rPr lang="en-US" dirty="0"/>
              <a:t> dan </a:t>
            </a:r>
            <a:r>
              <a:rPr lang="en-US" dirty="0" err="1"/>
              <a:t>efektivitas</a:t>
            </a:r>
            <a:r>
              <a:rPr lang="en-US" dirty="0"/>
              <a:t> </a:t>
            </a:r>
            <a:r>
              <a:rPr lang="en-US" dirty="0" err="1"/>
              <a:t>manajemen</a:t>
            </a:r>
            <a:r>
              <a:rPr lang="en-US" dirty="0"/>
              <a:t> </a:t>
            </a:r>
            <a:r>
              <a:rPr lang="en-US" dirty="0" err="1"/>
              <a:t>persediaan</a:t>
            </a:r>
            <a:r>
              <a:rPr lang="en-US" dirty="0"/>
              <a:t> (Heizer &amp; Render, 2014). </a:t>
            </a:r>
          </a:p>
          <a:p>
            <a:pPr marL="285750" indent="-285750" algn="just">
              <a:buFont typeface="Wingdings" panose="05000000000000000000" pitchFamily="2" charset="2"/>
              <a:buChar char="Ø"/>
            </a:pPr>
            <a:r>
              <a:rPr lang="en-US" dirty="0"/>
              <a:t>Parameter </a:t>
            </a:r>
            <a:r>
              <a:rPr lang="en-US" dirty="0" err="1"/>
              <a:t>ini</a:t>
            </a:r>
            <a:r>
              <a:rPr lang="en-US" dirty="0"/>
              <a:t> </a:t>
            </a:r>
            <a:r>
              <a:rPr lang="en-US" dirty="0" err="1"/>
              <a:t>adalah</a:t>
            </a:r>
            <a:r>
              <a:rPr lang="en-US" dirty="0"/>
              <a:t> </a:t>
            </a:r>
            <a:r>
              <a:rPr lang="en-US" dirty="0" err="1"/>
              <a:t>rasio</a:t>
            </a:r>
            <a:r>
              <a:rPr lang="en-US" dirty="0"/>
              <a:t> yang </a:t>
            </a:r>
            <a:r>
              <a:rPr lang="en-US" dirty="0" err="1"/>
              <a:t>menunjukkan</a:t>
            </a:r>
            <a:r>
              <a:rPr lang="en-US" dirty="0"/>
              <a:t> </a:t>
            </a:r>
            <a:r>
              <a:rPr lang="en-US" dirty="0" err="1"/>
              <a:t>berapa</a:t>
            </a:r>
            <a:r>
              <a:rPr lang="en-US" dirty="0"/>
              <a:t> kali </a:t>
            </a:r>
            <a:r>
              <a:rPr lang="en-US" dirty="0" err="1"/>
              <a:t>persediaan</a:t>
            </a:r>
            <a:r>
              <a:rPr lang="en-US" dirty="0"/>
              <a:t> </a:t>
            </a:r>
            <a:r>
              <a:rPr lang="en-US" dirty="0" err="1"/>
              <a:t>telah</a:t>
            </a:r>
            <a:r>
              <a:rPr lang="en-US" dirty="0"/>
              <a:t> </a:t>
            </a:r>
            <a:r>
              <a:rPr lang="en-US" dirty="0" err="1"/>
              <a:t>dilakukan</a:t>
            </a:r>
            <a:r>
              <a:rPr lang="en-US" dirty="0"/>
              <a:t> </a:t>
            </a:r>
            <a:r>
              <a:rPr lang="en-US" dirty="0" err="1"/>
              <a:t>aktivitas</a:t>
            </a:r>
            <a:r>
              <a:rPr lang="en-US" dirty="0"/>
              <a:t> </a:t>
            </a:r>
            <a:r>
              <a:rPr lang="en-US" dirty="0" err="1"/>
              <a:t>penjualan</a:t>
            </a:r>
            <a:r>
              <a:rPr lang="en-US" dirty="0"/>
              <a:t> dan </a:t>
            </a:r>
            <a:r>
              <a:rPr lang="en-US" dirty="0" err="1"/>
              <a:t>penggantian</a:t>
            </a:r>
            <a:r>
              <a:rPr lang="en-US" dirty="0"/>
              <a:t> </a:t>
            </a:r>
            <a:r>
              <a:rPr lang="en-US" dirty="0" err="1"/>
              <a:t>persediaan</a:t>
            </a:r>
            <a:r>
              <a:rPr lang="en-US" dirty="0"/>
              <a:t> </a:t>
            </a:r>
            <a:r>
              <a:rPr lang="en-US" dirty="0" err="1"/>
              <a:t>selama</a:t>
            </a:r>
            <a:r>
              <a:rPr lang="en-US" dirty="0"/>
              <a:t> </a:t>
            </a:r>
            <a:r>
              <a:rPr lang="en-US" dirty="0" err="1"/>
              <a:t>periode</a:t>
            </a:r>
            <a:r>
              <a:rPr lang="en-US" dirty="0"/>
              <a:t> </a:t>
            </a:r>
            <a:r>
              <a:rPr lang="en-US" dirty="0" err="1"/>
              <a:t>tertentu</a:t>
            </a:r>
            <a:r>
              <a:rPr lang="en-US" dirty="0"/>
              <a:t> (Kwak, 2019). </a:t>
            </a:r>
          </a:p>
          <a:p>
            <a:pPr marL="285750" indent="-285750" algn="just">
              <a:buFont typeface="Wingdings" panose="05000000000000000000" pitchFamily="2" charset="2"/>
              <a:buChar char="Ø"/>
            </a:pPr>
            <a:r>
              <a:rPr lang="en-US" dirty="0" err="1"/>
              <a:t>Menurut</a:t>
            </a:r>
            <a:r>
              <a:rPr lang="en-US" dirty="0"/>
              <a:t> Arnold et al. (2012), </a:t>
            </a:r>
            <a:r>
              <a:rPr lang="en-US" dirty="0" err="1"/>
              <a:t>persediaan</a:t>
            </a:r>
            <a:r>
              <a:rPr lang="en-US" dirty="0"/>
              <a:t> </a:t>
            </a:r>
            <a:r>
              <a:rPr lang="en-US" dirty="0" err="1"/>
              <a:t>pengaman</a:t>
            </a:r>
            <a:r>
              <a:rPr lang="en-US" dirty="0"/>
              <a:t> </a:t>
            </a:r>
            <a:r>
              <a:rPr lang="en-US" dirty="0" err="1"/>
              <a:t>disebut</a:t>
            </a:r>
            <a:r>
              <a:rPr lang="en-US" dirty="0"/>
              <a:t> juga </a:t>
            </a:r>
            <a:r>
              <a:rPr lang="en-US" dirty="0" err="1"/>
              <a:t>persediaan</a:t>
            </a:r>
            <a:r>
              <a:rPr lang="en-US" dirty="0"/>
              <a:t> </a:t>
            </a:r>
            <a:r>
              <a:rPr lang="en-US" dirty="0" err="1"/>
              <a:t>fluktuasi</a:t>
            </a:r>
            <a:r>
              <a:rPr lang="en-US" dirty="0"/>
              <a:t> </a:t>
            </a:r>
            <a:r>
              <a:rPr lang="en-US" dirty="0" err="1"/>
              <a:t>karena</a:t>
            </a:r>
            <a:r>
              <a:rPr lang="en-US" dirty="0"/>
              <a:t> </a:t>
            </a:r>
            <a:r>
              <a:rPr lang="en-US" dirty="0" err="1"/>
              <a:t>mencegah</a:t>
            </a:r>
            <a:r>
              <a:rPr lang="en-US" dirty="0"/>
              <a:t> </a:t>
            </a:r>
            <a:r>
              <a:rPr lang="en-US" dirty="0" err="1"/>
              <a:t>disrupsi</a:t>
            </a:r>
            <a:r>
              <a:rPr lang="en-US" dirty="0"/>
              <a:t> </a:t>
            </a:r>
            <a:r>
              <a:rPr lang="en-US" dirty="0" err="1"/>
              <a:t>dalam</a:t>
            </a:r>
            <a:r>
              <a:rPr lang="en-US" dirty="0"/>
              <a:t> </a:t>
            </a:r>
            <a:r>
              <a:rPr lang="en-US" dirty="0" err="1"/>
              <a:t>manufaktur</a:t>
            </a:r>
            <a:r>
              <a:rPr lang="en-US" dirty="0"/>
              <a:t> </a:t>
            </a:r>
            <a:r>
              <a:rPr lang="en-US" dirty="0" err="1"/>
              <a:t>produk</a:t>
            </a:r>
            <a:r>
              <a:rPr lang="en-US" dirty="0"/>
              <a:t> </a:t>
            </a:r>
            <a:r>
              <a:rPr lang="en-US" dirty="0" err="1"/>
              <a:t>kepada</a:t>
            </a:r>
            <a:r>
              <a:rPr lang="en-US" dirty="0"/>
              <a:t> </a:t>
            </a:r>
            <a:r>
              <a:rPr lang="en-US" dirty="0" err="1"/>
              <a:t>pelanggan</a:t>
            </a:r>
            <a:r>
              <a:rPr lang="en-US" dirty="0"/>
              <a:t> </a:t>
            </a:r>
            <a:r>
              <a:rPr lang="en-US" dirty="0" err="1"/>
              <a:t>akibat</a:t>
            </a:r>
            <a:r>
              <a:rPr lang="en-US" dirty="0"/>
              <a:t> </a:t>
            </a:r>
            <a:r>
              <a:rPr lang="en-US" dirty="0" err="1"/>
              <a:t>ketidakpastian</a:t>
            </a:r>
            <a:r>
              <a:rPr lang="en-US" dirty="0"/>
              <a:t> </a:t>
            </a:r>
            <a:r>
              <a:rPr lang="en-US" dirty="0" err="1"/>
              <a:t>acak</a:t>
            </a:r>
            <a:r>
              <a:rPr lang="en-US" dirty="0"/>
              <a:t> </a:t>
            </a:r>
            <a:r>
              <a:rPr lang="en-US" dirty="0" err="1"/>
              <a:t>dari</a:t>
            </a:r>
            <a:r>
              <a:rPr lang="en-US" dirty="0"/>
              <a:t> </a:t>
            </a:r>
            <a:r>
              <a:rPr lang="en-US" dirty="0" err="1"/>
              <a:t>fluktuasi</a:t>
            </a:r>
            <a:r>
              <a:rPr lang="en-US" dirty="0"/>
              <a:t> </a:t>
            </a:r>
            <a:r>
              <a:rPr lang="en-US" dirty="0" err="1"/>
              <a:t>persediaan</a:t>
            </a:r>
            <a:r>
              <a:rPr lang="en-US" dirty="0"/>
              <a:t>. Nilai </a:t>
            </a:r>
            <a:r>
              <a:rPr lang="en-US" dirty="0" err="1"/>
              <a:t>persediaan</a:t>
            </a:r>
            <a:r>
              <a:rPr lang="en-US" dirty="0"/>
              <a:t> </a:t>
            </a:r>
            <a:r>
              <a:rPr lang="en-US" dirty="0" err="1"/>
              <a:t>pengaman</a:t>
            </a:r>
            <a:r>
              <a:rPr lang="en-US" dirty="0"/>
              <a:t> </a:t>
            </a:r>
            <a:r>
              <a:rPr lang="en-US" dirty="0" err="1"/>
              <a:t>dapat</a:t>
            </a:r>
            <a:r>
              <a:rPr lang="en-US" dirty="0"/>
              <a:t> </a:t>
            </a:r>
            <a:r>
              <a:rPr lang="en-US" dirty="0" err="1"/>
              <a:t>dipengaruhi</a:t>
            </a:r>
            <a:r>
              <a:rPr lang="en-US" dirty="0"/>
              <a:t> oleh </a:t>
            </a:r>
            <a:r>
              <a:rPr lang="en-US" dirty="0" err="1"/>
              <a:t>beberapa</a:t>
            </a:r>
            <a:r>
              <a:rPr lang="en-US" dirty="0"/>
              <a:t> </a:t>
            </a:r>
            <a:r>
              <a:rPr lang="en-US" dirty="0" err="1"/>
              <a:t>faktor</a:t>
            </a:r>
            <a:r>
              <a:rPr lang="en-US" dirty="0"/>
              <a:t> (Kusuma &amp; Hakim, 2020): </a:t>
            </a:r>
            <a:r>
              <a:rPr lang="en-US" i="1" dirty="0"/>
              <a:t>reorder point Service level</a:t>
            </a:r>
            <a:r>
              <a:rPr lang="en-US" dirty="0"/>
              <a:t>  </a:t>
            </a:r>
            <a:r>
              <a:rPr lang="en-US" i="1" dirty="0"/>
              <a:t>Lead time </a:t>
            </a:r>
            <a:r>
              <a:rPr lang="en-US" dirty="0" err="1"/>
              <a:t>Variabilitas</a:t>
            </a:r>
            <a:r>
              <a:rPr lang="en-US" dirty="0"/>
              <a:t> </a:t>
            </a:r>
            <a:r>
              <a:rPr lang="en-US" dirty="0" err="1"/>
              <a:t>permintaan</a:t>
            </a:r>
            <a:r>
              <a:rPr lang="en-US" dirty="0"/>
              <a:t>. Waters (2003) </a:t>
            </a:r>
          </a:p>
          <a:p>
            <a:pPr marL="285750" indent="-285750" algn="just">
              <a:buFont typeface="Wingdings" panose="05000000000000000000" pitchFamily="2" charset="2"/>
              <a:buChar char="Ø"/>
            </a:pPr>
            <a:r>
              <a:rPr lang="en-US" dirty="0" err="1"/>
              <a:t>Peramalan</a:t>
            </a:r>
            <a:r>
              <a:rPr lang="en-US" dirty="0"/>
              <a:t> </a:t>
            </a:r>
            <a:r>
              <a:rPr lang="en-US" dirty="0" err="1"/>
              <a:t>permintaan</a:t>
            </a:r>
            <a:r>
              <a:rPr lang="en-US" dirty="0"/>
              <a:t> </a:t>
            </a:r>
            <a:r>
              <a:rPr lang="en-US" dirty="0" err="1"/>
              <a:t>adalah</a:t>
            </a:r>
            <a:r>
              <a:rPr lang="en-US" dirty="0"/>
              <a:t> </a:t>
            </a:r>
            <a:r>
              <a:rPr lang="en-US" dirty="0" err="1"/>
              <a:t>prediksi</a:t>
            </a:r>
            <a:r>
              <a:rPr lang="en-US" dirty="0"/>
              <a:t> </a:t>
            </a:r>
            <a:r>
              <a:rPr lang="en-US" dirty="0" err="1"/>
              <a:t>dari</a:t>
            </a:r>
            <a:r>
              <a:rPr lang="en-US" dirty="0"/>
              <a:t> </a:t>
            </a:r>
            <a:r>
              <a:rPr lang="en-US" dirty="0" err="1"/>
              <a:t>proyeksi</a:t>
            </a:r>
            <a:r>
              <a:rPr lang="en-US" dirty="0"/>
              <a:t> </a:t>
            </a:r>
            <a:r>
              <a:rPr lang="en-US" dirty="0" err="1"/>
              <a:t>permintaan</a:t>
            </a:r>
            <a:r>
              <a:rPr lang="en-US" dirty="0"/>
              <a:t> </a:t>
            </a:r>
            <a:r>
              <a:rPr lang="en-US" dirty="0" err="1"/>
              <a:t>untuk</a:t>
            </a:r>
            <a:r>
              <a:rPr lang="en-US" dirty="0"/>
              <a:t> </a:t>
            </a:r>
            <a:r>
              <a:rPr lang="en-US" dirty="0" err="1"/>
              <a:t>produk</a:t>
            </a:r>
            <a:r>
              <a:rPr lang="en-US" dirty="0"/>
              <a:t> </a:t>
            </a:r>
            <a:r>
              <a:rPr lang="en-US" dirty="0" err="1"/>
              <a:t>atau</a:t>
            </a:r>
            <a:r>
              <a:rPr lang="en-US" dirty="0"/>
              <a:t> </a:t>
            </a:r>
            <a:r>
              <a:rPr lang="en-US" dirty="0" err="1"/>
              <a:t>layanan</a:t>
            </a:r>
            <a:r>
              <a:rPr lang="en-US" dirty="0"/>
              <a:t> </a:t>
            </a:r>
            <a:r>
              <a:rPr lang="en-US" dirty="0" err="1"/>
              <a:t>suatu</a:t>
            </a:r>
            <a:r>
              <a:rPr lang="en-US" dirty="0"/>
              <a:t> </a:t>
            </a:r>
            <a:r>
              <a:rPr lang="en-US" dirty="0" err="1"/>
              <a:t>perusahaan</a:t>
            </a:r>
            <a:r>
              <a:rPr lang="en-US" dirty="0"/>
              <a:t> (Heizer &amp; Render, 2014). </a:t>
            </a:r>
          </a:p>
          <a:p>
            <a:pPr marL="285750" indent="-285750" algn="just">
              <a:buFont typeface="Wingdings" panose="05000000000000000000" pitchFamily="2" charset="2"/>
              <a:buChar char="Ø"/>
            </a:pPr>
            <a:r>
              <a:rPr lang="en-US" dirty="0"/>
              <a:t>Salah </a:t>
            </a:r>
            <a:r>
              <a:rPr lang="en-US" dirty="0" err="1"/>
              <a:t>satu</a:t>
            </a:r>
            <a:r>
              <a:rPr lang="en-US" dirty="0"/>
              <a:t> </a:t>
            </a:r>
            <a:r>
              <a:rPr lang="en-US" dirty="0" err="1"/>
              <a:t>pertimbangan</a:t>
            </a:r>
            <a:r>
              <a:rPr lang="en-US" dirty="0"/>
              <a:t> </a:t>
            </a:r>
            <a:r>
              <a:rPr lang="en-US" dirty="0" err="1"/>
              <a:t>manajemen</a:t>
            </a:r>
            <a:r>
              <a:rPr lang="en-US" dirty="0"/>
              <a:t> </a:t>
            </a:r>
            <a:r>
              <a:rPr lang="en-US" dirty="0" err="1"/>
              <a:t>persediaan</a:t>
            </a:r>
            <a:r>
              <a:rPr lang="en-US" dirty="0"/>
              <a:t> </a:t>
            </a:r>
            <a:r>
              <a:rPr lang="en-US" dirty="0" err="1"/>
              <a:t>perusahaan</a:t>
            </a:r>
            <a:r>
              <a:rPr lang="en-US" dirty="0"/>
              <a:t> </a:t>
            </a:r>
            <a:r>
              <a:rPr lang="en-US" dirty="0" err="1"/>
              <a:t>adalah</a:t>
            </a:r>
            <a:r>
              <a:rPr lang="en-US" dirty="0"/>
              <a:t> </a:t>
            </a:r>
            <a:r>
              <a:rPr lang="en-US" dirty="0" err="1"/>
              <a:t>bagaimana</a:t>
            </a:r>
            <a:r>
              <a:rPr lang="en-US" dirty="0"/>
              <a:t> </a:t>
            </a:r>
            <a:r>
              <a:rPr lang="en-US" dirty="0" err="1"/>
              <a:t>mengestimasi</a:t>
            </a:r>
            <a:r>
              <a:rPr lang="en-US" dirty="0"/>
              <a:t> </a:t>
            </a:r>
            <a:r>
              <a:rPr lang="en-US" dirty="0" err="1"/>
              <a:t>siklus</a:t>
            </a:r>
            <a:r>
              <a:rPr lang="en-US" dirty="0"/>
              <a:t> </a:t>
            </a:r>
            <a:r>
              <a:rPr lang="en-US" dirty="0" err="1"/>
              <a:t>fluktuasi</a:t>
            </a:r>
            <a:r>
              <a:rPr lang="en-US" dirty="0"/>
              <a:t> </a:t>
            </a:r>
            <a:r>
              <a:rPr lang="en-US" dirty="0" err="1"/>
              <a:t>permintaan</a:t>
            </a:r>
            <a:r>
              <a:rPr lang="en-US" dirty="0"/>
              <a:t> (Mohammadi &amp; </a:t>
            </a:r>
            <a:r>
              <a:rPr lang="en-US" dirty="0" err="1"/>
              <a:t>Shekarian</a:t>
            </a:r>
            <a:r>
              <a:rPr lang="en-US" dirty="0"/>
              <a:t>, 2017).</a:t>
            </a:r>
          </a:p>
          <a:p>
            <a:pPr marL="285750" indent="-285750" algn="just">
              <a:buFont typeface="Wingdings" panose="05000000000000000000" pitchFamily="2" charset="2"/>
              <a:buChar char="Ø"/>
            </a:pPr>
            <a:r>
              <a:rPr lang="en-US" dirty="0" err="1"/>
              <a:t>Terdapat</a:t>
            </a:r>
            <a:r>
              <a:rPr lang="en-US" dirty="0"/>
              <a:t> </a:t>
            </a:r>
            <a:r>
              <a:rPr lang="en-US" dirty="0" err="1"/>
              <a:t>berbagai</a:t>
            </a:r>
            <a:r>
              <a:rPr lang="en-US" dirty="0"/>
              <a:t> </a:t>
            </a:r>
            <a:r>
              <a:rPr lang="en-US" dirty="0" err="1"/>
              <a:t>macam</a:t>
            </a:r>
            <a:r>
              <a:rPr lang="en-US" dirty="0"/>
              <a:t> </a:t>
            </a:r>
            <a:r>
              <a:rPr lang="en-US" dirty="0" err="1"/>
              <a:t>metode</a:t>
            </a:r>
            <a:r>
              <a:rPr lang="en-US" dirty="0"/>
              <a:t> </a:t>
            </a:r>
            <a:r>
              <a:rPr lang="en-US" dirty="0" err="1"/>
              <a:t>dalam</a:t>
            </a:r>
            <a:r>
              <a:rPr lang="en-US" dirty="0"/>
              <a:t> </a:t>
            </a:r>
            <a:r>
              <a:rPr lang="en-US" dirty="0" err="1"/>
              <a:t>meramalkan</a:t>
            </a:r>
            <a:r>
              <a:rPr lang="en-US" dirty="0"/>
              <a:t> </a:t>
            </a:r>
            <a:r>
              <a:rPr lang="en-US" dirty="0" err="1"/>
              <a:t>permintaan</a:t>
            </a:r>
            <a:r>
              <a:rPr lang="en-US" dirty="0"/>
              <a:t> (Chopra &amp; Mendl, 2016) </a:t>
            </a:r>
            <a:r>
              <a:rPr lang="en-US" i="1" dirty="0"/>
              <a:t>Trend Analysis, regression analysis, exponential smoothing, moving average, </a:t>
            </a:r>
            <a:r>
              <a:rPr lang="en-US" dirty="0"/>
              <a:t>ARIMA</a:t>
            </a:r>
          </a:p>
          <a:p>
            <a:pPr marL="285750" indent="-285750" algn="just">
              <a:buFont typeface="Wingdings" panose="05000000000000000000" pitchFamily="2" charset="2"/>
              <a:buChar char="Ø"/>
            </a:pPr>
            <a:r>
              <a:rPr lang="en-US" dirty="0"/>
              <a:t>MAD MSD MAPE (</a:t>
            </a:r>
            <a:r>
              <a:rPr lang="en-US" dirty="0" err="1"/>
              <a:t>Phakdeewongthep</a:t>
            </a:r>
            <a:r>
              <a:rPr lang="en-US" dirty="0"/>
              <a:t>, 2021).</a:t>
            </a:r>
          </a:p>
          <a:p>
            <a:pPr marL="285750" indent="-285750" algn="just">
              <a:buFont typeface="Wingdings" panose="05000000000000000000" pitchFamily="2" charset="2"/>
              <a:buChar char="Ø"/>
            </a:pPr>
            <a:r>
              <a:rPr lang="en-US" dirty="0" err="1"/>
              <a:t>Terdapat</a:t>
            </a:r>
            <a:r>
              <a:rPr lang="en-US" dirty="0"/>
              <a:t> </a:t>
            </a:r>
            <a:r>
              <a:rPr lang="en-US" dirty="0" err="1"/>
              <a:t>beberapa</a:t>
            </a:r>
            <a:r>
              <a:rPr lang="en-US" dirty="0"/>
              <a:t> </a:t>
            </a:r>
            <a:r>
              <a:rPr lang="en-US" dirty="0" err="1"/>
              <a:t>bagian</a:t>
            </a:r>
            <a:r>
              <a:rPr lang="en-US" dirty="0"/>
              <a:t> </a:t>
            </a:r>
            <a:r>
              <a:rPr lang="en-US" dirty="0" err="1"/>
              <a:t>dalam</a:t>
            </a:r>
            <a:r>
              <a:rPr lang="en-US" dirty="0"/>
              <a:t> </a:t>
            </a:r>
            <a:r>
              <a:rPr lang="en-US" dirty="0" err="1"/>
              <a:t>penyusunan</a:t>
            </a:r>
            <a:r>
              <a:rPr lang="en-US" dirty="0"/>
              <a:t> program linear (</a:t>
            </a:r>
            <a:r>
              <a:rPr lang="en-US" dirty="0" err="1"/>
              <a:t>Jünger</a:t>
            </a:r>
            <a:r>
              <a:rPr lang="en-US" dirty="0"/>
              <a:t> et al., 2010): </a:t>
            </a:r>
            <a:r>
              <a:rPr lang="en-US" dirty="0" err="1"/>
              <a:t>Variabel</a:t>
            </a:r>
            <a:r>
              <a:rPr lang="en-US" dirty="0"/>
              <a:t> </a:t>
            </a:r>
            <a:r>
              <a:rPr lang="en-US" dirty="0" err="1"/>
              <a:t>keputusan</a:t>
            </a:r>
            <a:r>
              <a:rPr lang="en-US" dirty="0"/>
              <a:t>, </a:t>
            </a:r>
            <a:r>
              <a:rPr lang="en-US" dirty="0" err="1"/>
              <a:t>Fungsi</a:t>
            </a:r>
            <a:r>
              <a:rPr lang="en-US" dirty="0"/>
              <a:t> </a:t>
            </a:r>
            <a:r>
              <a:rPr lang="en-US" dirty="0" err="1"/>
              <a:t>tujuan</a:t>
            </a:r>
            <a:r>
              <a:rPr lang="en-US" dirty="0"/>
              <a:t>, </a:t>
            </a:r>
            <a:r>
              <a:rPr lang="en-US" dirty="0" err="1"/>
              <a:t>Fungsi</a:t>
            </a:r>
            <a:r>
              <a:rPr lang="en-US" dirty="0"/>
              <a:t> </a:t>
            </a:r>
            <a:r>
              <a:rPr lang="en-US" dirty="0" err="1"/>
              <a:t>kendala</a:t>
            </a:r>
            <a:endParaRPr lang="en-US" dirty="0"/>
          </a:p>
          <a:p>
            <a:pPr marL="285750" indent="-285750" algn="just">
              <a:buFont typeface="Wingdings" panose="05000000000000000000" pitchFamily="2" charset="2"/>
              <a:buChar char="Ø"/>
            </a:pPr>
            <a:r>
              <a:rPr lang="en-US" dirty="0"/>
              <a:t>MILP </a:t>
            </a:r>
            <a:r>
              <a:rPr lang="en-US" dirty="0" err="1"/>
              <a:t>merupakan</a:t>
            </a:r>
            <a:r>
              <a:rPr lang="en-US" dirty="0"/>
              <a:t> </a:t>
            </a:r>
            <a:r>
              <a:rPr lang="en-US" dirty="0" err="1"/>
              <a:t>suatu</a:t>
            </a:r>
            <a:r>
              <a:rPr lang="en-US" dirty="0"/>
              <a:t> </a:t>
            </a:r>
            <a:r>
              <a:rPr lang="en-US" dirty="0" err="1"/>
              <a:t>metode</a:t>
            </a:r>
            <a:r>
              <a:rPr lang="en-US" dirty="0"/>
              <a:t> </a:t>
            </a:r>
            <a:r>
              <a:rPr lang="en-US" dirty="0" err="1"/>
              <a:t>penyelesaian</a:t>
            </a:r>
            <a:r>
              <a:rPr lang="en-US" dirty="0"/>
              <a:t> </a:t>
            </a:r>
            <a:r>
              <a:rPr lang="en-US" dirty="0" err="1"/>
              <a:t>masalah</a:t>
            </a:r>
            <a:r>
              <a:rPr lang="en-US" dirty="0"/>
              <a:t> </a:t>
            </a:r>
            <a:r>
              <a:rPr lang="en-US" dirty="0" err="1"/>
              <a:t>penelitian</a:t>
            </a:r>
            <a:r>
              <a:rPr lang="en-US" dirty="0"/>
              <a:t> </a:t>
            </a:r>
            <a:r>
              <a:rPr lang="en-US" dirty="0" err="1"/>
              <a:t>operasi</a:t>
            </a:r>
            <a:r>
              <a:rPr lang="en-US" dirty="0"/>
              <a:t> </a:t>
            </a:r>
            <a:r>
              <a:rPr lang="en-US" dirty="0" err="1"/>
              <a:t>dimana</a:t>
            </a:r>
            <a:r>
              <a:rPr lang="en-US" dirty="0"/>
              <a:t> </a:t>
            </a:r>
            <a:r>
              <a:rPr lang="en-US" dirty="0" err="1"/>
              <a:t>pemrograman</a:t>
            </a:r>
            <a:r>
              <a:rPr lang="en-US" dirty="0"/>
              <a:t> </a:t>
            </a:r>
            <a:r>
              <a:rPr lang="en-US" dirty="0" err="1"/>
              <a:t>sebuah</a:t>
            </a:r>
            <a:r>
              <a:rPr lang="en-US" dirty="0"/>
              <a:t> model yang </a:t>
            </a:r>
            <a:r>
              <a:rPr lang="en-US" dirty="0" err="1"/>
              <a:t>dibuat</a:t>
            </a:r>
            <a:r>
              <a:rPr lang="en-US" dirty="0"/>
              <a:t> </a:t>
            </a:r>
            <a:r>
              <a:rPr lang="en-US" dirty="0" err="1"/>
              <a:t>memberikan</a:t>
            </a:r>
            <a:r>
              <a:rPr lang="en-US" dirty="0"/>
              <a:t> </a:t>
            </a:r>
            <a:r>
              <a:rPr lang="en-US" dirty="0" err="1"/>
              <a:t>sebagian</a:t>
            </a:r>
            <a:r>
              <a:rPr lang="en-US" dirty="0"/>
              <a:t> output </a:t>
            </a:r>
            <a:r>
              <a:rPr lang="en-US" dirty="0" err="1"/>
              <a:t>variabel</a:t>
            </a:r>
            <a:r>
              <a:rPr lang="en-US" dirty="0"/>
              <a:t> </a:t>
            </a:r>
            <a:r>
              <a:rPr lang="en-US" dirty="0" err="1"/>
              <a:t>bernilai</a:t>
            </a:r>
            <a:r>
              <a:rPr lang="en-US" dirty="0"/>
              <a:t> integer (Taha, 2007). MILP </a:t>
            </a:r>
            <a:r>
              <a:rPr lang="en-US" dirty="0" err="1"/>
              <a:t>adalah</a:t>
            </a:r>
            <a:r>
              <a:rPr lang="en-US" dirty="0"/>
              <a:t> </a:t>
            </a:r>
            <a:r>
              <a:rPr lang="en-US" dirty="0" err="1"/>
              <a:t>suatu</a:t>
            </a:r>
            <a:r>
              <a:rPr lang="en-US" dirty="0"/>
              <a:t> program </a:t>
            </a:r>
            <a:r>
              <a:rPr lang="en-US" dirty="0" err="1"/>
              <a:t>optimasi</a:t>
            </a:r>
            <a:r>
              <a:rPr lang="en-US" dirty="0"/>
              <a:t> yang </a:t>
            </a:r>
            <a:r>
              <a:rPr lang="en-US" dirty="0" err="1"/>
              <a:t>melibatkan</a:t>
            </a:r>
            <a:r>
              <a:rPr lang="en-US" dirty="0"/>
              <a:t> </a:t>
            </a:r>
            <a:r>
              <a:rPr lang="en-US" dirty="0" err="1"/>
              <a:t>variabel-variabel</a:t>
            </a:r>
            <a:r>
              <a:rPr lang="en-US" dirty="0"/>
              <a:t> integer dan </a:t>
            </a:r>
            <a:r>
              <a:rPr lang="en-US" dirty="0" err="1"/>
              <a:t>kontinu</a:t>
            </a:r>
            <a:r>
              <a:rPr lang="en-US" dirty="0"/>
              <a:t> (</a:t>
            </a:r>
            <a:r>
              <a:rPr lang="en-US" dirty="0" err="1"/>
              <a:t>Pochet</a:t>
            </a:r>
            <a:r>
              <a:rPr lang="en-US" dirty="0"/>
              <a:t>, 2005)</a:t>
            </a:r>
            <a:endParaRPr lang="en-ID" sz="16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p:txBody>
      </p:sp>
      <p:sp>
        <p:nvSpPr>
          <p:cNvPr id="48" name="Rectangle: Rounded Corners 47">
            <a:extLst>
              <a:ext uri="{FF2B5EF4-FFF2-40B4-BE49-F238E27FC236}">
                <a16:creationId xmlns:a16="http://schemas.microsoft.com/office/drawing/2014/main" id="{4B8D8155-3E4A-9FD1-4143-02072E3E03DA}"/>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rgbClr val="002060"/>
                </a:solidFill>
                <a:latin typeface="Arial" panose="020B0604020202020204" pitchFamily="34" charset="0"/>
                <a:cs typeface="Arial" panose="020B0604020202020204" pitchFamily="34" charset="0"/>
              </a:rPr>
              <a:t>3</a:t>
            </a:r>
            <a:endParaRPr lang="en-ID" sz="1600" b="1" dirty="0">
              <a:solidFill>
                <a:srgbClr val="002060"/>
              </a:solidFill>
              <a:latin typeface="Arial" panose="020B0604020202020204" pitchFamily="34" charset="0"/>
              <a:cs typeface="Arial" panose="020B0604020202020204" pitchFamily="34" charset="0"/>
            </a:endParaRPr>
          </a:p>
        </p:txBody>
      </p:sp>
      <p:sp>
        <p:nvSpPr>
          <p:cNvPr id="54" name="Rectangle: Rounded Corners 53">
            <a:extLst>
              <a:ext uri="{FF2B5EF4-FFF2-40B4-BE49-F238E27FC236}">
                <a16:creationId xmlns:a16="http://schemas.microsoft.com/office/drawing/2014/main" id="{1D187512-17C0-26DF-436B-4E4810BDB996}"/>
              </a:ext>
            </a:extLst>
          </p:cNvPr>
          <p:cNvSpPr/>
          <p:nvPr/>
        </p:nvSpPr>
        <p:spPr>
          <a:xfrm>
            <a:off x="392182" y="1156711"/>
            <a:ext cx="3645245" cy="21110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600" b="1" dirty="0">
              <a:solidFill>
                <a:sysClr val="windowText" lastClr="0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297007C0-1134-F88A-A2DA-2720B5AE07FE}"/>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1" name="Straight Arrow Connector 50">
            <a:extLst>
              <a:ext uri="{FF2B5EF4-FFF2-40B4-BE49-F238E27FC236}">
                <a16:creationId xmlns:a16="http://schemas.microsoft.com/office/drawing/2014/main" id="{68FD3BC6-94BF-C9A1-E934-3BF2908B26A5}"/>
              </a:ext>
            </a:extLst>
          </p:cNvPr>
          <p:cNvCxnSpPr/>
          <p:nvPr/>
        </p:nvCxnSpPr>
        <p:spPr>
          <a:xfrm flipH="1" flipV="1">
            <a:off x="281354" y="126609"/>
            <a:ext cx="56039" cy="7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FB1CB90-6871-F87A-5E45-B026BD5FE4F2}"/>
              </a:ext>
            </a:extLst>
          </p:cNvPr>
          <p:cNvSpPr/>
          <p:nvPr/>
        </p:nvSpPr>
        <p:spPr>
          <a:xfrm>
            <a:off x="521674" y="1136137"/>
            <a:ext cx="2265771" cy="1031658"/>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Persediaan</a:t>
            </a:r>
            <a:endParaRPr lang="en-ID" sz="1600" b="1" dirty="0">
              <a:solidFill>
                <a:sysClr val="windowText" lastClr="000000"/>
              </a:solidFill>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526B02B8-1B16-75CF-0022-2DF35B6D4ACC}"/>
              </a:ext>
            </a:extLst>
          </p:cNvPr>
          <p:cNvSpPr/>
          <p:nvPr/>
        </p:nvSpPr>
        <p:spPr>
          <a:xfrm flipH="1">
            <a:off x="-13805" y="-17453"/>
            <a:ext cx="138105" cy="6875453"/>
          </a:xfrm>
          <a:prstGeom prst="roundRect">
            <a:avLst/>
          </a:prstGeom>
          <a:gradFill flip="none" rotWithShape="1">
            <a:gsLst>
              <a:gs pos="0">
                <a:srgbClr val="54B9B9">
                  <a:shade val="67500"/>
                  <a:satMod val="115000"/>
                </a:srgbClr>
              </a:gs>
              <a:gs pos="38000">
                <a:schemeClr val="bg2">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4" name="Picture 13" descr="Paper Title (use style: paper title)">
            <a:extLst>
              <a:ext uri="{FF2B5EF4-FFF2-40B4-BE49-F238E27FC236}">
                <a16:creationId xmlns:a16="http://schemas.microsoft.com/office/drawing/2014/main" id="{77BC4272-943D-CFA8-D9D4-9B326F97D888}"/>
              </a:ext>
            </a:extLst>
          </p:cNvPr>
          <p:cNvPicPr>
            <a:picLocks noChangeAspect="1"/>
          </p:cNvPicPr>
          <p:nvPr/>
        </p:nvPicPr>
        <p:blipFill rotWithShape="1">
          <a:blip r:embed="rId4">
            <a:extLst>
              <a:ext uri="{28A0092B-C50C-407E-A947-70E740481C1C}">
                <a14:useLocalDpi xmlns:a14="http://schemas.microsoft.com/office/drawing/2010/main" val="0"/>
              </a:ext>
            </a:extLst>
          </a:blip>
          <a:srcRect l="3462" b="4954"/>
          <a:stretch/>
        </p:blipFill>
        <p:spPr bwMode="auto">
          <a:xfrm>
            <a:off x="-1771701" y="980863"/>
            <a:ext cx="5119812" cy="3030018"/>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4F7542-36DB-4E50-6738-736662F5A527}"/>
                  </a:ext>
                </a:extLst>
              </p:cNvPr>
              <p:cNvSpPr txBox="1"/>
              <p:nvPr/>
            </p:nvSpPr>
            <p:spPr>
              <a:xfrm>
                <a:off x="-1946476" y="4823214"/>
                <a:ext cx="4630144" cy="4074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rPr>
                        <m:t>𝑆𝑎𝑓𝑒𝑡𝑦</m:t>
                      </m:r>
                      <m:r>
                        <a:rPr lang="en-ID" i="0">
                          <a:latin typeface="Cambria Math" panose="02040503050406030204" pitchFamily="18" charset="0"/>
                        </a:rPr>
                        <m:t> </m:t>
                      </m:r>
                      <m:r>
                        <a:rPr lang="en-ID" i="1">
                          <a:latin typeface="Cambria Math" panose="02040503050406030204" pitchFamily="18" charset="0"/>
                        </a:rPr>
                        <m:t>𝑆𝑡𝑜𝑐𝑘</m:t>
                      </m:r>
                      <m:r>
                        <a:rPr lang="en-ID" i="0">
                          <a:latin typeface="Cambria Math" panose="02040503050406030204" pitchFamily="18" charset="0"/>
                        </a:rPr>
                        <m:t>=</m:t>
                      </m:r>
                      <m:r>
                        <a:rPr lang="en-ID" i="1">
                          <a:latin typeface="Cambria Math" panose="02040503050406030204" pitchFamily="18" charset="0"/>
                        </a:rPr>
                        <m:t>𝑍</m:t>
                      </m:r>
                      <m:r>
                        <a:rPr lang="en-ID" i="0">
                          <a:latin typeface="Cambria Math" panose="02040503050406030204" pitchFamily="18" charset="0"/>
                        </a:rPr>
                        <m:t> </m:t>
                      </m:r>
                      <m:r>
                        <a:rPr lang="en-ID" i="1">
                          <a:latin typeface="Cambria Math" panose="02040503050406030204" pitchFamily="18" charset="0"/>
                        </a:rPr>
                        <m:t>𝑥</m:t>
                      </m:r>
                      <m:r>
                        <a:rPr lang="en-ID" i="0">
                          <a:latin typeface="Cambria Math" panose="02040503050406030204" pitchFamily="18" charset="0"/>
                        </a:rPr>
                        <m:t> </m:t>
                      </m:r>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𝜎</m:t>
                          </m:r>
                        </m:e>
                        <m:sub>
                          <m:r>
                            <a:rPr lang="en-ID" i="1">
                              <a:latin typeface="Cambria Math" panose="02040503050406030204" pitchFamily="18" charset="0"/>
                            </a:rPr>
                            <m:t>𝑑𝑒𝑚𝑎𝑛𝑑</m:t>
                          </m:r>
                          <m:r>
                            <a:rPr lang="en-ID" i="0">
                              <a:latin typeface="Cambria Math" panose="02040503050406030204" pitchFamily="18" charset="0"/>
                            </a:rPr>
                            <m:t> </m:t>
                          </m:r>
                        </m:sub>
                      </m:sSub>
                      <m:r>
                        <a:rPr lang="en-ID" i="1">
                          <a:latin typeface="Cambria Math" panose="02040503050406030204" pitchFamily="18" charset="0"/>
                        </a:rPr>
                        <m:t>𝑥</m:t>
                      </m:r>
                      <m:r>
                        <a:rPr lang="en-ID" i="0">
                          <a:latin typeface="Cambria Math" panose="02040503050406030204" pitchFamily="18" charset="0"/>
                        </a:rPr>
                        <m:t> </m:t>
                      </m:r>
                      <m:rad>
                        <m:radPr>
                          <m:degHide m:val="on"/>
                          <m:ctrlPr>
                            <a:rPr lang="en-ID" i="1">
                              <a:solidFill>
                                <a:srgbClr val="836967"/>
                              </a:solidFill>
                              <a:latin typeface="Cambria Math" panose="02040503050406030204" pitchFamily="18" charset="0"/>
                            </a:rPr>
                          </m:ctrlPr>
                        </m:radPr>
                        <m:deg/>
                        <m:e>
                          <m:r>
                            <a:rPr lang="en-ID" i="1">
                              <a:latin typeface="Cambria Math" panose="02040503050406030204" pitchFamily="18" charset="0"/>
                            </a:rPr>
                            <m:t>𝐿𝑒𝑎𝑑</m:t>
                          </m:r>
                          <m:r>
                            <a:rPr lang="en-ID" i="0">
                              <a:latin typeface="Cambria Math" panose="02040503050406030204" pitchFamily="18" charset="0"/>
                            </a:rPr>
                            <m:t> </m:t>
                          </m:r>
                          <m:r>
                            <a:rPr lang="en-ID" i="1">
                              <a:latin typeface="Cambria Math" panose="02040503050406030204" pitchFamily="18" charset="0"/>
                            </a:rPr>
                            <m:t>𝑇𝑖𝑚𝑒</m:t>
                          </m:r>
                        </m:e>
                      </m:rad>
                    </m:oMath>
                  </m:oMathPara>
                </a14:m>
                <a:endParaRPr lang="en-ID" dirty="0"/>
              </a:p>
            </p:txBody>
          </p:sp>
        </mc:Choice>
        <mc:Fallback xmlns="">
          <p:sp>
            <p:nvSpPr>
              <p:cNvPr id="19" name="TextBox 18">
                <a:extLst>
                  <a:ext uri="{FF2B5EF4-FFF2-40B4-BE49-F238E27FC236}">
                    <a16:creationId xmlns:a16="http://schemas.microsoft.com/office/drawing/2014/main" id="{B64F7542-36DB-4E50-6738-736662F5A527}"/>
                  </a:ext>
                </a:extLst>
              </p:cNvPr>
              <p:cNvSpPr txBox="1">
                <a:spLocks noRot="1" noChangeAspect="1" noMove="1" noResize="1" noEditPoints="1" noAdjustHandles="1" noChangeArrowheads="1" noChangeShapeType="1" noTextEdit="1"/>
              </p:cNvSpPr>
              <p:nvPr/>
            </p:nvSpPr>
            <p:spPr>
              <a:xfrm>
                <a:off x="-1946476" y="4823214"/>
                <a:ext cx="4630144" cy="407484"/>
              </a:xfrm>
              <a:prstGeom prst="rect">
                <a:avLst/>
              </a:prstGeom>
              <a:blipFill>
                <a:blip r:embed="rId5"/>
                <a:stretch>
                  <a:fillRect b="-13433"/>
                </a:stretch>
              </a:blipFill>
            </p:spPr>
            <p:txBody>
              <a:bodyPr/>
              <a:lstStyle/>
              <a:p>
                <a:r>
                  <a:rPr lang="en-ID">
                    <a:noFill/>
                  </a:rPr>
                  <a:t> </a:t>
                </a:r>
              </a:p>
            </p:txBody>
          </p:sp>
        </mc:Fallback>
      </mc:AlternateContent>
    </p:spTree>
    <p:extLst>
      <p:ext uri="{BB962C8B-B14F-4D97-AF65-F5344CB8AC3E}">
        <p14:creationId xmlns:p14="http://schemas.microsoft.com/office/powerpoint/2010/main" val="7172531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
            <a:extLst>
              <a:ext uri="{FF2B5EF4-FFF2-40B4-BE49-F238E27FC236}">
                <a16:creationId xmlns:a16="http://schemas.microsoft.com/office/drawing/2014/main" id="{514493D1-BA48-6033-71CD-F3BD25BFA633}"/>
              </a:ext>
            </a:extLst>
          </p:cNvPr>
          <p:cNvSpPr txBox="1">
            <a:spLocks/>
          </p:cNvSpPr>
          <p:nvPr/>
        </p:nvSpPr>
        <p:spPr>
          <a:xfrm>
            <a:off x="2990757" y="1544679"/>
            <a:ext cx="8572885" cy="3649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dirty="0">
              <a:latin typeface="Arial" panose="020B0604020202020204" pitchFamily="34" charset="0"/>
              <a:cs typeface="Arial" panose="020B0604020202020204" pitchFamily="34" charset="0"/>
            </a:endParaRPr>
          </a:p>
        </p:txBody>
      </p:sp>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Arial" panose="020B0604020202020204" pitchFamily="34" charset="0"/>
                <a:cs typeface="Arial" panose="020B0604020202020204" pitchFamily="34" charset="0"/>
              </a:rPr>
              <a:t>Input-proses-output dan </a:t>
            </a:r>
            <a:r>
              <a:rPr lang="en-US" sz="1600" dirty="0" err="1">
                <a:latin typeface="Arial" panose="020B0604020202020204" pitchFamily="34" charset="0"/>
                <a:cs typeface="Arial" panose="020B0604020202020204" pitchFamily="34" charset="0"/>
              </a:rPr>
              <a:t>permasalahan</a:t>
            </a: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Latar</a:t>
            </a:r>
            <a:r>
              <a:rPr lang="en-US" b="1" dirty="0">
                <a:solidFill>
                  <a:schemeClr val="tx1"/>
                </a:solidFill>
                <a:latin typeface="Book Antiqua" panose="02040602050305030304" pitchFamily="18" charset="0"/>
              </a:rPr>
              <a:t> </a:t>
            </a:r>
            <a:r>
              <a:rPr lang="en-US" b="1" dirty="0" err="1">
                <a:solidFill>
                  <a:schemeClr val="tx1"/>
                </a:solidFill>
                <a:latin typeface="Book Antiqua" panose="02040602050305030304" pitchFamily="18" charset="0"/>
              </a:rPr>
              <a:t>Belakang</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158" name="Rectangle: Rounded Corners 157">
            <a:extLst>
              <a:ext uri="{FF2B5EF4-FFF2-40B4-BE49-F238E27FC236}">
                <a16:creationId xmlns:a16="http://schemas.microsoft.com/office/drawing/2014/main" id="{5115F89F-282B-DE94-8DFD-6D588FD0CD81}"/>
              </a:ext>
            </a:extLst>
          </p:cNvPr>
          <p:cNvSpPr/>
          <p:nvPr/>
        </p:nvSpPr>
        <p:spPr>
          <a:xfrm>
            <a:off x="3243269" y="1314680"/>
            <a:ext cx="5481878" cy="22392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Arial" panose="020B0604020202020204" pitchFamily="34" charset="0"/>
              </a:rPr>
              <a:t>Proses </a:t>
            </a:r>
            <a:r>
              <a:rPr lang="en-US" sz="1600" dirty="0" err="1">
                <a:solidFill>
                  <a:srgbClr val="002060"/>
                </a:solidFill>
                <a:cs typeface="Arial" panose="020B0604020202020204" pitchFamily="34" charset="0"/>
              </a:rPr>
              <a:t>Pengadaan</a:t>
            </a:r>
            <a:r>
              <a:rPr lang="en-US" sz="1600" dirty="0">
                <a:solidFill>
                  <a:srgbClr val="002060"/>
                </a:solidFill>
                <a:cs typeface="Arial" panose="020B0604020202020204" pitchFamily="34" charset="0"/>
              </a:rPr>
              <a:t> </a:t>
            </a:r>
            <a:r>
              <a:rPr lang="en-US" sz="1600" dirty="0" err="1">
                <a:solidFill>
                  <a:srgbClr val="002060"/>
                </a:solidFill>
                <a:cs typeface="Arial" panose="020B0604020202020204" pitchFamily="34" charset="0"/>
              </a:rPr>
              <a:t>Bahan</a:t>
            </a:r>
            <a:r>
              <a:rPr lang="en-US" sz="1600" dirty="0">
                <a:solidFill>
                  <a:srgbClr val="002060"/>
                </a:solidFill>
                <a:cs typeface="Arial" panose="020B0604020202020204" pitchFamily="34" charset="0"/>
              </a:rPr>
              <a:t> Baku</a:t>
            </a:r>
            <a:endParaRPr lang="en-ID" sz="1600" dirty="0">
              <a:solidFill>
                <a:srgbClr val="002060"/>
              </a:solidFill>
              <a:cs typeface="Arial" panose="020B0604020202020204" pitchFamily="34" charset="0"/>
            </a:endParaRPr>
          </a:p>
        </p:txBody>
      </p:sp>
      <p:sp>
        <p:nvSpPr>
          <p:cNvPr id="159" name="Rectangle: Rounded Corners 158">
            <a:extLst>
              <a:ext uri="{FF2B5EF4-FFF2-40B4-BE49-F238E27FC236}">
                <a16:creationId xmlns:a16="http://schemas.microsoft.com/office/drawing/2014/main" id="{60D0A7DE-982F-4859-1547-130AFF40B9B5}"/>
              </a:ext>
            </a:extLst>
          </p:cNvPr>
          <p:cNvSpPr/>
          <p:nvPr/>
        </p:nvSpPr>
        <p:spPr>
          <a:xfrm>
            <a:off x="9453620" y="1317493"/>
            <a:ext cx="2118013" cy="24187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Arial" panose="020B0604020202020204" pitchFamily="34" charset="0"/>
              </a:rPr>
              <a:t>Output</a:t>
            </a:r>
            <a:endParaRPr lang="en-ID" sz="1600" dirty="0">
              <a:solidFill>
                <a:srgbClr val="002060"/>
              </a:solidFill>
              <a:cs typeface="Arial" panose="020B0604020202020204" pitchFamily="34" charset="0"/>
            </a:endParaRPr>
          </a:p>
        </p:txBody>
      </p:sp>
      <p:sp>
        <p:nvSpPr>
          <p:cNvPr id="162" name="Rectangle: Rounded Corners 161">
            <a:extLst>
              <a:ext uri="{FF2B5EF4-FFF2-40B4-BE49-F238E27FC236}">
                <a16:creationId xmlns:a16="http://schemas.microsoft.com/office/drawing/2014/main" id="{312D77CB-ADF1-D13D-7DFB-0E8F64E26EEC}"/>
              </a:ext>
            </a:extLst>
          </p:cNvPr>
          <p:cNvSpPr/>
          <p:nvPr/>
        </p:nvSpPr>
        <p:spPr>
          <a:xfrm>
            <a:off x="4997495" y="1787543"/>
            <a:ext cx="1098505" cy="509257"/>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cs typeface="Arial" panose="020B0604020202020204" pitchFamily="34" charset="0"/>
              </a:rPr>
              <a:t>Pemasok</a:t>
            </a:r>
            <a:r>
              <a:rPr lang="en-US" sz="1600" dirty="0">
                <a:solidFill>
                  <a:srgbClr val="002060"/>
                </a:solidFill>
                <a:cs typeface="Arial" panose="020B0604020202020204" pitchFamily="34" charset="0"/>
              </a:rPr>
              <a:t> </a:t>
            </a:r>
            <a:r>
              <a:rPr lang="en-US" sz="1000" dirty="0">
                <a:solidFill>
                  <a:srgbClr val="002060"/>
                </a:solidFill>
                <a:cs typeface="Arial" panose="020B0604020202020204" pitchFamily="34" charset="0"/>
              </a:rPr>
              <a:t>(</a:t>
            </a:r>
            <a:r>
              <a:rPr lang="en-US" sz="1000" dirty="0" err="1">
                <a:solidFill>
                  <a:srgbClr val="002060"/>
                </a:solidFill>
                <a:cs typeface="Arial" panose="020B0604020202020204" pitchFamily="34" charset="0"/>
              </a:rPr>
              <a:t>Pengepres</a:t>
            </a:r>
            <a:r>
              <a:rPr lang="en-US" sz="1000" dirty="0">
                <a:solidFill>
                  <a:srgbClr val="002060"/>
                </a:solidFill>
                <a:cs typeface="Arial" panose="020B0604020202020204" pitchFamily="34" charset="0"/>
              </a:rPr>
              <a:t>)</a:t>
            </a:r>
            <a:endParaRPr lang="en-ID" sz="1000" dirty="0">
              <a:solidFill>
                <a:srgbClr val="002060"/>
              </a:solidFill>
              <a:cs typeface="Arial" panose="020B0604020202020204" pitchFamily="34" charset="0"/>
            </a:endParaRPr>
          </a:p>
        </p:txBody>
      </p:sp>
      <p:sp>
        <p:nvSpPr>
          <p:cNvPr id="169" name="Rectangle: Rounded Corners 168">
            <a:extLst>
              <a:ext uri="{FF2B5EF4-FFF2-40B4-BE49-F238E27FC236}">
                <a16:creationId xmlns:a16="http://schemas.microsoft.com/office/drawing/2014/main" id="{4875441C-1A8C-0BE1-F618-EC7C1D1E075F}"/>
              </a:ext>
            </a:extLst>
          </p:cNvPr>
          <p:cNvSpPr/>
          <p:nvPr/>
        </p:nvSpPr>
        <p:spPr>
          <a:xfrm>
            <a:off x="7544468" y="1675081"/>
            <a:ext cx="1302534" cy="339341"/>
          </a:xfrm>
          <a:prstGeom prst="roundRect">
            <a:avLst/>
          </a:prstGeom>
          <a:solidFill>
            <a:schemeClr val="bg1"/>
          </a:solid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2060"/>
                </a:solidFill>
                <a:cs typeface="Arial" panose="020B0604020202020204" pitchFamily="34" charset="0"/>
              </a:rPr>
              <a:t>Forecasting</a:t>
            </a:r>
            <a:endParaRPr lang="en-ID" sz="1600" i="1" dirty="0">
              <a:solidFill>
                <a:srgbClr val="002060"/>
              </a:solidFill>
              <a:cs typeface="Arial" panose="020B0604020202020204" pitchFamily="34" charset="0"/>
            </a:endParaRPr>
          </a:p>
        </p:txBody>
      </p:sp>
      <p:sp>
        <p:nvSpPr>
          <p:cNvPr id="171" name="Rectangle: Rounded Corners 170">
            <a:extLst>
              <a:ext uri="{FF2B5EF4-FFF2-40B4-BE49-F238E27FC236}">
                <a16:creationId xmlns:a16="http://schemas.microsoft.com/office/drawing/2014/main" id="{BEE056D2-EEAA-9653-4FEB-A6D456F2F68D}"/>
              </a:ext>
            </a:extLst>
          </p:cNvPr>
          <p:cNvSpPr/>
          <p:nvPr/>
        </p:nvSpPr>
        <p:spPr>
          <a:xfrm>
            <a:off x="7672218" y="2798603"/>
            <a:ext cx="1052929" cy="483884"/>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cs typeface="Arial" panose="020B0604020202020204" pitchFamily="34" charset="0"/>
              </a:rPr>
              <a:t>Produksi</a:t>
            </a:r>
            <a:r>
              <a:rPr lang="en-US" sz="1600" dirty="0">
                <a:solidFill>
                  <a:srgbClr val="002060"/>
                </a:solidFill>
                <a:cs typeface="Arial" panose="020B0604020202020204" pitchFamily="34" charset="0"/>
              </a:rPr>
              <a:t>  </a:t>
            </a:r>
            <a:r>
              <a:rPr lang="en-US" sz="1000" dirty="0">
                <a:solidFill>
                  <a:srgbClr val="002060"/>
                </a:solidFill>
                <a:cs typeface="Arial" panose="020B0604020202020204" pitchFamily="34" charset="0"/>
              </a:rPr>
              <a:t>(Recycling)</a:t>
            </a:r>
            <a:endParaRPr lang="en-ID" sz="1600" dirty="0">
              <a:solidFill>
                <a:srgbClr val="002060"/>
              </a:solidFill>
              <a:cs typeface="Arial" panose="020B0604020202020204" pitchFamily="34" charset="0"/>
            </a:endParaRPr>
          </a:p>
        </p:txBody>
      </p:sp>
      <p:sp>
        <p:nvSpPr>
          <p:cNvPr id="172" name="Rectangle: Rounded Corners 171">
            <a:extLst>
              <a:ext uri="{FF2B5EF4-FFF2-40B4-BE49-F238E27FC236}">
                <a16:creationId xmlns:a16="http://schemas.microsoft.com/office/drawing/2014/main" id="{745E1B58-8F4A-A151-17A8-24A5AB209055}"/>
              </a:ext>
            </a:extLst>
          </p:cNvPr>
          <p:cNvSpPr/>
          <p:nvPr/>
        </p:nvSpPr>
        <p:spPr>
          <a:xfrm>
            <a:off x="6062440" y="2804099"/>
            <a:ext cx="1098505" cy="483884"/>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Arial" panose="020B0604020202020204" pitchFamily="34" charset="0"/>
              </a:rPr>
              <a:t>Gudang </a:t>
            </a:r>
            <a:r>
              <a:rPr lang="en-US" sz="1000" dirty="0">
                <a:solidFill>
                  <a:srgbClr val="002060"/>
                </a:solidFill>
                <a:cs typeface="Arial" panose="020B0604020202020204" pitchFamily="34" charset="0"/>
              </a:rPr>
              <a:t>(</a:t>
            </a:r>
            <a:r>
              <a:rPr lang="en-US" sz="1000" dirty="0" err="1">
                <a:solidFill>
                  <a:srgbClr val="002060"/>
                </a:solidFill>
                <a:cs typeface="Arial" panose="020B0604020202020204" pitchFamily="34" charset="0"/>
              </a:rPr>
              <a:t>Penyimpanan</a:t>
            </a:r>
            <a:r>
              <a:rPr lang="en-US" sz="1000" dirty="0">
                <a:solidFill>
                  <a:srgbClr val="002060"/>
                </a:solidFill>
                <a:cs typeface="Arial" panose="020B0604020202020204" pitchFamily="34" charset="0"/>
              </a:rPr>
              <a:t>)</a:t>
            </a:r>
            <a:endParaRPr lang="en-ID" sz="1600" dirty="0">
              <a:solidFill>
                <a:srgbClr val="002060"/>
              </a:solidFill>
              <a:cs typeface="Arial" panose="020B0604020202020204" pitchFamily="34" charset="0"/>
            </a:endParaRPr>
          </a:p>
        </p:txBody>
      </p:sp>
      <p:pic>
        <p:nvPicPr>
          <p:cNvPr id="246" name="Picture 245">
            <a:extLst>
              <a:ext uri="{FF2B5EF4-FFF2-40B4-BE49-F238E27FC236}">
                <a16:creationId xmlns:a16="http://schemas.microsoft.com/office/drawing/2014/main" id="{1DECCD2B-A7A6-14AF-8CDE-3FE9E5CAD656}"/>
              </a:ext>
            </a:extLst>
          </p:cNvPr>
          <p:cNvPicPr>
            <a:picLocks noChangeAspect="1"/>
          </p:cNvPicPr>
          <p:nvPr/>
        </p:nvPicPr>
        <p:blipFill>
          <a:blip r:embed="rId4"/>
          <a:stretch>
            <a:fillRect/>
          </a:stretch>
        </p:blipFill>
        <p:spPr>
          <a:xfrm>
            <a:off x="9528877" y="2274880"/>
            <a:ext cx="372464" cy="372464"/>
          </a:xfrm>
          <a:prstGeom prst="rect">
            <a:avLst/>
          </a:prstGeom>
        </p:spPr>
      </p:pic>
      <p:sp>
        <p:nvSpPr>
          <p:cNvPr id="6" name="Rectangle: Rounded Corners 5">
            <a:extLst>
              <a:ext uri="{FF2B5EF4-FFF2-40B4-BE49-F238E27FC236}">
                <a16:creationId xmlns:a16="http://schemas.microsoft.com/office/drawing/2014/main" id="{8FA79E64-7473-85C6-4743-A1DB844D37E4}"/>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rgbClr val="002060"/>
                </a:solidFill>
                <a:latin typeface="Arial" panose="020B0604020202020204" pitchFamily="34" charset="0"/>
                <a:cs typeface="Arial" panose="020B0604020202020204" pitchFamily="34" charset="0"/>
              </a:rPr>
              <a:t>2</a:t>
            </a:r>
            <a:endParaRPr lang="en-ID" sz="1600" b="1" dirty="0">
              <a:solidFill>
                <a:srgbClr val="002060"/>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2E45DFA5-1749-E448-205A-049AF4B702C3}"/>
              </a:ext>
            </a:extLst>
          </p:cNvPr>
          <p:cNvSpPr/>
          <p:nvPr/>
        </p:nvSpPr>
        <p:spPr>
          <a:xfrm>
            <a:off x="542069" y="1320791"/>
            <a:ext cx="1999774" cy="227743"/>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Arial" panose="020B0604020202020204" pitchFamily="34" charset="0"/>
              </a:rPr>
              <a:t>Input</a:t>
            </a:r>
            <a:endParaRPr lang="en-ID" sz="1600" dirty="0">
              <a:solidFill>
                <a:srgbClr val="002060"/>
              </a:solidFill>
              <a:cs typeface="Arial" panose="020B0604020202020204" pitchFamily="34" charset="0"/>
            </a:endParaRPr>
          </a:p>
        </p:txBody>
      </p:sp>
      <p:pic>
        <p:nvPicPr>
          <p:cNvPr id="2050" name="Picture 2" descr="Inovasi Baru Mengubah Sampah Plastik Jadi Kertas yang Mudah Terurai">
            <a:extLst>
              <a:ext uri="{FF2B5EF4-FFF2-40B4-BE49-F238E27FC236}">
                <a16:creationId xmlns:a16="http://schemas.microsoft.com/office/drawing/2014/main" id="{EB91266A-DD3A-23D4-392D-D74AEF6D68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55827" b="31950"/>
          <a:stretch/>
        </p:blipFill>
        <p:spPr bwMode="auto">
          <a:xfrm>
            <a:off x="1208350" y="1873833"/>
            <a:ext cx="642335" cy="60246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564841D-822A-FC86-1A15-319ECF736FA4}"/>
              </a:ext>
            </a:extLst>
          </p:cNvPr>
          <p:cNvSpPr txBox="1"/>
          <p:nvPr/>
        </p:nvSpPr>
        <p:spPr>
          <a:xfrm>
            <a:off x="1046404" y="1578843"/>
            <a:ext cx="964244" cy="276999"/>
          </a:xfrm>
          <a:prstGeom prst="rect">
            <a:avLst/>
          </a:prstGeom>
          <a:noFill/>
        </p:spPr>
        <p:txBody>
          <a:bodyPr wrap="square">
            <a:spAutoFit/>
          </a:bodyPr>
          <a:lstStyle/>
          <a:p>
            <a:pPr algn="ctr"/>
            <a:r>
              <a:rPr lang="en-US" sz="1200" i="1" dirty="0">
                <a:cs typeface="Arial" panose="020B0604020202020204" pitchFamily="34" charset="0"/>
              </a:rPr>
              <a:t>Light Blue </a:t>
            </a:r>
            <a:endParaRPr lang="en-ID" sz="1200" i="1" dirty="0"/>
          </a:p>
        </p:txBody>
      </p:sp>
      <p:pic>
        <p:nvPicPr>
          <p:cNvPr id="2052" name="Picture 4" descr="100% Kepingan Plastik Daur Ulang Bening/kepingan Botol Pet Di Bale - Buy  Pos Konsumen Pet Botol Scrap,Botol Pet Memo Untuk Dijual,Limbah Plastik  Bekas Product on Alibaba.com">
            <a:extLst>
              <a:ext uri="{FF2B5EF4-FFF2-40B4-BE49-F238E27FC236}">
                <a16:creationId xmlns:a16="http://schemas.microsoft.com/office/drawing/2014/main" id="{2395F4E6-77FE-0338-F523-1146A2FEE3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817" t="13322"/>
          <a:stretch/>
        </p:blipFill>
        <p:spPr bwMode="auto">
          <a:xfrm>
            <a:off x="529918" y="1874336"/>
            <a:ext cx="602333" cy="6057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et bottles scrap in United States, Pet bottles scrap Manufacturers &amp;  Suppliers in United States">
            <a:extLst>
              <a:ext uri="{FF2B5EF4-FFF2-40B4-BE49-F238E27FC236}">
                <a16:creationId xmlns:a16="http://schemas.microsoft.com/office/drawing/2014/main" id="{B0FBEC75-E03E-1FF4-B23A-045A65B4F72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788" t="9331" b="12825"/>
          <a:stretch/>
        </p:blipFill>
        <p:spPr bwMode="auto">
          <a:xfrm>
            <a:off x="1900849" y="1870526"/>
            <a:ext cx="630921" cy="612317"/>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Tropical scene with solid fill">
            <a:extLst>
              <a:ext uri="{FF2B5EF4-FFF2-40B4-BE49-F238E27FC236}">
                <a16:creationId xmlns:a16="http://schemas.microsoft.com/office/drawing/2014/main" id="{F7EA4394-47BA-2D65-A17D-9BA10080F1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07037" y="806892"/>
            <a:ext cx="526250" cy="526250"/>
          </a:xfrm>
          <a:prstGeom prst="rect">
            <a:avLst/>
          </a:prstGeom>
        </p:spPr>
      </p:pic>
      <p:sp>
        <p:nvSpPr>
          <p:cNvPr id="9" name="Rectangle 8">
            <a:extLst>
              <a:ext uri="{FF2B5EF4-FFF2-40B4-BE49-F238E27FC236}">
                <a16:creationId xmlns:a16="http://schemas.microsoft.com/office/drawing/2014/main" id="{E97DEC99-98BB-7FD6-C7C0-83435082D4AD}"/>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0" name="TextBox 139">
            <a:extLst>
              <a:ext uri="{FF2B5EF4-FFF2-40B4-BE49-F238E27FC236}">
                <a16:creationId xmlns:a16="http://schemas.microsoft.com/office/drawing/2014/main" id="{81E4D549-6837-B522-16D5-CD217B43EC57}"/>
              </a:ext>
            </a:extLst>
          </p:cNvPr>
          <p:cNvSpPr txBox="1"/>
          <p:nvPr/>
        </p:nvSpPr>
        <p:spPr>
          <a:xfrm>
            <a:off x="501032" y="1576670"/>
            <a:ext cx="666582" cy="276999"/>
          </a:xfrm>
          <a:prstGeom prst="rect">
            <a:avLst/>
          </a:prstGeom>
          <a:noFill/>
        </p:spPr>
        <p:txBody>
          <a:bodyPr wrap="square">
            <a:spAutoFit/>
          </a:bodyPr>
          <a:lstStyle/>
          <a:p>
            <a:pPr algn="ctr"/>
            <a:r>
              <a:rPr lang="en-US" sz="1200" i="1" dirty="0">
                <a:cs typeface="Arial" panose="020B0604020202020204" pitchFamily="34" charset="0"/>
              </a:rPr>
              <a:t>Clear</a:t>
            </a:r>
            <a:endParaRPr lang="en-ID" sz="1200" dirty="0"/>
          </a:p>
        </p:txBody>
      </p:sp>
      <p:sp>
        <p:nvSpPr>
          <p:cNvPr id="142" name="TextBox 141">
            <a:extLst>
              <a:ext uri="{FF2B5EF4-FFF2-40B4-BE49-F238E27FC236}">
                <a16:creationId xmlns:a16="http://schemas.microsoft.com/office/drawing/2014/main" id="{E6AB8CF1-3958-DA01-A624-3A1C6627E0F5}"/>
              </a:ext>
            </a:extLst>
          </p:cNvPr>
          <p:cNvSpPr txBox="1"/>
          <p:nvPr/>
        </p:nvSpPr>
        <p:spPr>
          <a:xfrm>
            <a:off x="1835362" y="1578261"/>
            <a:ext cx="785693" cy="276999"/>
          </a:xfrm>
          <a:prstGeom prst="rect">
            <a:avLst/>
          </a:prstGeom>
          <a:noFill/>
        </p:spPr>
        <p:txBody>
          <a:bodyPr wrap="square">
            <a:spAutoFit/>
          </a:bodyPr>
          <a:lstStyle/>
          <a:p>
            <a:pPr algn="ctr"/>
            <a:r>
              <a:rPr lang="en-US" sz="1200" i="1" dirty="0">
                <a:cs typeface="Arial" panose="020B0604020202020204" pitchFamily="34" charset="0"/>
              </a:rPr>
              <a:t>Mix</a:t>
            </a:r>
            <a:endParaRPr lang="en-ID" sz="1200" dirty="0"/>
          </a:p>
        </p:txBody>
      </p:sp>
      <p:pic>
        <p:nvPicPr>
          <p:cNvPr id="11" name="Picture 10">
            <a:extLst>
              <a:ext uri="{FF2B5EF4-FFF2-40B4-BE49-F238E27FC236}">
                <a16:creationId xmlns:a16="http://schemas.microsoft.com/office/drawing/2014/main" id="{C8C41FE5-2A67-364A-0CF6-91806CD9A193}"/>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3194" b="79130" l="12931" r="86392"/>
                    </a14:imgEffect>
                  </a14:imgLayer>
                </a14:imgProps>
              </a:ext>
              <a:ext uri="{28A0092B-C50C-407E-A947-70E740481C1C}">
                <a14:useLocalDpi xmlns:a14="http://schemas.microsoft.com/office/drawing/2010/main" val="0"/>
              </a:ext>
            </a:extLst>
          </a:blip>
          <a:srcRect l="10958" t="19109" r="5766" b="20123"/>
          <a:stretch/>
        </p:blipFill>
        <p:spPr>
          <a:xfrm>
            <a:off x="11053117" y="1637089"/>
            <a:ext cx="604584" cy="589656"/>
          </a:xfrm>
          <a:prstGeom prst="rect">
            <a:avLst/>
          </a:prstGeom>
        </p:spPr>
      </p:pic>
      <p:pic>
        <p:nvPicPr>
          <p:cNvPr id="13" name="Picture 12">
            <a:extLst>
              <a:ext uri="{FF2B5EF4-FFF2-40B4-BE49-F238E27FC236}">
                <a16:creationId xmlns:a16="http://schemas.microsoft.com/office/drawing/2014/main" id="{600C02A5-7D39-9BB2-8343-97C5B6873BF4}"/>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0575" b="75116" l="16375" r="87126"/>
                    </a14:imgEffect>
                  </a14:imgLayer>
                </a14:imgProps>
              </a:ext>
              <a:ext uri="{28A0092B-C50C-407E-A947-70E740481C1C}">
                <a14:useLocalDpi xmlns:a14="http://schemas.microsoft.com/office/drawing/2010/main" val="0"/>
              </a:ext>
            </a:extLst>
          </a:blip>
          <a:srcRect l="13793" t="19221" r="8840" b="24322"/>
          <a:stretch/>
        </p:blipFill>
        <p:spPr>
          <a:xfrm>
            <a:off x="9411094" y="1656498"/>
            <a:ext cx="608218" cy="593201"/>
          </a:xfrm>
          <a:prstGeom prst="rect">
            <a:avLst/>
          </a:prstGeom>
        </p:spPr>
      </p:pic>
      <p:pic>
        <p:nvPicPr>
          <p:cNvPr id="14" name="Picture 13">
            <a:extLst>
              <a:ext uri="{FF2B5EF4-FFF2-40B4-BE49-F238E27FC236}">
                <a16:creationId xmlns:a16="http://schemas.microsoft.com/office/drawing/2014/main" id="{8FA257D7-DA8F-5596-8A90-A33D3A123094}"/>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35657" b="79510" l="20497" r="77696"/>
                    </a14:imgEffect>
                  </a14:imgLayer>
                </a14:imgProps>
              </a:ext>
              <a:ext uri="{28A0092B-C50C-407E-A947-70E740481C1C}">
                <a14:useLocalDpi xmlns:a14="http://schemas.microsoft.com/office/drawing/2010/main" val="0"/>
              </a:ext>
            </a:extLst>
          </a:blip>
          <a:srcRect l="19227" t="36387" r="22889" b="21415"/>
          <a:stretch/>
        </p:blipFill>
        <p:spPr>
          <a:xfrm>
            <a:off x="10208924" y="1657729"/>
            <a:ext cx="606564" cy="591011"/>
          </a:xfrm>
          <a:prstGeom prst="rect">
            <a:avLst/>
          </a:prstGeom>
        </p:spPr>
      </p:pic>
      <p:pic>
        <p:nvPicPr>
          <p:cNvPr id="49" name="Picture 48">
            <a:extLst>
              <a:ext uri="{FF2B5EF4-FFF2-40B4-BE49-F238E27FC236}">
                <a16:creationId xmlns:a16="http://schemas.microsoft.com/office/drawing/2014/main" id="{167C554B-41EB-7D3E-0422-AEB581A995FD}"/>
              </a:ext>
            </a:extLst>
          </p:cNvPr>
          <p:cNvPicPr>
            <a:picLocks noChangeAspect="1"/>
          </p:cNvPicPr>
          <p:nvPr/>
        </p:nvPicPr>
        <p:blipFill>
          <a:blip r:embed="rId4"/>
          <a:stretch>
            <a:fillRect/>
          </a:stretch>
        </p:blipFill>
        <p:spPr>
          <a:xfrm>
            <a:off x="11167487" y="2275375"/>
            <a:ext cx="375844" cy="375844"/>
          </a:xfrm>
          <a:prstGeom prst="rect">
            <a:avLst/>
          </a:prstGeom>
        </p:spPr>
      </p:pic>
      <p:pic>
        <p:nvPicPr>
          <p:cNvPr id="1026" name="Picture 2" descr="Supplier icon. linear vector illustration. outline supplier icon • wall  stickers graphic, background, black | myloview.com">
            <a:extLst>
              <a:ext uri="{FF2B5EF4-FFF2-40B4-BE49-F238E27FC236}">
                <a16:creationId xmlns:a16="http://schemas.microsoft.com/office/drawing/2014/main" id="{028B3724-A3DD-53B9-2EC6-2A69D32C126C}"/>
              </a:ext>
            </a:extLst>
          </p:cNvPr>
          <p:cNvPicPr>
            <a:picLocks noChangeAspect="1" noChangeArrowheads="1"/>
          </p:cNvPicPr>
          <p:nvPr/>
        </p:nvPicPr>
        <p:blipFill rotWithShape="1">
          <a:blip r:embed="rId16">
            <a:duotone>
              <a:schemeClr val="accent1">
                <a:shade val="45000"/>
                <a:satMod val="135000"/>
              </a:schemeClr>
              <a:prstClr val="white"/>
            </a:duotone>
            <a:extLst>
              <a:ext uri="{28A0092B-C50C-407E-A947-70E740481C1C}">
                <a14:useLocalDpi xmlns:a14="http://schemas.microsoft.com/office/drawing/2010/main" val="0"/>
              </a:ext>
            </a:extLst>
          </a:blip>
          <a:srcRect l="20968" t="28849" r="23898" b="36960"/>
          <a:stretch/>
        </p:blipFill>
        <p:spPr bwMode="auto">
          <a:xfrm>
            <a:off x="5835265" y="2380474"/>
            <a:ext cx="535228" cy="3319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prove Warehouse Performance Warehouse Icon Png - Free PNG Images | TOPpng">
            <a:extLst>
              <a:ext uri="{FF2B5EF4-FFF2-40B4-BE49-F238E27FC236}">
                <a16:creationId xmlns:a16="http://schemas.microsoft.com/office/drawing/2014/main" id="{5DE05847-86E3-1695-5435-D13A0A5D18D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58184" y="2001315"/>
            <a:ext cx="692225" cy="7357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cycle Symbol - Gallegos Sanitation / Republic Services">
            <a:extLst>
              <a:ext uri="{FF2B5EF4-FFF2-40B4-BE49-F238E27FC236}">
                <a16:creationId xmlns:a16="http://schemas.microsoft.com/office/drawing/2014/main" id="{772BAE63-823C-E115-5B0B-B67E89E68CF7}"/>
              </a:ext>
            </a:extLst>
          </p:cNvPr>
          <p:cNvPicPr>
            <a:picLocks noChangeAspect="1" noChangeArrowheads="1"/>
          </p:cNvPicPr>
          <p:nvPr/>
        </p:nvPicPr>
        <p:blipFill>
          <a:blip r:embed="rId1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4423" y="2203697"/>
            <a:ext cx="513882" cy="5138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ngineer - Free user icons">
            <a:extLst>
              <a:ext uri="{FF2B5EF4-FFF2-40B4-BE49-F238E27FC236}">
                <a16:creationId xmlns:a16="http://schemas.microsoft.com/office/drawing/2014/main" id="{D3168F5C-3A33-30B8-251C-54D5F4249976}"/>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38031" y="2226745"/>
            <a:ext cx="463645" cy="46364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09F9F64F-E1A9-4CAE-78B1-FEB6776C5244}"/>
              </a:ext>
            </a:extLst>
          </p:cNvPr>
          <p:cNvCxnSpPr>
            <a:cxnSpLocks/>
            <a:stCxn id="172" idx="3"/>
            <a:endCxn id="171" idx="1"/>
          </p:cNvCxnSpPr>
          <p:nvPr/>
        </p:nvCxnSpPr>
        <p:spPr>
          <a:xfrm flipV="1">
            <a:off x="7160945" y="3040545"/>
            <a:ext cx="511273" cy="549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DAF622E-69E4-58DD-5130-FE611504BA01}"/>
              </a:ext>
            </a:extLst>
          </p:cNvPr>
          <p:cNvGrpSpPr/>
          <p:nvPr/>
        </p:nvGrpSpPr>
        <p:grpSpPr>
          <a:xfrm>
            <a:off x="4332971" y="3658336"/>
            <a:ext cx="3982927" cy="2673017"/>
            <a:chOff x="4036490" y="4203970"/>
            <a:chExt cx="4805981" cy="2538500"/>
          </a:xfrm>
        </p:grpSpPr>
        <p:graphicFrame>
          <p:nvGraphicFramePr>
            <p:cNvPr id="34" name="Chart 33">
              <a:extLst>
                <a:ext uri="{FF2B5EF4-FFF2-40B4-BE49-F238E27FC236}">
                  <a16:creationId xmlns:a16="http://schemas.microsoft.com/office/drawing/2014/main" id="{AA435E96-E718-C392-F361-517C809CC2F0}"/>
                </a:ext>
              </a:extLst>
            </p:cNvPr>
            <p:cNvGraphicFramePr>
              <a:graphicFrameLocks/>
            </p:cNvGraphicFramePr>
            <p:nvPr>
              <p:extLst>
                <p:ext uri="{D42A27DB-BD31-4B8C-83A1-F6EECF244321}">
                  <p14:modId xmlns:p14="http://schemas.microsoft.com/office/powerpoint/2010/main" val="4203691612"/>
                </p:ext>
              </p:extLst>
            </p:nvPr>
          </p:nvGraphicFramePr>
          <p:xfrm>
            <a:off x="4036490" y="4203970"/>
            <a:ext cx="4805981" cy="2538500"/>
          </p:xfrm>
          <a:graphic>
            <a:graphicData uri="http://schemas.openxmlformats.org/drawingml/2006/chart">
              <c:chart xmlns:c="http://schemas.openxmlformats.org/drawingml/2006/chart" xmlns:r="http://schemas.openxmlformats.org/officeDocument/2006/relationships" r:id="rId20"/>
            </a:graphicData>
          </a:graphic>
        </p:graphicFrame>
        <p:sp>
          <p:nvSpPr>
            <p:cNvPr id="18" name="Isosceles Triangle 17">
              <a:extLst>
                <a:ext uri="{FF2B5EF4-FFF2-40B4-BE49-F238E27FC236}">
                  <a16:creationId xmlns:a16="http://schemas.microsoft.com/office/drawing/2014/main" id="{6D4391F7-FF96-C58A-4EB8-6F519E927916}"/>
                </a:ext>
              </a:extLst>
            </p:cNvPr>
            <p:cNvSpPr/>
            <p:nvPr/>
          </p:nvSpPr>
          <p:spPr>
            <a:xfrm>
              <a:off x="6252492" y="4688954"/>
              <a:ext cx="237823" cy="20012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E8CDFEE6-1915-9ACA-A11B-6B8EB295C337}"/>
                </a:ext>
              </a:extLst>
            </p:cNvPr>
            <p:cNvSpPr txBox="1"/>
            <p:nvPr/>
          </p:nvSpPr>
          <p:spPr>
            <a:xfrm>
              <a:off x="6414977" y="4651083"/>
              <a:ext cx="797852" cy="321517"/>
            </a:xfrm>
            <a:prstGeom prst="rect">
              <a:avLst/>
            </a:prstGeom>
            <a:noFill/>
          </p:spPr>
          <p:txBody>
            <a:bodyPr wrap="square">
              <a:spAutoFit/>
            </a:bodyPr>
            <a:lstStyle/>
            <a:p>
              <a:r>
                <a:rPr lang="en-US" sz="1600" dirty="0">
                  <a:solidFill>
                    <a:srgbClr val="FF0000"/>
                  </a:solidFill>
                  <a:ea typeface="Times New Roman" panose="02020603050405020304" pitchFamily="18" charset="0"/>
                  <a:cs typeface="Arial" panose="020B0604020202020204" pitchFamily="34" charset="0"/>
                </a:rPr>
                <a:t>27%</a:t>
              </a:r>
              <a:endParaRPr lang="en-ID" sz="1600" dirty="0">
                <a:solidFill>
                  <a:srgbClr val="FF0000"/>
                </a:solidFill>
                <a:cs typeface="Arial" panose="020B0604020202020204" pitchFamily="34" charset="0"/>
              </a:endParaRPr>
            </a:p>
          </p:txBody>
        </p:sp>
      </p:grpSp>
      <p:sp>
        <p:nvSpPr>
          <p:cNvPr id="16" name="Rectangle: Rounded Corners 15">
            <a:extLst>
              <a:ext uri="{FF2B5EF4-FFF2-40B4-BE49-F238E27FC236}">
                <a16:creationId xmlns:a16="http://schemas.microsoft.com/office/drawing/2014/main" id="{668BA201-26BA-EC43-3447-ECDFF22EB85F}"/>
              </a:ext>
            </a:extLst>
          </p:cNvPr>
          <p:cNvSpPr/>
          <p:nvPr/>
        </p:nvSpPr>
        <p:spPr>
          <a:xfrm flipH="1">
            <a:off x="-7462" y="-16148"/>
            <a:ext cx="138105" cy="6875453"/>
          </a:xfrm>
          <a:prstGeom prst="roundRect">
            <a:avLst/>
          </a:prstGeom>
          <a:gradFill flip="none" rotWithShape="1">
            <a:gsLst>
              <a:gs pos="0">
                <a:srgbClr val="54B9B9">
                  <a:shade val="67500"/>
                  <a:satMod val="115000"/>
                </a:srgbClr>
              </a:gs>
              <a:gs pos="23000">
                <a:schemeClr val="bg2">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2" name="Graphic 31" descr="Chevron arrows with solid fill">
            <a:extLst>
              <a:ext uri="{FF2B5EF4-FFF2-40B4-BE49-F238E27FC236}">
                <a16:creationId xmlns:a16="http://schemas.microsoft.com/office/drawing/2014/main" id="{91CA4436-6421-7702-27F9-BB2E2D9BDE1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712073" y="1249964"/>
            <a:ext cx="380928" cy="380928"/>
          </a:xfrm>
          <a:prstGeom prst="rect">
            <a:avLst/>
          </a:prstGeom>
        </p:spPr>
      </p:pic>
      <p:pic>
        <p:nvPicPr>
          <p:cNvPr id="37" name="Graphic 36" descr="Chevron arrows with solid fill">
            <a:extLst>
              <a:ext uri="{FF2B5EF4-FFF2-40B4-BE49-F238E27FC236}">
                <a16:creationId xmlns:a16="http://schemas.microsoft.com/office/drawing/2014/main" id="{6B1591D4-34D7-CA0B-5997-E883BA416CF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33350" y="1261463"/>
            <a:ext cx="380928" cy="380928"/>
          </a:xfrm>
          <a:prstGeom prst="rect">
            <a:avLst/>
          </a:prstGeom>
        </p:spPr>
      </p:pic>
      <p:sp>
        <p:nvSpPr>
          <p:cNvPr id="24" name="Rectangle: Rounded Corners 23">
            <a:extLst>
              <a:ext uri="{FF2B5EF4-FFF2-40B4-BE49-F238E27FC236}">
                <a16:creationId xmlns:a16="http://schemas.microsoft.com/office/drawing/2014/main" id="{84E5D955-6208-98A6-A229-17391EDBC5E5}"/>
              </a:ext>
            </a:extLst>
          </p:cNvPr>
          <p:cNvSpPr/>
          <p:nvPr/>
        </p:nvSpPr>
        <p:spPr>
          <a:xfrm>
            <a:off x="2967582" y="1784348"/>
            <a:ext cx="1260788" cy="50925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cs typeface="Arial" panose="020B0604020202020204" pitchFamily="34" charset="0"/>
              </a:rPr>
              <a:t>Pengumpul</a:t>
            </a:r>
            <a:r>
              <a:rPr lang="en-US" sz="1600" dirty="0">
                <a:solidFill>
                  <a:srgbClr val="002060"/>
                </a:solidFill>
                <a:cs typeface="Arial" panose="020B0604020202020204" pitchFamily="34" charset="0"/>
              </a:rPr>
              <a:t> </a:t>
            </a:r>
            <a:r>
              <a:rPr lang="en-US" sz="1000" dirty="0">
                <a:solidFill>
                  <a:srgbClr val="002060"/>
                </a:solidFill>
                <a:cs typeface="Arial" panose="020B0604020202020204" pitchFamily="34" charset="0"/>
              </a:rPr>
              <a:t>(</a:t>
            </a:r>
            <a:r>
              <a:rPr lang="en-US" sz="1000" dirty="0" err="1">
                <a:solidFill>
                  <a:srgbClr val="002060"/>
                </a:solidFill>
                <a:cs typeface="Arial" panose="020B0604020202020204" pitchFamily="34" charset="0"/>
              </a:rPr>
              <a:t>Individu</a:t>
            </a:r>
            <a:r>
              <a:rPr lang="en-US" sz="1000" dirty="0">
                <a:solidFill>
                  <a:srgbClr val="002060"/>
                </a:solidFill>
                <a:cs typeface="Arial" panose="020B0604020202020204" pitchFamily="34" charset="0"/>
              </a:rPr>
              <a:t> &amp; </a:t>
            </a:r>
            <a:r>
              <a:rPr lang="en-US" sz="1000" dirty="0" err="1">
                <a:solidFill>
                  <a:srgbClr val="002060"/>
                </a:solidFill>
                <a:cs typeface="Arial" panose="020B0604020202020204" pitchFamily="34" charset="0"/>
              </a:rPr>
              <a:t>Grup</a:t>
            </a:r>
            <a:r>
              <a:rPr lang="en-US" sz="1000" dirty="0">
                <a:solidFill>
                  <a:srgbClr val="002060"/>
                </a:solidFill>
                <a:cs typeface="Arial" panose="020B0604020202020204" pitchFamily="34" charset="0"/>
              </a:rPr>
              <a:t>)</a:t>
            </a:r>
            <a:endParaRPr lang="en-ID" sz="1600" dirty="0">
              <a:solidFill>
                <a:srgbClr val="002060"/>
              </a:solidFill>
              <a:cs typeface="Arial" panose="020B0604020202020204" pitchFamily="34" charset="0"/>
            </a:endParaRPr>
          </a:p>
        </p:txBody>
      </p:sp>
      <p:pic>
        <p:nvPicPr>
          <p:cNvPr id="48" name="Picture 47">
            <a:extLst>
              <a:ext uri="{FF2B5EF4-FFF2-40B4-BE49-F238E27FC236}">
                <a16:creationId xmlns:a16="http://schemas.microsoft.com/office/drawing/2014/main" id="{0323B00A-3ED4-8565-81B5-AE3F70749ECF}"/>
              </a:ext>
            </a:extLst>
          </p:cNvPr>
          <p:cNvPicPr>
            <a:picLocks noChangeAspect="1"/>
          </p:cNvPicPr>
          <p:nvPr/>
        </p:nvPicPr>
        <p:blipFill>
          <a:blip r:embed="rId4"/>
          <a:stretch>
            <a:fillRect/>
          </a:stretch>
        </p:blipFill>
        <p:spPr>
          <a:xfrm>
            <a:off x="10332159" y="2270600"/>
            <a:ext cx="408110" cy="408110"/>
          </a:xfrm>
          <a:prstGeom prst="rect">
            <a:avLst/>
          </a:prstGeom>
        </p:spPr>
      </p:pic>
      <p:graphicFrame>
        <p:nvGraphicFramePr>
          <p:cNvPr id="23" name="Chart 22">
            <a:extLst>
              <a:ext uri="{FF2B5EF4-FFF2-40B4-BE49-F238E27FC236}">
                <a16:creationId xmlns:a16="http://schemas.microsoft.com/office/drawing/2014/main" id="{F4D6AEF7-6530-DC79-5CA7-7CE241E2233A}"/>
              </a:ext>
            </a:extLst>
          </p:cNvPr>
          <p:cNvGraphicFramePr/>
          <p:nvPr>
            <p:extLst>
              <p:ext uri="{D42A27DB-BD31-4B8C-83A1-F6EECF244321}">
                <p14:modId xmlns:p14="http://schemas.microsoft.com/office/powerpoint/2010/main" val="888457284"/>
              </p:ext>
            </p:extLst>
          </p:nvPr>
        </p:nvGraphicFramePr>
        <p:xfrm>
          <a:off x="291401" y="3580640"/>
          <a:ext cx="3974500" cy="2565183"/>
        </p:xfrm>
        <a:graphic>
          <a:graphicData uri="http://schemas.openxmlformats.org/drawingml/2006/chart">
            <c:chart xmlns:c="http://schemas.openxmlformats.org/drawingml/2006/chart" xmlns:r="http://schemas.openxmlformats.org/officeDocument/2006/relationships" r:id="rId23"/>
          </a:graphicData>
        </a:graphic>
      </p:graphicFrame>
      <p:sp>
        <p:nvSpPr>
          <p:cNvPr id="15" name="Rectangle: Rounded Corners 14">
            <a:extLst>
              <a:ext uri="{FF2B5EF4-FFF2-40B4-BE49-F238E27FC236}">
                <a16:creationId xmlns:a16="http://schemas.microsoft.com/office/drawing/2014/main" id="{C1510EA6-066A-CA0B-1996-BA0DFEB5FA2E}"/>
              </a:ext>
            </a:extLst>
          </p:cNvPr>
          <p:cNvSpPr/>
          <p:nvPr/>
        </p:nvSpPr>
        <p:spPr>
          <a:xfrm>
            <a:off x="1172162" y="6282511"/>
            <a:ext cx="2555417"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n w="0"/>
                <a:solidFill>
                  <a:schemeClr val="tx1"/>
                </a:solidFill>
              </a:rPr>
              <a:t>Nilai ITO </a:t>
            </a:r>
            <a:r>
              <a:rPr lang="en-US" sz="2000" dirty="0" err="1">
                <a:ln w="0"/>
                <a:solidFill>
                  <a:schemeClr val="tx1"/>
                </a:solidFill>
              </a:rPr>
              <a:t>Rendah</a:t>
            </a:r>
            <a:endParaRPr lang="en-US" sz="2000" dirty="0">
              <a:ln w="0"/>
              <a:solidFill>
                <a:schemeClr val="tx1"/>
              </a:solidFill>
            </a:endParaRPr>
          </a:p>
        </p:txBody>
      </p:sp>
      <p:sp>
        <p:nvSpPr>
          <p:cNvPr id="21" name="Rectangle: Rounded Corners 20">
            <a:extLst>
              <a:ext uri="{FF2B5EF4-FFF2-40B4-BE49-F238E27FC236}">
                <a16:creationId xmlns:a16="http://schemas.microsoft.com/office/drawing/2014/main" id="{D63FB56F-048D-9874-F0DC-5BD93BFF01B9}"/>
              </a:ext>
            </a:extLst>
          </p:cNvPr>
          <p:cNvSpPr/>
          <p:nvPr/>
        </p:nvSpPr>
        <p:spPr>
          <a:xfrm>
            <a:off x="4676082" y="6282511"/>
            <a:ext cx="2971578"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n w="0"/>
                <a:solidFill>
                  <a:schemeClr val="tx1"/>
                </a:solidFill>
                <a:cs typeface="Arial" panose="020B0604020202020204" pitchFamily="34" charset="0"/>
              </a:rPr>
              <a:t>Biaya</a:t>
            </a:r>
            <a:r>
              <a:rPr lang="en-US" sz="2000" dirty="0">
                <a:ln w="0"/>
                <a:solidFill>
                  <a:schemeClr val="tx1"/>
                </a:solidFill>
                <a:cs typeface="Arial" panose="020B0604020202020204" pitchFamily="34" charset="0"/>
              </a:rPr>
              <a:t> </a:t>
            </a:r>
            <a:r>
              <a:rPr lang="en-US" sz="2000" dirty="0" err="1">
                <a:ln w="0"/>
                <a:solidFill>
                  <a:schemeClr val="tx1"/>
                </a:solidFill>
                <a:cs typeface="Arial" panose="020B0604020202020204" pitchFamily="34" charset="0"/>
              </a:rPr>
              <a:t>Persediaan</a:t>
            </a:r>
            <a:r>
              <a:rPr lang="en-US" sz="2000" dirty="0">
                <a:ln w="0"/>
                <a:solidFill>
                  <a:schemeClr val="tx1"/>
                </a:solidFill>
                <a:cs typeface="Arial" panose="020B0604020202020204" pitchFamily="34" charset="0"/>
              </a:rPr>
              <a:t> Tinggi</a:t>
            </a:r>
          </a:p>
        </p:txBody>
      </p:sp>
      <p:sp>
        <p:nvSpPr>
          <p:cNvPr id="25" name="Rectangle: Rounded Corners 24">
            <a:extLst>
              <a:ext uri="{FF2B5EF4-FFF2-40B4-BE49-F238E27FC236}">
                <a16:creationId xmlns:a16="http://schemas.microsoft.com/office/drawing/2014/main" id="{955EFC16-5749-2822-CFFA-1F11554ADBF5}"/>
              </a:ext>
            </a:extLst>
          </p:cNvPr>
          <p:cNvSpPr/>
          <p:nvPr/>
        </p:nvSpPr>
        <p:spPr>
          <a:xfrm>
            <a:off x="8436911" y="6282511"/>
            <a:ext cx="2971578"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n w="0"/>
                <a:solidFill>
                  <a:schemeClr val="tx1"/>
                </a:solidFill>
              </a:rPr>
              <a:t>Penumpukan</a:t>
            </a:r>
            <a:r>
              <a:rPr lang="en-US" sz="2000" dirty="0">
                <a:ln w="0"/>
                <a:solidFill>
                  <a:schemeClr val="tx1"/>
                </a:solidFill>
              </a:rPr>
              <a:t> Material</a:t>
            </a:r>
          </a:p>
        </p:txBody>
      </p:sp>
      <p:pic>
        <p:nvPicPr>
          <p:cNvPr id="55" name="Picture 54">
            <a:extLst>
              <a:ext uri="{FF2B5EF4-FFF2-40B4-BE49-F238E27FC236}">
                <a16:creationId xmlns:a16="http://schemas.microsoft.com/office/drawing/2014/main" id="{8684522A-B962-952B-68DE-6E69B3A6FA2C}"/>
              </a:ext>
            </a:extLst>
          </p:cNvPr>
          <p:cNvPicPr>
            <a:picLocks noChangeAspect="1"/>
          </p:cNvPicPr>
          <p:nvPr/>
        </p:nvPicPr>
        <p:blipFill>
          <a:blip r:embed="rId24"/>
          <a:stretch>
            <a:fillRect/>
          </a:stretch>
        </p:blipFill>
        <p:spPr>
          <a:xfrm>
            <a:off x="4372548" y="2151799"/>
            <a:ext cx="584989" cy="545104"/>
          </a:xfrm>
          <a:prstGeom prst="rect">
            <a:avLst/>
          </a:prstGeom>
        </p:spPr>
      </p:pic>
      <p:sp>
        <p:nvSpPr>
          <p:cNvPr id="56" name="Rectangle: Rounded Corners 55">
            <a:extLst>
              <a:ext uri="{FF2B5EF4-FFF2-40B4-BE49-F238E27FC236}">
                <a16:creationId xmlns:a16="http://schemas.microsoft.com/office/drawing/2014/main" id="{BF172FB5-9DDD-23DA-B14B-418A66F7B468}"/>
              </a:ext>
            </a:extLst>
          </p:cNvPr>
          <p:cNvSpPr/>
          <p:nvPr/>
        </p:nvSpPr>
        <p:spPr>
          <a:xfrm>
            <a:off x="542069" y="2814596"/>
            <a:ext cx="1350173" cy="451898"/>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cs typeface="Arial" panose="020B0604020202020204" pitchFamily="34" charset="0"/>
              </a:rPr>
              <a:t>Manufaktur</a:t>
            </a:r>
            <a:r>
              <a:rPr lang="en-US" sz="1600" dirty="0">
                <a:solidFill>
                  <a:srgbClr val="002060"/>
                </a:solidFill>
                <a:cs typeface="Arial" panose="020B0604020202020204" pitchFamily="34" charset="0"/>
              </a:rPr>
              <a:t> </a:t>
            </a:r>
            <a:r>
              <a:rPr lang="en-US" sz="1000" dirty="0">
                <a:solidFill>
                  <a:srgbClr val="002060"/>
                </a:solidFill>
                <a:cs typeface="Arial" panose="020B0604020202020204" pitchFamily="34" charset="0"/>
              </a:rPr>
              <a:t>(</a:t>
            </a:r>
            <a:r>
              <a:rPr lang="en-US" sz="1000" dirty="0" err="1">
                <a:solidFill>
                  <a:srgbClr val="002060"/>
                </a:solidFill>
                <a:cs typeface="Arial" panose="020B0604020202020204" pitchFamily="34" charset="0"/>
              </a:rPr>
              <a:t>Botol</a:t>
            </a:r>
            <a:r>
              <a:rPr lang="en-US" sz="1000" dirty="0">
                <a:solidFill>
                  <a:srgbClr val="002060"/>
                </a:solidFill>
                <a:cs typeface="Arial" panose="020B0604020202020204" pitchFamily="34" charset="0"/>
              </a:rPr>
              <a:t> PET)</a:t>
            </a:r>
            <a:endParaRPr lang="en-ID" sz="1600" dirty="0">
              <a:solidFill>
                <a:srgbClr val="002060"/>
              </a:solidFill>
              <a:cs typeface="Arial" panose="020B0604020202020204" pitchFamily="34" charset="0"/>
            </a:endParaRPr>
          </a:p>
        </p:txBody>
      </p:sp>
      <p:sp>
        <p:nvSpPr>
          <p:cNvPr id="57" name="Rectangle: Rounded Corners 56">
            <a:extLst>
              <a:ext uri="{FF2B5EF4-FFF2-40B4-BE49-F238E27FC236}">
                <a16:creationId xmlns:a16="http://schemas.microsoft.com/office/drawing/2014/main" id="{F3A8E7F6-9866-4BC9-8149-D378F70C345F}"/>
              </a:ext>
            </a:extLst>
          </p:cNvPr>
          <p:cNvSpPr/>
          <p:nvPr/>
        </p:nvSpPr>
        <p:spPr>
          <a:xfrm>
            <a:off x="2337084" y="2822373"/>
            <a:ext cx="1198022" cy="446339"/>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cs typeface="Arial" panose="020B0604020202020204" pitchFamily="34" charset="0"/>
              </a:rPr>
              <a:t>Konsumen</a:t>
            </a:r>
            <a:r>
              <a:rPr lang="en-US" sz="1600" dirty="0">
                <a:solidFill>
                  <a:srgbClr val="002060"/>
                </a:solidFill>
                <a:cs typeface="Arial" panose="020B0604020202020204" pitchFamily="34" charset="0"/>
              </a:rPr>
              <a:t> </a:t>
            </a:r>
            <a:r>
              <a:rPr lang="en-US" sz="1000" dirty="0">
                <a:solidFill>
                  <a:srgbClr val="002060"/>
                </a:solidFill>
                <a:cs typeface="Arial" panose="020B0604020202020204" pitchFamily="34" charset="0"/>
              </a:rPr>
              <a:t>(</a:t>
            </a:r>
            <a:r>
              <a:rPr lang="en-US" sz="1000" dirty="0" err="1">
                <a:solidFill>
                  <a:srgbClr val="002060"/>
                </a:solidFill>
                <a:cs typeface="Arial" panose="020B0604020202020204" pitchFamily="34" charset="0"/>
              </a:rPr>
              <a:t>Rumah</a:t>
            </a:r>
            <a:r>
              <a:rPr lang="en-US" sz="1000" dirty="0">
                <a:solidFill>
                  <a:srgbClr val="002060"/>
                </a:solidFill>
                <a:cs typeface="Arial" panose="020B0604020202020204" pitchFamily="34" charset="0"/>
              </a:rPr>
              <a:t> </a:t>
            </a:r>
            <a:r>
              <a:rPr lang="en-US" sz="1000" dirty="0" err="1">
                <a:solidFill>
                  <a:srgbClr val="002060"/>
                </a:solidFill>
                <a:cs typeface="Arial" panose="020B0604020202020204" pitchFamily="34" charset="0"/>
              </a:rPr>
              <a:t>Tangga</a:t>
            </a:r>
            <a:r>
              <a:rPr lang="en-US" sz="1000" dirty="0">
                <a:solidFill>
                  <a:srgbClr val="002060"/>
                </a:solidFill>
                <a:cs typeface="Arial" panose="020B0604020202020204" pitchFamily="34" charset="0"/>
              </a:rPr>
              <a:t>)</a:t>
            </a:r>
            <a:endParaRPr lang="en-ID" sz="1600" dirty="0">
              <a:solidFill>
                <a:srgbClr val="002060"/>
              </a:solidFill>
              <a:cs typeface="Arial" panose="020B0604020202020204" pitchFamily="34" charset="0"/>
            </a:endParaRPr>
          </a:p>
        </p:txBody>
      </p:sp>
      <p:sp>
        <p:nvSpPr>
          <p:cNvPr id="58" name="Rectangle: Rounded Corners 57">
            <a:extLst>
              <a:ext uri="{FF2B5EF4-FFF2-40B4-BE49-F238E27FC236}">
                <a16:creationId xmlns:a16="http://schemas.microsoft.com/office/drawing/2014/main" id="{C39BA020-1BD2-2AC0-733B-CD64BCFBF858}"/>
              </a:ext>
            </a:extLst>
          </p:cNvPr>
          <p:cNvSpPr/>
          <p:nvPr/>
        </p:nvSpPr>
        <p:spPr>
          <a:xfrm>
            <a:off x="3988792" y="2819962"/>
            <a:ext cx="1134865" cy="446339"/>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2060"/>
                </a:solidFill>
                <a:cs typeface="Arial" panose="020B0604020202020204" pitchFamily="34" charset="0"/>
              </a:rPr>
              <a:t>Waste Collection</a:t>
            </a:r>
            <a:endParaRPr lang="en-ID" sz="1600" i="1" dirty="0">
              <a:solidFill>
                <a:srgbClr val="002060"/>
              </a:solidFill>
              <a:cs typeface="Arial" panose="020B0604020202020204" pitchFamily="34" charset="0"/>
            </a:endParaRPr>
          </a:p>
        </p:txBody>
      </p:sp>
      <p:cxnSp>
        <p:nvCxnSpPr>
          <p:cNvPr id="144" name="Straight Arrow Connector 143">
            <a:extLst>
              <a:ext uri="{FF2B5EF4-FFF2-40B4-BE49-F238E27FC236}">
                <a16:creationId xmlns:a16="http://schemas.microsoft.com/office/drawing/2014/main" id="{79B98038-BAE9-1725-C60B-EFA7002A3649}"/>
              </a:ext>
            </a:extLst>
          </p:cNvPr>
          <p:cNvCxnSpPr>
            <a:cxnSpLocks/>
            <a:stCxn id="56" idx="3"/>
            <a:endCxn id="57" idx="1"/>
          </p:cNvCxnSpPr>
          <p:nvPr/>
        </p:nvCxnSpPr>
        <p:spPr>
          <a:xfrm>
            <a:off x="1892242" y="3040545"/>
            <a:ext cx="444842" cy="49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3F19BC17-24ED-60DB-E6AC-6B69861D3E7F}"/>
              </a:ext>
            </a:extLst>
          </p:cNvPr>
          <p:cNvCxnSpPr>
            <a:cxnSpLocks/>
            <a:stCxn id="57" idx="3"/>
            <a:endCxn id="58" idx="1"/>
          </p:cNvCxnSpPr>
          <p:nvPr/>
        </p:nvCxnSpPr>
        <p:spPr>
          <a:xfrm flipV="1">
            <a:off x="3535106" y="3043132"/>
            <a:ext cx="453686" cy="24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ctor: Curved 152">
            <a:extLst>
              <a:ext uri="{FF2B5EF4-FFF2-40B4-BE49-F238E27FC236}">
                <a16:creationId xmlns:a16="http://schemas.microsoft.com/office/drawing/2014/main" id="{E46A6C04-8B5B-2C5E-0C68-DA27B4A8F4A1}"/>
              </a:ext>
            </a:extLst>
          </p:cNvPr>
          <p:cNvCxnSpPr>
            <a:stCxn id="58" idx="0"/>
            <a:endCxn id="24" idx="2"/>
          </p:cNvCxnSpPr>
          <p:nvPr/>
        </p:nvCxnSpPr>
        <p:spPr>
          <a:xfrm rot="16200000" flipV="1">
            <a:off x="3813923" y="2077659"/>
            <a:ext cx="526356" cy="958249"/>
          </a:xfrm>
          <a:prstGeom prst="curvedConnector3">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6738B4B7-6C66-D51C-895A-F7BAD41E2EC5}"/>
              </a:ext>
            </a:extLst>
          </p:cNvPr>
          <p:cNvCxnSpPr>
            <a:cxnSpLocks/>
            <a:stCxn id="24" idx="3"/>
            <a:endCxn id="162" idx="1"/>
          </p:cNvCxnSpPr>
          <p:nvPr/>
        </p:nvCxnSpPr>
        <p:spPr>
          <a:xfrm>
            <a:off x="4228370" y="2038977"/>
            <a:ext cx="769125" cy="31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Curved 159">
            <a:extLst>
              <a:ext uri="{FF2B5EF4-FFF2-40B4-BE49-F238E27FC236}">
                <a16:creationId xmlns:a16="http://schemas.microsoft.com/office/drawing/2014/main" id="{32E117AB-1FBB-B156-3E97-68970D2D5990}"/>
              </a:ext>
            </a:extLst>
          </p:cNvPr>
          <p:cNvCxnSpPr>
            <a:cxnSpLocks/>
            <a:stCxn id="172" idx="1"/>
            <a:endCxn id="162" idx="2"/>
          </p:cNvCxnSpPr>
          <p:nvPr/>
        </p:nvCxnSpPr>
        <p:spPr>
          <a:xfrm rot="10800000">
            <a:off x="5546748" y="2296801"/>
            <a:ext cx="515692" cy="749241"/>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Curved 169">
            <a:extLst>
              <a:ext uri="{FF2B5EF4-FFF2-40B4-BE49-F238E27FC236}">
                <a16:creationId xmlns:a16="http://schemas.microsoft.com/office/drawing/2014/main" id="{A8AD7F85-F864-6F60-9C2A-B482DF7EEBB9}"/>
              </a:ext>
            </a:extLst>
          </p:cNvPr>
          <p:cNvCxnSpPr>
            <a:cxnSpLocks/>
            <a:stCxn id="162" idx="3"/>
            <a:endCxn id="172" idx="0"/>
          </p:cNvCxnSpPr>
          <p:nvPr/>
        </p:nvCxnSpPr>
        <p:spPr>
          <a:xfrm>
            <a:off x="6096000" y="2042172"/>
            <a:ext cx="515693" cy="761927"/>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4" name="Oval 173">
            <a:extLst>
              <a:ext uri="{FF2B5EF4-FFF2-40B4-BE49-F238E27FC236}">
                <a16:creationId xmlns:a16="http://schemas.microsoft.com/office/drawing/2014/main" id="{05631519-4219-7FEC-D7C2-2AC2CBAC745F}"/>
              </a:ext>
            </a:extLst>
          </p:cNvPr>
          <p:cNvSpPr/>
          <p:nvPr/>
        </p:nvSpPr>
        <p:spPr>
          <a:xfrm>
            <a:off x="8931006" y="2786080"/>
            <a:ext cx="1177091" cy="483884"/>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cs typeface="Arial" panose="020B0604020202020204" pitchFamily="34" charset="0"/>
              </a:rPr>
              <a:t> </a:t>
            </a:r>
            <a:r>
              <a:rPr lang="en-US" sz="1200" dirty="0" err="1">
                <a:solidFill>
                  <a:srgbClr val="002060"/>
                </a:solidFill>
                <a:cs typeface="Arial" panose="020B0604020202020204" pitchFamily="34" charset="0"/>
              </a:rPr>
              <a:t>Serpihan</a:t>
            </a:r>
            <a:r>
              <a:rPr lang="en-US" sz="1200" dirty="0">
                <a:solidFill>
                  <a:srgbClr val="002060"/>
                </a:solidFill>
                <a:cs typeface="Arial" panose="020B0604020202020204" pitchFamily="34" charset="0"/>
              </a:rPr>
              <a:t> PET</a:t>
            </a:r>
            <a:endParaRPr lang="en-ID" sz="1200" dirty="0">
              <a:solidFill>
                <a:srgbClr val="002060"/>
              </a:solidFill>
              <a:cs typeface="Arial" panose="020B0604020202020204" pitchFamily="34" charset="0"/>
            </a:endParaRPr>
          </a:p>
        </p:txBody>
      </p:sp>
      <p:sp>
        <p:nvSpPr>
          <p:cNvPr id="175" name="Rectangle: Rounded Corners 174">
            <a:extLst>
              <a:ext uri="{FF2B5EF4-FFF2-40B4-BE49-F238E27FC236}">
                <a16:creationId xmlns:a16="http://schemas.microsoft.com/office/drawing/2014/main" id="{F82DC1CB-7E8D-7250-380D-2B7DCFB7061F}"/>
              </a:ext>
            </a:extLst>
          </p:cNvPr>
          <p:cNvSpPr/>
          <p:nvPr/>
        </p:nvSpPr>
        <p:spPr>
          <a:xfrm>
            <a:off x="10324125" y="2780601"/>
            <a:ext cx="1340989" cy="483884"/>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cs typeface="Arial" panose="020B0604020202020204" pitchFamily="34" charset="0"/>
              </a:rPr>
              <a:t>Manufaktur</a:t>
            </a:r>
            <a:r>
              <a:rPr lang="en-US" sz="1600" dirty="0">
                <a:solidFill>
                  <a:srgbClr val="002060"/>
                </a:solidFill>
                <a:cs typeface="Arial" panose="020B0604020202020204" pitchFamily="34" charset="0"/>
              </a:rPr>
              <a:t> </a:t>
            </a:r>
            <a:r>
              <a:rPr lang="en-US" sz="1000" dirty="0">
                <a:solidFill>
                  <a:srgbClr val="002060"/>
                </a:solidFill>
                <a:cs typeface="Arial" panose="020B0604020202020204" pitchFamily="34" charset="0"/>
              </a:rPr>
              <a:t>(</a:t>
            </a:r>
            <a:r>
              <a:rPr lang="en-US" sz="1000" dirty="0" err="1">
                <a:solidFill>
                  <a:srgbClr val="002060"/>
                </a:solidFill>
                <a:cs typeface="Arial" panose="020B0604020202020204" pitchFamily="34" charset="0"/>
              </a:rPr>
              <a:t>Barang</a:t>
            </a:r>
            <a:r>
              <a:rPr lang="en-US" sz="1000" dirty="0">
                <a:solidFill>
                  <a:srgbClr val="002060"/>
                </a:solidFill>
                <a:cs typeface="Arial" panose="020B0604020202020204" pitchFamily="34" charset="0"/>
              </a:rPr>
              <a:t> Jadi)</a:t>
            </a:r>
            <a:endParaRPr lang="en-ID" sz="1600" dirty="0">
              <a:solidFill>
                <a:srgbClr val="002060"/>
              </a:solidFill>
              <a:cs typeface="Arial" panose="020B0604020202020204" pitchFamily="34" charset="0"/>
            </a:endParaRPr>
          </a:p>
        </p:txBody>
      </p:sp>
      <p:cxnSp>
        <p:nvCxnSpPr>
          <p:cNvPr id="177" name="Straight Connector 176">
            <a:extLst>
              <a:ext uri="{FF2B5EF4-FFF2-40B4-BE49-F238E27FC236}">
                <a16:creationId xmlns:a16="http://schemas.microsoft.com/office/drawing/2014/main" id="{87B583DE-095F-6505-A3CA-DBA06A07FF1E}"/>
              </a:ext>
            </a:extLst>
          </p:cNvPr>
          <p:cNvCxnSpPr>
            <a:stCxn id="171" idx="0"/>
            <a:endCxn id="169" idx="2"/>
          </p:cNvCxnSpPr>
          <p:nvPr/>
        </p:nvCxnSpPr>
        <p:spPr>
          <a:xfrm flipH="1" flipV="1">
            <a:off x="8195735" y="2014422"/>
            <a:ext cx="2948" cy="784181"/>
          </a:xfrm>
          <a:prstGeom prst="line">
            <a:avLst/>
          </a:prstGeom>
          <a:ln w="12700">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255912CE-F973-CD61-6D27-A8CF14A07810}"/>
              </a:ext>
            </a:extLst>
          </p:cNvPr>
          <p:cNvCxnSpPr>
            <a:cxnSpLocks/>
            <a:stCxn id="175" idx="2"/>
            <a:endCxn id="57" idx="2"/>
          </p:cNvCxnSpPr>
          <p:nvPr/>
        </p:nvCxnSpPr>
        <p:spPr>
          <a:xfrm rot="5400000">
            <a:off x="6963245" y="-762664"/>
            <a:ext cx="4227" cy="8058525"/>
          </a:xfrm>
          <a:prstGeom prst="bentConnector3">
            <a:avLst>
              <a:gd name="adj1" fmla="val 4439815"/>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DB9473E8-C486-1D52-D259-F228DE9F1F1B}"/>
              </a:ext>
            </a:extLst>
          </p:cNvPr>
          <p:cNvCxnSpPr>
            <a:cxnSpLocks/>
            <a:stCxn id="171" idx="3"/>
            <a:endCxn id="174" idx="2"/>
          </p:cNvCxnSpPr>
          <p:nvPr/>
        </p:nvCxnSpPr>
        <p:spPr>
          <a:xfrm flipV="1">
            <a:off x="8725147" y="3028022"/>
            <a:ext cx="205859" cy="1252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D87DFA7E-19F0-29A0-9844-84BF69642E7C}"/>
              </a:ext>
            </a:extLst>
          </p:cNvPr>
          <p:cNvCxnSpPr>
            <a:cxnSpLocks/>
            <a:stCxn id="174" idx="6"/>
            <a:endCxn id="175" idx="1"/>
          </p:cNvCxnSpPr>
          <p:nvPr/>
        </p:nvCxnSpPr>
        <p:spPr>
          <a:xfrm flipV="1">
            <a:off x="10108097" y="3022543"/>
            <a:ext cx="216028" cy="547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40" name="Graphic 1039" descr="Truck with solid fill">
            <a:extLst>
              <a:ext uri="{FF2B5EF4-FFF2-40B4-BE49-F238E27FC236}">
                <a16:creationId xmlns:a16="http://schemas.microsoft.com/office/drawing/2014/main" id="{248110DC-FF27-7D5B-C12F-A980C8FDE19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203104" y="2817379"/>
            <a:ext cx="469805" cy="469805"/>
          </a:xfrm>
          <a:prstGeom prst="rect">
            <a:avLst/>
          </a:prstGeom>
        </p:spPr>
      </p:pic>
      <p:pic>
        <p:nvPicPr>
          <p:cNvPr id="1044" name="Graphic 1043" descr="Gears with solid fill">
            <a:extLst>
              <a:ext uri="{FF2B5EF4-FFF2-40B4-BE49-F238E27FC236}">
                <a16:creationId xmlns:a16="http://schemas.microsoft.com/office/drawing/2014/main" id="{308606A3-B0B3-A754-3FE5-0FB6B9BCDDBE}"/>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922700" y="2498074"/>
            <a:ext cx="408110" cy="408110"/>
          </a:xfrm>
          <a:prstGeom prst="rect">
            <a:avLst/>
          </a:prstGeom>
        </p:spPr>
      </p:pic>
      <p:pic>
        <p:nvPicPr>
          <p:cNvPr id="1048" name="Graphic 1047" descr="Exclamation mark with solid fill">
            <a:extLst>
              <a:ext uri="{FF2B5EF4-FFF2-40B4-BE49-F238E27FC236}">
                <a16:creationId xmlns:a16="http://schemas.microsoft.com/office/drawing/2014/main" id="{5EEB96F1-C9DA-4E9C-0EF9-859B5060F3A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175785" y="1784621"/>
            <a:ext cx="408263" cy="408263"/>
          </a:xfrm>
          <a:prstGeom prst="rect">
            <a:avLst/>
          </a:prstGeom>
        </p:spPr>
      </p:pic>
      <p:graphicFrame>
        <p:nvGraphicFramePr>
          <p:cNvPr id="19" name="Chart 18">
            <a:extLst>
              <a:ext uri="{FF2B5EF4-FFF2-40B4-BE49-F238E27FC236}">
                <a16:creationId xmlns:a16="http://schemas.microsoft.com/office/drawing/2014/main" id="{821A9844-4E67-5EBC-48F8-DB786957C230}"/>
              </a:ext>
            </a:extLst>
          </p:cNvPr>
          <p:cNvGraphicFramePr>
            <a:graphicFrameLocks/>
          </p:cNvGraphicFramePr>
          <p:nvPr>
            <p:extLst>
              <p:ext uri="{D42A27DB-BD31-4B8C-83A1-F6EECF244321}">
                <p14:modId xmlns:p14="http://schemas.microsoft.com/office/powerpoint/2010/main" val="1584094774"/>
              </p:ext>
            </p:extLst>
          </p:nvPr>
        </p:nvGraphicFramePr>
        <p:xfrm>
          <a:off x="7596920" y="3589289"/>
          <a:ext cx="4572000" cy="2743200"/>
        </p:xfrm>
        <a:graphic>
          <a:graphicData uri="http://schemas.openxmlformats.org/drawingml/2006/chart">
            <c:chart xmlns:c="http://schemas.openxmlformats.org/drawingml/2006/chart" xmlns:r="http://schemas.openxmlformats.org/officeDocument/2006/relationships" r:id="rId31"/>
          </a:graphicData>
        </a:graphic>
      </p:graphicFrame>
    </p:spTree>
    <p:extLst>
      <p:ext uri="{BB962C8B-B14F-4D97-AF65-F5344CB8AC3E}">
        <p14:creationId xmlns:p14="http://schemas.microsoft.com/office/powerpoint/2010/main" val="121566343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Studi</a:t>
            </a:r>
            <a:r>
              <a:rPr lang="en-US" b="1" dirty="0">
                <a:solidFill>
                  <a:schemeClr val="tx1"/>
                </a:solidFill>
                <a:latin typeface="Book Antiqua" panose="02040602050305030304" pitchFamily="18" charset="0"/>
              </a:rPr>
              <a:t> </a:t>
            </a:r>
            <a:r>
              <a:rPr lang="en-US" b="1" dirty="0" err="1">
                <a:solidFill>
                  <a:schemeClr val="tx1"/>
                </a:solidFill>
                <a:latin typeface="Book Antiqua" panose="02040602050305030304" pitchFamily="18" charset="0"/>
              </a:rPr>
              <a:t>Literatur</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600" dirty="0">
                <a:latin typeface="Arial" panose="020B0604020202020204" pitchFamily="34" charset="0"/>
                <a:cs typeface="Arial" panose="020B0604020202020204" pitchFamily="34" charset="0"/>
              </a:rPr>
              <a:t>Tinjauan teori-teori persediaan, manajemen persediaan, dan </a:t>
            </a:r>
            <a:r>
              <a:rPr lang="da-DK" sz="1600" i="1" dirty="0">
                <a:latin typeface="Arial" panose="020B0604020202020204" pitchFamily="34" charset="0"/>
                <a:cs typeface="Arial" panose="020B0604020202020204" pitchFamily="34" charset="0"/>
              </a:rPr>
              <a:t>mixed integer linear programming</a:t>
            </a:r>
          </a:p>
        </p:txBody>
      </p:sp>
      <p:sp>
        <p:nvSpPr>
          <p:cNvPr id="48" name="Rectangle: Rounded Corners 47">
            <a:extLst>
              <a:ext uri="{FF2B5EF4-FFF2-40B4-BE49-F238E27FC236}">
                <a16:creationId xmlns:a16="http://schemas.microsoft.com/office/drawing/2014/main" id="{4B8D8155-3E4A-9FD1-4143-02072E3E03DA}"/>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rgbClr val="002060"/>
                </a:solidFill>
                <a:latin typeface="Arial" panose="020B0604020202020204" pitchFamily="34" charset="0"/>
                <a:cs typeface="Arial" panose="020B0604020202020204" pitchFamily="34" charset="0"/>
              </a:rPr>
              <a:t>3</a:t>
            </a:r>
            <a:endParaRPr lang="en-ID" sz="1600" b="1" dirty="0">
              <a:solidFill>
                <a:srgbClr val="002060"/>
              </a:solidFill>
              <a:latin typeface="Arial" panose="020B0604020202020204" pitchFamily="34" charset="0"/>
              <a:cs typeface="Arial" panose="020B0604020202020204" pitchFamily="34" charset="0"/>
            </a:endParaRPr>
          </a:p>
        </p:txBody>
      </p:sp>
      <p:sp>
        <p:nvSpPr>
          <p:cNvPr id="54" name="Rectangle: Rounded Corners 53">
            <a:extLst>
              <a:ext uri="{FF2B5EF4-FFF2-40B4-BE49-F238E27FC236}">
                <a16:creationId xmlns:a16="http://schemas.microsoft.com/office/drawing/2014/main" id="{1D187512-17C0-26DF-436B-4E4810BDB996}"/>
              </a:ext>
            </a:extLst>
          </p:cNvPr>
          <p:cNvSpPr/>
          <p:nvPr/>
        </p:nvSpPr>
        <p:spPr>
          <a:xfrm>
            <a:off x="392182" y="1156711"/>
            <a:ext cx="3645245" cy="21110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600" b="1" dirty="0">
              <a:solidFill>
                <a:sysClr val="windowText" lastClr="0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297007C0-1134-F88A-A2DA-2720B5AE07FE}"/>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1" name="Straight Arrow Connector 50">
            <a:extLst>
              <a:ext uri="{FF2B5EF4-FFF2-40B4-BE49-F238E27FC236}">
                <a16:creationId xmlns:a16="http://schemas.microsoft.com/office/drawing/2014/main" id="{68FD3BC6-94BF-C9A1-E934-3BF2908B26A5}"/>
              </a:ext>
            </a:extLst>
          </p:cNvPr>
          <p:cNvCxnSpPr/>
          <p:nvPr/>
        </p:nvCxnSpPr>
        <p:spPr>
          <a:xfrm flipH="1" flipV="1">
            <a:off x="281354" y="126609"/>
            <a:ext cx="56039" cy="7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26B02B8-1B16-75CF-0022-2DF35B6D4ACC}"/>
              </a:ext>
            </a:extLst>
          </p:cNvPr>
          <p:cNvSpPr/>
          <p:nvPr/>
        </p:nvSpPr>
        <p:spPr>
          <a:xfrm flipH="1">
            <a:off x="-13805" y="-17453"/>
            <a:ext cx="138105" cy="6875453"/>
          </a:xfrm>
          <a:prstGeom prst="roundRect">
            <a:avLst/>
          </a:prstGeom>
          <a:gradFill flip="none" rotWithShape="1">
            <a:gsLst>
              <a:gs pos="0">
                <a:srgbClr val="54B9B9">
                  <a:shade val="67500"/>
                  <a:satMod val="115000"/>
                </a:srgbClr>
              </a:gs>
              <a:gs pos="38000">
                <a:schemeClr val="bg2">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Rounded Corners 9">
            <a:extLst>
              <a:ext uri="{FF2B5EF4-FFF2-40B4-BE49-F238E27FC236}">
                <a16:creationId xmlns:a16="http://schemas.microsoft.com/office/drawing/2014/main" id="{D477C7C7-CD30-92DE-3F6C-CEF2349556DA}"/>
              </a:ext>
            </a:extLst>
          </p:cNvPr>
          <p:cNvSpPr/>
          <p:nvPr/>
        </p:nvSpPr>
        <p:spPr>
          <a:xfrm>
            <a:off x="566145" y="1197796"/>
            <a:ext cx="2265771" cy="1031658"/>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Persediaan</a:t>
            </a:r>
            <a:endParaRPr lang="en-ID" sz="1600" b="1" dirty="0">
              <a:solidFill>
                <a:sysClr val="windowText" lastClr="000000"/>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D70A37B0-5857-A3D7-302A-A4326C1A2A24}"/>
              </a:ext>
            </a:extLst>
          </p:cNvPr>
          <p:cNvSpPr/>
          <p:nvPr/>
        </p:nvSpPr>
        <p:spPr>
          <a:xfrm>
            <a:off x="553943" y="2381267"/>
            <a:ext cx="2265771" cy="2388116"/>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Manajemen</a:t>
            </a:r>
            <a:r>
              <a:rPr lang="en-US" sz="1600" b="1" dirty="0">
                <a:solidFill>
                  <a:sysClr val="windowText" lastClr="000000"/>
                </a:solidFill>
                <a:latin typeface="Arial" panose="020B0604020202020204" pitchFamily="34" charset="0"/>
                <a:cs typeface="Arial" panose="020B0604020202020204" pitchFamily="34" charset="0"/>
              </a:rPr>
              <a:t> </a:t>
            </a:r>
            <a:r>
              <a:rPr lang="en-US" sz="1600" b="1" dirty="0" err="1">
                <a:solidFill>
                  <a:sysClr val="windowText" lastClr="000000"/>
                </a:solidFill>
                <a:latin typeface="Arial" panose="020B0604020202020204" pitchFamily="34" charset="0"/>
                <a:cs typeface="Arial" panose="020B0604020202020204" pitchFamily="34" charset="0"/>
              </a:rPr>
              <a:t>Persediaan</a:t>
            </a:r>
            <a:endParaRPr lang="en-ID" sz="1600" b="1" dirty="0">
              <a:solidFill>
                <a:sysClr val="windowText" lastClr="000000"/>
              </a:solidFill>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90E15EC3-5824-4E5D-6026-20B115D996FE}"/>
              </a:ext>
            </a:extLst>
          </p:cNvPr>
          <p:cNvSpPr/>
          <p:nvPr/>
        </p:nvSpPr>
        <p:spPr>
          <a:xfrm>
            <a:off x="553943" y="4938944"/>
            <a:ext cx="2265771" cy="1842207"/>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ysClr val="windowText" lastClr="000000"/>
                </a:solidFill>
                <a:latin typeface="Arial" panose="020B0604020202020204" pitchFamily="34" charset="0"/>
                <a:cs typeface="Arial" panose="020B0604020202020204" pitchFamily="34" charset="0"/>
              </a:rPr>
              <a:t>Mixed Integer Linear Programming</a:t>
            </a:r>
            <a:endParaRPr lang="en-ID" sz="1600" b="1" i="1" dirty="0">
              <a:solidFill>
                <a:sysClr val="windowText" lastClr="00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2A02254-9A08-650F-CDD1-1DF42DEFEDB9}"/>
              </a:ext>
            </a:extLst>
          </p:cNvPr>
          <p:cNvSpPr txBox="1"/>
          <p:nvPr/>
        </p:nvSpPr>
        <p:spPr>
          <a:xfrm>
            <a:off x="2841912" y="4858866"/>
            <a:ext cx="8781278" cy="1736646"/>
          </a:xfrm>
          <a:prstGeom prst="roundRect">
            <a:avLst/>
          </a:prstGeom>
          <a:noFill/>
        </p:spPr>
        <p:txBody>
          <a:bodyPr wrap="square">
            <a:spAutoFit/>
          </a:bodyPr>
          <a:lstStyle/>
          <a:p>
            <a:pPr marL="285750" indent="-285750" algn="just">
              <a:buFont typeface="Wingdings" panose="05000000000000000000" pitchFamily="2" charset="2"/>
              <a:buChar char="Ø"/>
            </a:pPr>
            <a:r>
              <a:rPr lang="en-ID" sz="1600" dirty="0" err="1"/>
              <a:t>Metode</a:t>
            </a:r>
            <a:r>
              <a:rPr lang="en-ID" sz="1600" dirty="0"/>
              <a:t> </a:t>
            </a:r>
            <a:r>
              <a:rPr lang="en-ID" sz="1600" dirty="0" err="1"/>
              <a:t>untuk</a:t>
            </a:r>
            <a:r>
              <a:rPr lang="en-ID" sz="1600" dirty="0"/>
              <a:t> </a:t>
            </a:r>
            <a:r>
              <a:rPr lang="en-ID" sz="1600" dirty="0" err="1"/>
              <a:t>mencapai</a:t>
            </a:r>
            <a:r>
              <a:rPr lang="en-ID" sz="1600" dirty="0"/>
              <a:t> </a:t>
            </a:r>
            <a:r>
              <a:rPr lang="en-ID" sz="1600" dirty="0" err="1"/>
              <a:t>hasil</a:t>
            </a:r>
            <a:r>
              <a:rPr lang="en-ID" sz="1600" dirty="0"/>
              <a:t> </a:t>
            </a:r>
            <a:r>
              <a:rPr lang="en-ID" sz="1600" dirty="0" err="1"/>
              <a:t>terbaik</a:t>
            </a:r>
            <a:r>
              <a:rPr lang="en-ID" sz="1600" dirty="0"/>
              <a:t> </a:t>
            </a:r>
            <a:r>
              <a:rPr lang="en-ID" sz="1600" dirty="0" err="1"/>
              <a:t>seperti</a:t>
            </a:r>
            <a:r>
              <a:rPr lang="en-ID" sz="1600" dirty="0"/>
              <a:t> </a:t>
            </a:r>
            <a:r>
              <a:rPr lang="en-ID" sz="1600" dirty="0" err="1"/>
              <a:t>keuntungan</a:t>
            </a:r>
            <a:r>
              <a:rPr lang="en-ID" sz="1600" dirty="0"/>
              <a:t> </a:t>
            </a:r>
            <a:r>
              <a:rPr lang="en-ID" sz="1600" dirty="0" err="1"/>
              <a:t>maksimum</a:t>
            </a:r>
            <a:r>
              <a:rPr lang="en-ID" sz="1600" dirty="0"/>
              <a:t> </a:t>
            </a:r>
            <a:r>
              <a:rPr lang="en-ID" sz="1600" dirty="0" err="1"/>
              <a:t>atau</a:t>
            </a:r>
            <a:r>
              <a:rPr lang="en-ID" sz="1600" dirty="0"/>
              <a:t> </a:t>
            </a:r>
            <a:r>
              <a:rPr lang="en-ID" sz="1600" dirty="0" err="1"/>
              <a:t>biaya</a:t>
            </a:r>
            <a:r>
              <a:rPr lang="en-ID" sz="1600" dirty="0"/>
              <a:t> minimum </a:t>
            </a:r>
            <a:r>
              <a:rPr lang="en-ID" sz="1600" dirty="0" err="1"/>
              <a:t>dalam</a:t>
            </a:r>
            <a:r>
              <a:rPr lang="en-ID" sz="1600" dirty="0"/>
              <a:t> model </a:t>
            </a:r>
            <a:r>
              <a:rPr lang="en-ID" sz="1600" dirty="0" err="1"/>
              <a:t>matematika</a:t>
            </a:r>
            <a:r>
              <a:rPr lang="en-ID" sz="1600" dirty="0"/>
              <a:t> </a:t>
            </a:r>
            <a:r>
              <a:rPr lang="en-ID" sz="1600" dirty="0" err="1"/>
              <a:t>dengan</a:t>
            </a:r>
            <a:r>
              <a:rPr lang="en-ID" sz="1600" dirty="0"/>
              <a:t> </a:t>
            </a:r>
            <a:r>
              <a:rPr lang="en-ID" sz="1600" dirty="0" err="1"/>
              <a:t>sifat</a:t>
            </a:r>
            <a:r>
              <a:rPr lang="en-ID" sz="1600" dirty="0"/>
              <a:t> </a:t>
            </a:r>
            <a:r>
              <a:rPr lang="en-ID" sz="1600" dirty="0" err="1"/>
              <a:t>hubungan</a:t>
            </a:r>
            <a:r>
              <a:rPr lang="en-ID" sz="1600" dirty="0"/>
              <a:t> linear </a:t>
            </a:r>
            <a:r>
              <a:rPr lang="en-ID" sz="1000" dirty="0"/>
              <a:t>(</a:t>
            </a:r>
            <a:r>
              <a:rPr lang="en-ID" sz="1000" dirty="0" err="1"/>
              <a:t>Jünger</a:t>
            </a:r>
            <a:r>
              <a:rPr lang="en-ID" sz="1000" dirty="0"/>
              <a:t> et al., 2010)</a:t>
            </a:r>
          </a:p>
          <a:p>
            <a:pPr marL="285750" indent="-285750" algn="just">
              <a:buFont typeface="Wingdings" panose="05000000000000000000" pitchFamily="2" charset="2"/>
              <a:buChar char="Ø"/>
            </a:pPr>
            <a:r>
              <a:rPr lang="en-ID" sz="1600" dirty="0" err="1"/>
              <a:t>Penyelesaian</a:t>
            </a:r>
            <a:r>
              <a:rPr lang="en-ID" sz="1600" dirty="0"/>
              <a:t> </a:t>
            </a:r>
            <a:r>
              <a:rPr lang="en-ID" sz="1600" dirty="0" err="1"/>
              <a:t>masalah</a:t>
            </a:r>
            <a:r>
              <a:rPr lang="en-ID" sz="1600" dirty="0"/>
              <a:t> </a:t>
            </a:r>
            <a:r>
              <a:rPr lang="en-ID" sz="1600" dirty="0" err="1"/>
              <a:t>penelitian</a:t>
            </a:r>
            <a:r>
              <a:rPr lang="en-ID" sz="1600" dirty="0"/>
              <a:t> </a:t>
            </a:r>
            <a:r>
              <a:rPr lang="en-ID" sz="1600" dirty="0" err="1"/>
              <a:t>operasi</a:t>
            </a:r>
            <a:r>
              <a:rPr lang="en-ID" sz="1600" dirty="0"/>
              <a:t> </a:t>
            </a:r>
            <a:r>
              <a:rPr lang="en-ID" sz="1600" dirty="0" err="1"/>
              <a:t>dimana</a:t>
            </a:r>
            <a:r>
              <a:rPr lang="en-ID" sz="1600" dirty="0"/>
              <a:t> </a:t>
            </a:r>
            <a:r>
              <a:rPr lang="en-ID" sz="1600" dirty="0" err="1"/>
              <a:t>pemrograman</a:t>
            </a:r>
            <a:r>
              <a:rPr lang="en-ID" sz="1600" dirty="0"/>
              <a:t> </a:t>
            </a:r>
            <a:r>
              <a:rPr lang="en-ID" sz="1600" dirty="0" err="1"/>
              <a:t>sebuah</a:t>
            </a:r>
            <a:r>
              <a:rPr lang="en-ID" sz="1600" dirty="0"/>
              <a:t> model yang </a:t>
            </a:r>
            <a:r>
              <a:rPr lang="en-ID" sz="1600" dirty="0" err="1"/>
              <a:t>dibuat</a:t>
            </a:r>
            <a:r>
              <a:rPr lang="en-ID" sz="1600" dirty="0"/>
              <a:t> </a:t>
            </a:r>
            <a:r>
              <a:rPr lang="en-ID" sz="1600" dirty="0" err="1"/>
              <a:t>memberikan</a:t>
            </a:r>
            <a:r>
              <a:rPr lang="en-ID" sz="1600" dirty="0"/>
              <a:t> </a:t>
            </a:r>
            <a:r>
              <a:rPr lang="en-ID" sz="1600" dirty="0" err="1"/>
              <a:t>sebagian</a:t>
            </a:r>
            <a:r>
              <a:rPr lang="en-ID" sz="1600" dirty="0"/>
              <a:t> output </a:t>
            </a:r>
            <a:r>
              <a:rPr lang="en-ID" sz="1600" dirty="0" err="1"/>
              <a:t>variabel</a:t>
            </a:r>
            <a:r>
              <a:rPr lang="en-ID" sz="1600" dirty="0"/>
              <a:t> </a:t>
            </a:r>
            <a:r>
              <a:rPr lang="en-ID" sz="1600" dirty="0" err="1"/>
              <a:t>bernilai</a:t>
            </a:r>
            <a:r>
              <a:rPr lang="en-ID" sz="1600" dirty="0"/>
              <a:t> integer </a:t>
            </a:r>
            <a:r>
              <a:rPr lang="en-ID" sz="1000" dirty="0"/>
              <a:t>(Taha, 2007)</a:t>
            </a:r>
          </a:p>
          <a:p>
            <a:pPr marL="285750" indent="-285750" algn="just">
              <a:buFont typeface="Wingdings" panose="05000000000000000000" pitchFamily="2" charset="2"/>
              <a:buChar char="Ø"/>
            </a:pPr>
            <a:r>
              <a:rPr lang="en-ID" sz="1600" dirty="0"/>
              <a:t>Program </a:t>
            </a:r>
            <a:r>
              <a:rPr lang="en-ID" sz="1600" dirty="0" err="1"/>
              <a:t>optimasi</a:t>
            </a:r>
            <a:r>
              <a:rPr lang="en-ID" sz="1600" dirty="0"/>
              <a:t> yang </a:t>
            </a:r>
            <a:r>
              <a:rPr lang="en-ID" sz="1600" dirty="0" err="1"/>
              <a:t>melibatkan</a:t>
            </a:r>
            <a:r>
              <a:rPr lang="en-ID" sz="1600" dirty="0"/>
              <a:t> variable-</a:t>
            </a:r>
            <a:r>
              <a:rPr lang="en-ID" sz="1600" dirty="0" err="1"/>
              <a:t>variabel</a:t>
            </a:r>
            <a:r>
              <a:rPr lang="en-ID" sz="1600" dirty="0"/>
              <a:t> integer dan </a:t>
            </a:r>
            <a:r>
              <a:rPr lang="en-ID" sz="1600" dirty="0" err="1"/>
              <a:t>kontinu</a:t>
            </a:r>
            <a:r>
              <a:rPr lang="en-ID" sz="1600" dirty="0"/>
              <a:t> </a:t>
            </a:r>
            <a:r>
              <a:rPr lang="en-ID" sz="1000" dirty="0"/>
              <a:t>(</a:t>
            </a:r>
            <a:r>
              <a:rPr lang="en-ID" sz="1000" dirty="0" err="1"/>
              <a:t>Pochet</a:t>
            </a:r>
            <a:r>
              <a:rPr lang="en-ID" sz="1000" dirty="0"/>
              <a:t>, 2005)</a:t>
            </a:r>
            <a:endParaRPr lang="en-ID" sz="10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Ø"/>
            </a:pPr>
            <a:endParaRPr lang="en-ID" sz="16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083814BD-87B3-BAAE-7559-CAEB887FB5F0}"/>
              </a:ext>
            </a:extLst>
          </p:cNvPr>
          <p:cNvSpPr/>
          <p:nvPr/>
        </p:nvSpPr>
        <p:spPr>
          <a:xfrm>
            <a:off x="3038708" y="6297267"/>
            <a:ext cx="4155306" cy="483884"/>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cs typeface="Arial" panose="020B0604020202020204" pitchFamily="34" charset="0"/>
              </a:rPr>
              <a:t>Kelebihan</a:t>
            </a:r>
            <a:r>
              <a:rPr lang="en-US" sz="1600" dirty="0">
                <a:solidFill>
                  <a:srgbClr val="002060"/>
                </a:solidFill>
                <a:cs typeface="Arial" panose="020B0604020202020204" pitchFamily="34" charset="0"/>
              </a:rPr>
              <a:t>: </a:t>
            </a:r>
            <a:r>
              <a:rPr lang="en-US" sz="1600" dirty="0" err="1">
                <a:solidFill>
                  <a:srgbClr val="002060"/>
                </a:solidFill>
                <a:cs typeface="Arial" panose="020B0604020202020204" pitchFamily="34" charset="0"/>
              </a:rPr>
              <a:t>fleksibel</a:t>
            </a:r>
            <a:r>
              <a:rPr lang="en-US" sz="1600" dirty="0">
                <a:solidFill>
                  <a:srgbClr val="002060"/>
                </a:solidFill>
                <a:cs typeface="Arial" panose="020B0604020202020204" pitchFamily="34" charset="0"/>
              </a:rPr>
              <a:t>, </a:t>
            </a:r>
            <a:r>
              <a:rPr lang="en-US" sz="1600" dirty="0" err="1">
                <a:solidFill>
                  <a:srgbClr val="002060"/>
                </a:solidFill>
                <a:cs typeface="Arial" panose="020B0604020202020204" pitchFamily="34" charset="0"/>
              </a:rPr>
              <a:t>realistis</a:t>
            </a:r>
            <a:r>
              <a:rPr lang="en-US" sz="1600" dirty="0">
                <a:solidFill>
                  <a:srgbClr val="002060"/>
                </a:solidFill>
                <a:cs typeface="Arial" panose="020B0604020202020204" pitchFamily="34" charset="0"/>
              </a:rPr>
              <a:t>, </a:t>
            </a:r>
            <a:r>
              <a:rPr lang="en-US" sz="1600" i="1" dirty="0">
                <a:solidFill>
                  <a:srgbClr val="002060"/>
                </a:solidFill>
                <a:cs typeface="Arial" panose="020B0604020202020204" pitchFamily="34" charset="0"/>
              </a:rPr>
              <a:t>scalable </a:t>
            </a:r>
          </a:p>
          <a:p>
            <a:pPr algn="ctr"/>
            <a:r>
              <a:rPr lang="en-US" sz="1000" dirty="0">
                <a:solidFill>
                  <a:srgbClr val="002060"/>
                </a:solidFill>
                <a:cs typeface="Arial" panose="020B0604020202020204" pitchFamily="34" charset="0"/>
              </a:rPr>
              <a:t>(</a:t>
            </a:r>
            <a:r>
              <a:rPr lang="en-US" sz="1000" dirty="0" err="1">
                <a:solidFill>
                  <a:srgbClr val="002060"/>
                </a:solidFill>
                <a:cs typeface="Arial" panose="020B0604020202020204" pitchFamily="34" charset="0"/>
              </a:rPr>
              <a:t>Atabay</a:t>
            </a:r>
            <a:r>
              <a:rPr lang="en-US" sz="1000" dirty="0">
                <a:solidFill>
                  <a:srgbClr val="002060"/>
                </a:solidFill>
                <a:cs typeface="Arial" panose="020B0604020202020204" pitchFamily="34" charset="0"/>
              </a:rPr>
              <a:t>, 2018)</a:t>
            </a:r>
            <a:endParaRPr lang="en-ID" sz="1000" i="1" dirty="0">
              <a:solidFill>
                <a:srgbClr val="002060"/>
              </a:solidFill>
              <a:cs typeface="Arial" panose="020B0604020202020204" pitchFamily="34" charset="0"/>
            </a:endParaRPr>
          </a:p>
        </p:txBody>
      </p:sp>
      <p:sp>
        <p:nvSpPr>
          <p:cNvPr id="21" name="Rectangle: Rounded Corners 20">
            <a:extLst>
              <a:ext uri="{FF2B5EF4-FFF2-40B4-BE49-F238E27FC236}">
                <a16:creationId xmlns:a16="http://schemas.microsoft.com/office/drawing/2014/main" id="{6BC91E9C-1030-B9C4-15C3-DA4B17BD50B0}"/>
              </a:ext>
            </a:extLst>
          </p:cNvPr>
          <p:cNvSpPr/>
          <p:nvPr/>
        </p:nvSpPr>
        <p:spPr>
          <a:xfrm>
            <a:off x="7408337" y="6297267"/>
            <a:ext cx="4155306" cy="483884"/>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cs typeface="Arial" panose="020B0604020202020204" pitchFamily="34" charset="0"/>
              </a:rPr>
              <a:t>Kekurangan</a:t>
            </a:r>
            <a:r>
              <a:rPr lang="en-US" sz="1600" dirty="0">
                <a:solidFill>
                  <a:srgbClr val="002060"/>
                </a:solidFill>
                <a:cs typeface="Arial" panose="020B0604020202020204" pitchFamily="34" charset="0"/>
              </a:rPr>
              <a:t>: </a:t>
            </a:r>
            <a:r>
              <a:rPr lang="en-US" sz="1600" dirty="0" err="1">
                <a:solidFill>
                  <a:srgbClr val="002060"/>
                </a:solidFill>
                <a:cs typeface="Arial" panose="020B0604020202020204" pitchFamily="34" charset="0"/>
              </a:rPr>
              <a:t>waktu</a:t>
            </a:r>
            <a:r>
              <a:rPr lang="en-US" sz="1600" dirty="0">
                <a:solidFill>
                  <a:srgbClr val="002060"/>
                </a:solidFill>
                <a:cs typeface="Arial" panose="020B0604020202020204" pitchFamily="34" charset="0"/>
              </a:rPr>
              <a:t> </a:t>
            </a:r>
            <a:r>
              <a:rPr lang="en-US" sz="1600" dirty="0" err="1">
                <a:solidFill>
                  <a:srgbClr val="002060"/>
                </a:solidFill>
                <a:cs typeface="Arial" panose="020B0604020202020204" pitchFamily="34" charset="0"/>
              </a:rPr>
              <a:t>kalkulasi</a:t>
            </a:r>
            <a:r>
              <a:rPr lang="en-US" sz="1600" dirty="0">
                <a:solidFill>
                  <a:srgbClr val="002060"/>
                </a:solidFill>
                <a:cs typeface="Arial" panose="020B0604020202020204" pitchFamily="34" charset="0"/>
              </a:rPr>
              <a:t>, </a:t>
            </a:r>
            <a:r>
              <a:rPr lang="en-US" sz="1600" i="1" dirty="0">
                <a:solidFill>
                  <a:srgbClr val="002060"/>
                </a:solidFill>
                <a:cs typeface="Arial" panose="020B0604020202020204" pitchFamily="34" charset="0"/>
              </a:rPr>
              <a:t>single-objective </a:t>
            </a:r>
            <a:r>
              <a:rPr lang="en-US" sz="1000" dirty="0">
                <a:solidFill>
                  <a:srgbClr val="002060"/>
                </a:solidFill>
                <a:cs typeface="Arial" panose="020B0604020202020204" pitchFamily="34" charset="0"/>
              </a:rPr>
              <a:t>(</a:t>
            </a:r>
            <a:r>
              <a:rPr lang="en-US" sz="1000" dirty="0" err="1">
                <a:solidFill>
                  <a:srgbClr val="002060"/>
                </a:solidFill>
                <a:cs typeface="Arial" panose="020B0604020202020204" pitchFamily="34" charset="0"/>
              </a:rPr>
              <a:t>Atabay</a:t>
            </a:r>
            <a:r>
              <a:rPr lang="en-US" sz="1000" dirty="0">
                <a:solidFill>
                  <a:srgbClr val="002060"/>
                </a:solidFill>
                <a:cs typeface="Arial" panose="020B0604020202020204" pitchFamily="34" charset="0"/>
              </a:rPr>
              <a:t>, 2018)</a:t>
            </a:r>
            <a:endParaRPr lang="en-ID" sz="1600" i="1" dirty="0">
              <a:solidFill>
                <a:srgbClr val="002060"/>
              </a:solidFill>
              <a:cs typeface="Arial" panose="020B0604020202020204" pitchFamily="34" charset="0"/>
            </a:endParaRPr>
          </a:p>
        </p:txBody>
      </p:sp>
      <p:sp>
        <p:nvSpPr>
          <p:cNvPr id="22" name="Rectangle: Rounded Corners 21">
            <a:extLst>
              <a:ext uri="{FF2B5EF4-FFF2-40B4-BE49-F238E27FC236}">
                <a16:creationId xmlns:a16="http://schemas.microsoft.com/office/drawing/2014/main" id="{AF738A27-55C3-DD6C-1505-56264C176169}"/>
              </a:ext>
            </a:extLst>
          </p:cNvPr>
          <p:cNvSpPr/>
          <p:nvPr/>
        </p:nvSpPr>
        <p:spPr>
          <a:xfrm>
            <a:off x="3038708" y="1733659"/>
            <a:ext cx="3057292" cy="483884"/>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Arial" panose="020B0604020202020204" pitchFamily="34" charset="0"/>
              </a:rPr>
              <a:t>Keputusan </a:t>
            </a:r>
            <a:r>
              <a:rPr lang="en-US" sz="1600" dirty="0" err="1">
                <a:solidFill>
                  <a:srgbClr val="002060"/>
                </a:solidFill>
                <a:cs typeface="Arial" panose="020B0604020202020204" pitchFamily="34" charset="0"/>
              </a:rPr>
              <a:t>investasi</a:t>
            </a:r>
            <a:r>
              <a:rPr lang="en-US" sz="1600" dirty="0">
                <a:solidFill>
                  <a:srgbClr val="002060"/>
                </a:solidFill>
                <a:cs typeface="Arial" panose="020B0604020202020204" pitchFamily="34" charset="0"/>
              </a:rPr>
              <a:t> yang </a:t>
            </a:r>
            <a:r>
              <a:rPr lang="en-US" sz="1600" dirty="0" err="1">
                <a:solidFill>
                  <a:srgbClr val="002060"/>
                </a:solidFill>
                <a:cs typeface="Arial" panose="020B0604020202020204" pitchFamily="34" charset="0"/>
              </a:rPr>
              <a:t>penting</a:t>
            </a:r>
            <a:endParaRPr lang="en-US" sz="1600" i="1" dirty="0">
              <a:solidFill>
                <a:srgbClr val="002060"/>
              </a:solidFill>
              <a:cs typeface="Arial" panose="020B0604020202020204" pitchFamily="34" charset="0"/>
            </a:endParaRPr>
          </a:p>
          <a:p>
            <a:pPr algn="ctr"/>
            <a:r>
              <a:rPr lang="en-US" sz="1000" dirty="0">
                <a:solidFill>
                  <a:srgbClr val="002060"/>
                </a:solidFill>
                <a:cs typeface="Arial" panose="020B0604020202020204" pitchFamily="34" charset="0"/>
              </a:rPr>
              <a:t>(Johns &amp; Harding, 2001)</a:t>
            </a:r>
            <a:endParaRPr lang="en-ID" sz="1000" i="1" dirty="0">
              <a:solidFill>
                <a:srgbClr val="00206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CC1458CC-D6BF-BBFD-1221-EF49D65F00C7}"/>
              </a:ext>
            </a:extLst>
          </p:cNvPr>
          <p:cNvSpPr/>
          <p:nvPr/>
        </p:nvSpPr>
        <p:spPr>
          <a:xfrm>
            <a:off x="6195291" y="1733659"/>
            <a:ext cx="5368352" cy="483884"/>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cs typeface="Arial" panose="020B0604020202020204" pitchFamily="34" charset="0"/>
              </a:rPr>
              <a:t>Dapat</a:t>
            </a:r>
            <a:r>
              <a:rPr lang="en-US" sz="1600" dirty="0">
                <a:solidFill>
                  <a:srgbClr val="002060"/>
                </a:solidFill>
                <a:cs typeface="Arial" panose="020B0604020202020204" pitchFamily="34" charset="0"/>
              </a:rPr>
              <a:t> </a:t>
            </a:r>
            <a:r>
              <a:rPr lang="en-US" sz="1600" dirty="0" err="1">
                <a:solidFill>
                  <a:srgbClr val="002060"/>
                </a:solidFill>
                <a:cs typeface="Arial" panose="020B0604020202020204" pitchFamily="34" charset="0"/>
              </a:rPr>
              <a:t>dioptimalkan</a:t>
            </a:r>
            <a:r>
              <a:rPr lang="en-US" sz="1600" dirty="0">
                <a:solidFill>
                  <a:srgbClr val="002060"/>
                </a:solidFill>
                <a:cs typeface="Arial" panose="020B0604020202020204" pitchFamily="34" charset="0"/>
              </a:rPr>
              <a:t> </a:t>
            </a:r>
            <a:r>
              <a:rPr lang="en-US" sz="1600" dirty="0" err="1">
                <a:solidFill>
                  <a:srgbClr val="002060"/>
                </a:solidFill>
                <a:cs typeface="Arial" panose="020B0604020202020204" pitchFamily="34" charset="0"/>
              </a:rPr>
              <a:t>dengan</a:t>
            </a:r>
            <a:r>
              <a:rPr lang="en-US" sz="1600" dirty="0">
                <a:solidFill>
                  <a:srgbClr val="002060"/>
                </a:solidFill>
                <a:cs typeface="Arial" panose="020B0604020202020204" pitchFamily="34" charset="0"/>
              </a:rPr>
              <a:t> </a:t>
            </a:r>
            <a:r>
              <a:rPr lang="en-US" sz="1600" dirty="0" err="1">
                <a:solidFill>
                  <a:srgbClr val="002060"/>
                </a:solidFill>
                <a:cs typeface="Arial" panose="020B0604020202020204" pitchFamily="34" charset="0"/>
              </a:rPr>
              <a:t>manajemen</a:t>
            </a:r>
            <a:r>
              <a:rPr lang="en-US" sz="1600" dirty="0">
                <a:solidFill>
                  <a:srgbClr val="002060"/>
                </a:solidFill>
                <a:cs typeface="Arial" panose="020B0604020202020204" pitchFamily="34" charset="0"/>
              </a:rPr>
              <a:t> </a:t>
            </a:r>
            <a:r>
              <a:rPr lang="en-US" sz="1600" dirty="0" err="1">
                <a:solidFill>
                  <a:srgbClr val="002060"/>
                </a:solidFill>
                <a:cs typeface="Arial" panose="020B0604020202020204" pitchFamily="34" charset="0"/>
              </a:rPr>
              <a:t>persediaan</a:t>
            </a:r>
            <a:r>
              <a:rPr lang="en-US" sz="1600" dirty="0">
                <a:solidFill>
                  <a:srgbClr val="002060"/>
                </a:solidFill>
                <a:cs typeface="Arial" panose="020B0604020202020204" pitchFamily="34" charset="0"/>
              </a:rPr>
              <a:t> yang </a:t>
            </a:r>
            <a:r>
              <a:rPr lang="en-US" sz="1600" dirty="0" err="1">
                <a:solidFill>
                  <a:srgbClr val="002060"/>
                </a:solidFill>
                <a:cs typeface="Arial" panose="020B0604020202020204" pitchFamily="34" charset="0"/>
              </a:rPr>
              <a:t>baik</a:t>
            </a:r>
            <a:endParaRPr lang="en-US" sz="1600" i="1" dirty="0">
              <a:solidFill>
                <a:srgbClr val="002060"/>
              </a:solidFill>
              <a:cs typeface="Arial" panose="020B0604020202020204" pitchFamily="34" charset="0"/>
            </a:endParaRPr>
          </a:p>
          <a:p>
            <a:pPr algn="ctr"/>
            <a:r>
              <a:rPr lang="en-US" sz="1000" dirty="0">
                <a:solidFill>
                  <a:srgbClr val="002060"/>
                </a:solidFill>
                <a:cs typeface="Arial" panose="020B0604020202020204" pitchFamily="34" charset="0"/>
              </a:rPr>
              <a:t>(</a:t>
            </a:r>
            <a:r>
              <a:rPr lang="en-US" sz="1000" dirty="0" err="1">
                <a:solidFill>
                  <a:srgbClr val="002060"/>
                </a:solidFill>
                <a:cs typeface="Arial" panose="020B0604020202020204" pitchFamily="34" charset="0"/>
              </a:rPr>
              <a:t>Pinedo</a:t>
            </a:r>
            <a:r>
              <a:rPr lang="en-US" sz="1000" dirty="0">
                <a:solidFill>
                  <a:srgbClr val="002060"/>
                </a:solidFill>
                <a:cs typeface="Arial" panose="020B0604020202020204" pitchFamily="34" charset="0"/>
              </a:rPr>
              <a:t>, 2005)</a:t>
            </a:r>
            <a:endParaRPr lang="en-ID" sz="1000" i="1" dirty="0">
              <a:solidFill>
                <a:srgbClr val="002060"/>
              </a:solidFill>
              <a:cs typeface="Arial" panose="020B0604020202020204" pitchFamily="34" charset="0"/>
            </a:endParaRPr>
          </a:p>
        </p:txBody>
      </p:sp>
      <p:sp>
        <p:nvSpPr>
          <p:cNvPr id="25" name="TextBox 24">
            <a:extLst>
              <a:ext uri="{FF2B5EF4-FFF2-40B4-BE49-F238E27FC236}">
                <a16:creationId xmlns:a16="http://schemas.microsoft.com/office/drawing/2014/main" id="{C1F5F011-FFA4-3CA4-08FB-59D32D3CFF61}"/>
              </a:ext>
            </a:extLst>
          </p:cNvPr>
          <p:cNvSpPr txBox="1"/>
          <p:nvPr/>
        </p:nvSpPr>
        <p:spPr>
          <a:xfrm>
            <a:off x="2841911" y="1103028"/>
            <a:ext cx="8781278" cy="646986"/>
          </a:xfrm>
          <a:prstGeom prst="roundRect">
            <a:avLst/>
          </a:prstGeom>
          <a:noFill/>
        </p:spPr>
        <p:txBody>
          <a:bodyPr wrap="square">
            <a:spAutoFit/>
          </a:bodyPr>
          <a:lstStyle/>
          <a:p>
            <a:pPr marL="285750" indent="-285750" algn="just">
              <a:buFont typeface="Wingdings" panose="05000000000000000000" pitchFamily="2" charset="2"/>
              <a:buChar char="Ø"/>
            </a:pPr>
            <a:r>
              <a:rPr lang="en-ID" sz="1600" dirty="0" err="1"/>
              <a:t>Sumber</a:t>
            </a:r>
            <a:r>
              <a:rPr lang="en-ID" sz="1600" dirty="0"/>
              <a:t> </a:t>
            </a:r>
            <a:r>
              <a:rPr lang="en-ID" sz="1600" dirty="0" err="1"/>
              <a:t>daya</a:t>
            </a:r>
            <a:r>
              <a:rPr lang="en-ID" sz="1600" dirty="0"/>
              <a:t> yang </a:t>
            </a:r>
            <a:r>
              <a:rPr lang="en-ID" sz="1600" dirty="0" err="1"/>
              <a:t>digunakan</a:t>
            </a:r>
            <a:r>
              <a:rPr lang="en-ID" sz="1600" dirty="0"/>
              <a:t> </a:t>
            </a:r>
            <a:r>
              <a:rPr lang="en-ID" sz="1600" dirty="0" err="1"/>
              <a:t>perusahaan</a:t>
            </a:r>
            <a:r>
              <a:rPr lang="en-ID" sz="1600" dirty="0"/>
              <a:t> </a:t>
            </a:r>
            <a:r>
              <a:rPr lang="en-ID" sz="1600" dirty="0" err="1"/>
              <a:t>untuk</a:t>
            </a:r>
            <a:r>
              <a:rPr lang="en-ID" sz="1600" dirty="0"/>
              <a:t> </a:t>
            </a:r>
            <a:r>
              <a:rPr lang="en-ID" sz="1600" dirty="0" err="1"/>
              <a:t>melakukan</a:t>
            </a:r>
            <a:r>
              <a:rPr lang="en-ID" sz="1600" dirty="0"/>
              <a:t> </a:t>
            </a:r>
            <a:r>
              <a:rPr lang="en-ID" sz="1600" dirty="0" err="1"/>
              <a:t>kegiatan</a:t>
            </a:r>
            <a:r>
              <a:rPr lang="en-ID" sz="1600" dirty="0"/>
              <a:t> </a:t>
            </a:r>
            <a:r>
              <a:rPr lang="en-ID" sz="1600" dirty="0" err="1"/>
              <a:t>operasional</a:t>
            </a:r>
            <a:r>
              <a:rPr lang="en-ID" sz="1600" dirty="0"/>
              <a:t> </a:t>
            </a:r>
            <a:r>
              <a:rPr lang="en-ID" sz="1600" dirty="0" err="1"/>
              <a:t>dalam</a:t>
            </a:r>
            <a:r>
              <a:rPr lang="en-ID" sz="1600" dirty="0"/>
              <a:t> </a:t>
            </a:r>
            <a:r>
              <a:rPr lang="en-ID" sz="1600" dirty="0" err="1"/>
              <a:t>rangka</a:t>
            </a:r>
            <a:r>
              <a:rPr lang="en-ID" sz="1600" dirty="0"/>
              <a:t> </a:t>
            </a:r>
            <a:r>
              <a:rPr lang="en-ID" sz="1600" dirty="0" err="1"/>
              <a:t>memenuhi</a:t>
            </a:r>
            <a:r>
              <a:rPr lang="en-ID" sz="1600" dirty="0"/>
              <a:t> </a:t>
            </a:r>
            <a:r>
              <a:rPr lang="en-ID" sz="1600" dirty="0" err="1"/>
              <a:t>permintaan</a:t>
            </a:r>
            <a:r>
              <a:rPr lang="en-ID" sz="1600" dirty="0"/>
              <a:t>, salah </a:t>
            </a:r>
            <a:r>
              <a:rPr lang="en-ID" sz="1600" dirty="0" err="1"/>
              <a:t>satunya</a:t>
            </a:r>
            <a:r>
              <a:rPr lang="en-ID" sz="1600" dirty="0"/>
              <a:t> </a:t>
            </a:r>
            <a:r>
              <a:rPr lang="en-ID" sz="1600" dirty="0" err="1"/>
              <a:t>adalah</a:t>
            </a:r>
            <a:r>
              <a:rPr lang="en-ID" sz="1600" dirty="0"/>
              <a:t> </a:t>
            </a:r>
            <a:r>
              <a:rPr lang="en-ID" sz="1600" dirty="0" err="1"/>
              <a:t>persediaan</a:t>
            </a:r>
            <a:r>
              <a:rPr lang="en-ID" sz="1600" dirty="0"/>
              <a:t> </a:t>
            </a:r>
            <a:r>
              <a:rPr lang="en-ID" sz="1600" dirty="0" err="1"/>
              <a:t>bahan</a:t>
            </a:r>
            <a:r>
              <a:rPr lang="en-ID" sz="1600" dirty="0"/>
              <a:t> </a:t>
            </a:r>
            <a:r>
              <a:rPr lang="en-ID" sz="1600" dirty="0" err="1"/>
              <a:t>baku</a:t>
            </a:r>
            <a:r>
              <a:rPr lang="en-ID" sz="1600" dirty="0"/>
              <a:t> (</a:t>
            </a:r>
            <a:r>
              <a:rPr lang="en-ID" sz="1600" i="1" dirty="0"/>
              <a:t>raw materials</a:t>
            </a:r>
            <a:r>
              <a:rPr lang="en-ID" sz="1600" dirty="0"/>
              <a:t>) </a:t>
            </a:r>
            <a:r>
              <a:rPr lang="en-ID" sz="1000" dirty="0"/>
              <a:t>(Jacobs &amp; Chase, 2014)</a:t>
            </a:r>
            <a:endParaRPr lang="en-ID" sz="1000" dirty="0">
              <a:latin typeface="Arial" panose="020B0604020202020204" pitchFamily="34" charset="0"/>
              <a:cs typeface="Arial" panose="020B0604020202020204" pitchFamily="34" charset="0"/>
            </a:endParaRPr>
          </a:p>
        </p:txBody>
      </p:sp>
      <p:sp>
        <p:nvSpPr>
          <p:cNvPr id="28" name="Rectangle: Rounded Corners 27">
            <a:extLst>
              <a:ext uri="{FF2B5EF4-FFF2-40B4-BE49-F238E27FC236}">
                <a16:creationId xmlns:a16="http://schemas.microsoft.com/office/drawing/2014/main" id="{CF8E4E9C-124E-52CC-6A6C-233F860FAEFD}"/>
              </a:ext>
            </a:extLst>
          </p:cNvPr>
          <p:cNvSpPr/>
          <p:nvPr/>
        </p:nvSpPr>
        <p:spPr>
          <a:xfrm>
            <a:off x="3038754" y="4189343"/>
            <a:ext cx="2125138" cy="483884"/>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2060"/>
                </a:solidFill>
                <a:cs typeface="Arial" panose="020B0604020202020204" pitchFamily="34" charset="0"/>
              </a:rPr>
              <a:t>Inventory turnover </a:t>
            </a:r>
            <a:r>
              <a:rPr lang="en-US" sz="1600" dirty="0">
                <a:solidFill>
                  <a:srgbClr val="002060"/>
                </a:solidFill>
                <a:cs typeface="Arial" panose="020B0604020202020204" pitchFamily="34" charset="0"/>
              </a:rPr>
              <a:t>&amp; </a:t>
            </a:r>
            <a:r>
              <a:rPr lang="en-US" sz="1600" dirty="0" err="1">
                <a:solidFill>
                  <a:srgbClr val="002060"/>
                </a:solidFill>
                <a:cs typeface="Arial" panose="020B0604020202020204" pitchFamily="34" charset="0"/>
              </a:rPr>
              <a:t>Biaya</a:t>
            </a:r>
            <a:r>
              <a:rPr lang="en-US" sz="1600" dirty="0">
                <a:solidFill>
                  <a:srgbClr val="002060"/>
                </a:solidFill>
                <a:cs typeface="Arial" panose="020B0604020202020204" pitchFamily="34" charset="0"/>
              </a:rPr>
              <a:t> </a:t>
            </a:r>
            <a:r>
              <a:rPr lang="en-US" sz="1600" dirty="0" err="1">
                <a:solidFill>
                  <a:srgbClr val="002060"/>
                </a:solidFill>
                <a:cs typeface="Arial" panose="020B0604020202020204" pitchFamily="34" charset="0"/>
              </a:rPr>
              <a:t>Persediaan</a:t>
            </a:r>
            <a:endParaRPr lang="en-ID" sz="1000" i="1" dirty="0">
              <a:solidFill>
                <a:srgbClr val="002060"/>
              </a:solidFill>
              <a:cs typeface="Arial" panose="020B0604020202020204" pitchFamily="34" charset="0"/>
            </a:endParaRPr>
          </a:p>
        </p:txBody>
      </p:sp>
      <p:sp>
        <p:nvSpPr>
          <p:cNvPr id="29" name="TextBox 28">
            <a:extLst>
              <a:ext uri="{FF2B5EF4-FFF2-40B4-BE49-F238E27FC236}">
                <a16:creationId xmlns:a16="http://schemas.microsoft.com/office/drawing/2014/main" id="{BAD9D9B0-59D2-467B-4545-0EC02E09D18B}"/>
              </a:ext>
            </a:extLst>
          </p:cNvPr>
          <p:cNvSpPr txBox="1"/>
          <p:nvPr/>
        </p:nvSpPr>
        <p:spPr>
          <a:xfrm>
            <a:off x="2803375" y="2381266"/>
            <a:ext cx="8781278" cy="646986"/>
          </a:xfrm>
          <a:prstGeom prst="roundRect">
            <a:avLst/>
          </a:prstGeom>
          <a:noFill/>
        </p:spPr>
        <p:txBody>
          <a:bodyPr wrap="square">
            <a:spAutoFit/>
          </a:bodyPr>
          <a:lstStyle/>
          <a:p>
            <a:pPr marL="285750" indent="-285750" algn="just">
              <a:buFont typeface="Wingdings" panose="05000000000000000000" pitchFamily="2" charset="2"/>
              <a:buChar char="Ø"/>
            </a:pPr>
            <a:r>
              <a:rPr lang="en-ID" sz="1600" dirty="0" err="1"/>
              <a:t>Menentukan</a:t>
            </a:r>
            <a:r>
              <a:rPr lang="en-ID" sz="1600" dirty="0"/>
              <a:t> </a:t>
            </a:r>
            <a:r>
              <a:rPr lang="en-ID" sz="1600" dirty="0" err="1"/>
              <a:t>kapan</a:t>
            </a:r>
            <a:r>
              <a:rPr lang="en-ID" sz="1600" dirty="0"/>
              <a:t> </a:t>
            </a:r>
            <a:r>
              <a:rPr lang="en-ID" sz="1600" dirty="0" err="1"/>
              <a:t>waktu</a:t>
            </a:r>
            <a:r>
              <a:rPr lang="en-ID" sz="1600" dirty="0"/>
              <a:t> dan </a:t>
            </a:r>
            <a:r>
              <a:rPr lang="en-ID" sz="1600" dirty="0" err="1"/>
              <a:t>berapa</a:t>
            </a:r>
            <a:r>
              <a:rPr lang="en-ID" sz="1600" dirty="0"/>
              <a:t> </a:t>
            </a:r>
            <a:r>
              <a:rPr lang="en-ID" sz="1600" dirty="0" err="1"/>
              <a:t>jumlah</a:t>
            </a:r>
            <a:r>
              <a:rPr lang="en-ID" sz="1600" dirty="0"/>
              <a:t> </a:t>
            </a:r>
            <a:r>
              <a:rPr lang="en-ID" sz="1600" dirty="0" err="1"/>
              <a:t>pesanan</a:t>
            </a:r>
            <a:r>
              <a:rPr lang="en-ID" sz="1600" dirty="0"/>
              <a:t> yang </a:t>
            </a:r>
            <a:r>
              <a:rPr lang="en-ID" sz="1600" dirty="0" err="1"/>
              <a:t>tepat</a:t>
            </a:r>
            <a:r>
              <a:rPr lang="en-ID" sz="1600" dirty="0"/>
              <a:t> </a:t>
            </a:r>
            <a:r>
              <a:rPr lang="en-ID" sz="1600" dirty="0" err="1"/>
              <a:t>harus</a:t>
            </a:r>
            <a:r>
              <a:rPr lang="en-ID" sz="1600" dirty="0"/>
              <a:t> </a:t>
            </a:r>
            <a:r>
              <a:rPr lang="en-ID" sz="1600" dirty="0" err="1"/>
              <a:t>dilakukan</a:t>
            </a:r>
            <a:r>
              <a:rPr lang="en-ID" sz="1600" dirty="0"/>
              <a:t> </a:t>
            </a:r>
            <a:r>
              <a:rPr lang="en-ID" sz="1600" dirty="0" err="1"/>
              <a:t>terutama</a:t>
            </a:r>
            <a:r>
              <a:rPr lang="en-ID" sz="1600" dirty="0"/>
              <a:t> </a:t>
            </a:r>
            <a:r>
              <a:rPr lang="en-ID" sz="1600" dirty="0" err="1"/>
              <a:t>dalam</a:t>
            </a:r>
            <a:r>
              <a:rPr lang="en-ID" sz="1600" dirty="0"/>
              <a:t> </a:t>
            </a:r>
            <a:r>
              <a:rPr lang="en-ID" sz="1600" dirty="0" err="1"/>
              <a:t>hal</a:t>
            </a:r>
            <a:r>
              <a:rPr lang="en-ID" sz="1600" dirty="0"/>
              <a:t> </a:t>
            </a:r>
            <a:r>
              <a:rPr lang="en-ID" sz="1600" dirty="0" err="1"/>
              <a:t>ini</a:t>
            </a:r>
            <a:r>
              <a:rPr lang="en-ID" sz="1600" dirty="0"/>
              <a:t> </a:t>
            </a:r>
            <a:r>
              <a:rPr lang="en-ID" sz="1600" dirty="0" err="1"/>
              <a:t>menyangkut</a:t>
            </a:r>
            <a:r>
              <a:rPr lang="en-ID" sz="1600" dirty="0"/>
              <a:t> </a:t>
            </a:r>
            <a:r>
              <a:rPr lang="en-ID" sz="1600" dirty="0" err="1"/>
              <a:t>perencanaan</a:t>
            </a:r>
            <a:r>
              <a:rPr lang="en-ID" sz="1600" dirty="0"/>
              <a:t> dan </a:t>
            </a:r>
            <a:r>
              <a:rPr lang="en-ID" sz="1600" dirty="0" err="1"/>
              <a:t>penjadwalan</a:t>
            </a:r>
            <a:r>
              <a:rPr lang="en-ID" sz="1600" dirty="0"/>
              <a:t> </a:t>
            </a:r>
            <a:r>
              <a:rPr lang="en-ID" sz="1600" dirty="0" err="1"/>
              <a:t>bahan</a:t>
            </a:r>
            <a:r>
              <a:rPr lang="en-ID" sz="1600" dirty="0"/>
              <a:t> </a:t>
            </a:r>
            <a:r>
              <a:rPr lang="en-ID" sz="1600" dirty="0" err="1"/>
              <a:t>baku</a:t>
            </a:r>
            <a:r>
              <a:rPr lang="en-ID" sz="1600" dirty="0"/>
              <a:t> </a:t>
            </a:r>
            <a:r>
              <a:rPr lang="en-ID" sz="1000" dirty="0"/>
              <a:t>(Jacobs &amp; Chase, 2014)</a:t>
            </a:r>
            <a:endParaRPr lang="en-ID" sz="1000" dirty="0">
              <a:latin typeface="Arial" panose="020B060402020202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7C2BDC61-7ABB-A3FB-90B6-B173FF6A1481}"/>
              </a:ext>
            </a:extLst>
          </p:cNvPr>
          <p:cNvSpPr/>
          <p:nvPr/>
        </p:nvSpPr>
        <p:spPr>
          <a:xfrm>
            <a:off x="3038754" y="3184675"/>
            <a:ext cx="2125139" cy="374571"/>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2060"/>
                </a:solidFill>
                <a:cs typeface="Arial" panose="020B0604020202020204" pitchFamily="34" charset="0"/>
              </a:rPr>
              <a:t>Inventory Planning</a:t>
            </a:r>
            <a:endParaRPr lang="en-ID" sz="1000" i="1" dirty="0">
              <a:solidFill>
                <a:srgbClr val="002060"/>
              </a:solidFill>
              <a:cs typeface="Arial" panose="020B0604020202020204" pitchFamily="34" charset="0"/>
            </a:endParaRPr>
          </a:p>
        </p:txBody>
      </p:sp>
      <p:sp>
        <p:nvSpPr>
          <p:cNvPr id="37" name="TextBox 36">
            <a:extLst>
              <a:ext uri="{FF2B5EF4-FFF2-40B4-BE49-F238E27FC236}">
                <a16:creationId xmlns:a16="http://schemas.microsoft.com/office/drawing/2014/main" id="{354825D3-A17E-828E-7438-E9530A1E6F9E}"/>
              </a:ext>
            </a:extLst>
          </p:cNvPr>
          <p:cNvSpPr txBox="1"/>
          <p:nvPr/>
        </p:nvSpPr>
        <p:spPr>
          <a:xfrm>
            <a:off x="5163893" y="3080889"/>
            <a:ext cx="6379015" cy="646986"/>
          </a:xfrm>
          <a:prstGeom prst="roundRect">
            <a:avLst/>
          </a:prstGeom>
          <a:noFill/>
        </p:spPr>
        <p:txBody>
          <a:bodyPr wrap="square">
            <a:spAutoFit/>
          </a:bodyPr>
          <a:lstStyle/>
          <a:p>
            <a:pPr marL="285750" indent="-285750" algn="just">
              <a:buFont typeface="Wingdings" panose="05000000000000000000" pitchFamily="2" charset="2"/>
              <a:buChar char="Ø"/>
            </a:pPr>
            <a:r>
              <a:rPr lang="en-ID" sz="1600" dirty="0"/>
              <a:t>Keputusan </a:t>
            </a:r>
            <a:r>
              <a:rPr lang="en-ID" sz="1600" dirty="0" err="1"/>
              <a:t>kuantitas</a:t>
            </a:r>
            <a:r>
              <a:rPr lang="en-ID" sz="1600" dirty="0"/>
              <a:t> dan </a:t>
            </a:r>
            <a:r>
              <a:rPr lang="en-ID" sz="1600" dirty="0" err="1"/>
              <a:t>waktu</a:t>
            </a:r>
            <a:r>
              <a:rPr lang="en-ID" sz="1600" dirty="0"/>
              <a:t> </a:t>
            </a:r>
            <a:r>
              <a:rPr lang="en-ID" sz="1600" dirty="0" err="1"/>
              <a:t>pesan</a:t>
            </a:r>
            <a:r>
              <a:rPr lang="en-ID" sz="1600" dirty="0"/>
              <a:t> yang </a:t>
            </a:r>
            <a:r>
              <a:rPr lang="en-ID" sz="1600" dirty="0" err="1"/>
              <a:t>efisien</a:t>
            </a:r>
            <a:r>
              <a:rPr lang="en-ID" sz="1600" dirty="0"/>
              <a:t> </a:t>
            </a:r>
            <a:r>
              <a:rPr lang="en-ID" sz="1600" dirty="0" err="1"/>
              <a:t>dapat</a:t>
            </a:r>
            <a:r>
              <a:rPr lang="en-ID" sz="1600" dirty="0"/>
              <a:t> </a:t>
            </a:r>
            <a:r>
              <a:rPr lang="en-ID" sz="1600" dirty="0" err="1"/>
              <a:t>menghasilkan</a:t>
            </a:r>
            <a:r>
              <a:rPr lang="en-ID" sz="1600" dirty="0"/>
              <a:t> </a:t>
            </a:r>
            <a:r>
              <a:rPr lang="en-ID" sz="1600" dirty="0" err="1"/>
              <a:t>biaya</a:t>
            </a:r>
            <a:r>
              <a:rPr lang="en-ID" sz="1600" dirty="0"/>
              <a:t> </a:t>
            </a:r>
            <a:r>
              <a:rPr lang="en-ID" sz="1600" dirty="0" err="1"/>
              <a:t>persediaan</a:t>
            </a:r>
            <a:r>
              <a:rPr lang="en-ID" sz="1600" dirty="0"/>
              <a:t> minimum </a:t>
            </a:r>
            <a:r>
              <a:rPr lang="en-ID" sz="1000" dirty="0"/>
              <a:t>(Kusuma &amp; Hakim, 2020)</a:t>
            </a:r>
            <a:endParaRPr lang="en-ID" sz="10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F3AAAAC-DFDB-1AE4-A796-6DA580BAADB7}"/>
              </a:ext>
            </a:extLst>
          </p:cNvPr>
          <p:cNvSpPr txBox="1"/>
          <p:nvPr/>
        </p:nvSpPr>
        <p:spPr>
          <a:xfrm>
            <a:off x="5163892" y="4122396"/>
            <a:ext cx="6498905" cy="646986"/>
          </a:xfrm>
          <a:prstGeom prst="roundRect">
            <a:avLst/>
          </a:prstGeom>
          <a:noFill/>
        </p:spPr>
        <p:txBody>
          <a:bodyPr wrap="square">
            <a:spAutoFit/>
          </a:bodyPr>
          <a:lstStyle/>
          <a:p>
            <a:pPr marL="285750" indent="-285750" algn="just">
              <a:buFont typeface="Wingdings" panose="05000000000000000000" pitchFamily="2" charset="2"/>
              <a:buChar char="Ø"/>
            </a:pPr>
            <a:r>
              <a:rPr lang="en-ID" sz="1600" dirty="0"/>
              <a:t>Parameter yang </a:t>
            </a:r>
            <a:r>
              <a:rPr lang="en-ID" sz="1600" dirty="0" err="1"/>
              <a:t>mengukur</a:t>
            </a:r>
            <a:r>
              <a:rPr lang="en-ID" sz="1600" dirty="0"/>
              <a:t> </a:t>
            </a:r>
            <a:r>
              <a:rPr lang="en-ID" sz="1600" dirty="0" err="1"/>
              <a:t>kinerja</a:t>
            </a:r>
            <a:r>
              <a:rPr lang="en-ID" sz="1600" dirty="0"/>
              <a:t> </a:t>
            </a:r>
            <a:r>
              <a:rPr lang="en-ID" sz="1600" dirty="0" err="1"/>
              <a:t>efisiensi</a:t>
            </a:r>
            <a:r>
              <a:rPr lang="en-ID" sz="1600" dirty="0"/>
              <a:t> dan </a:t>
            </a:r>
            <a:r>
              <a:rPr lang="en-ID" sz="1600" dirty="0" err="1"/>
              <a:t>efektivitas</a:t>
            </a:r>
            <a:r>
              <a:rPr lang="en-ID" sz="1600" dirty="0"/>
              <a:t> </a:t>
            </a:r>
            <a:r>
              <a:rPr lang="en-ID" sz="1600" dirty="0" err="1"/>
              <a:t>manajemen</a:t>
            </a:r>
            <a:r>
              <a:rPr lang="en-ID" sz="1600" dirty="0"/>
              <a:t> </a:t>
            </a:r>
            <a:r>
              <a:rPr lang="en-ID" sz="1600" dirty="0" err="1"/>
              <a:t>persediaan</a:t>
            </a:r>
            <a:r>
              <a:rPr lang="en-ID" sz="1600" dirty="0"/>
              <a:t> </a:t>
            </a:r>
            <a:r>
              <a:rPr lang="en-ID" sz="1000" dirty="0"/>
              <a:t>(Heizer &amp; Render, 2014)</a:t>
            </a:r>
          </a:p>
        </p:txBody>
      </p:sp>
      <p:sp>
        <p:nvSpPr>
          <p:cNvPr id="42" name="Rectangle: Rounded Corners 41">
            <a:extLst>
              <a:ext uri="{FF2B5EF4-FFF2-40B4-BE49-F238E27FC236}">
                <a16:creationId xmlns:a16="http://schemas.microsoft.com/office/drawing/2014/main" id="{BB322FE3-4BE1-7461-85B5-5B5B926A1BE7}"/>
              </a:ext>
            </a:extLst>
          </p:cNvPr>
          <p:cNvSpPr/>
          <p:nvPr/>
        </p:nvSpPr>
        <p:spPr>
          <a:xfrm>
            <a:off x="3038753" y="3686151"/>
            <a:ext cx="2125139" cy="374571"/>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rgbClr val="002060"/>
                </a:solidFill>
                <a:cs typeface="Arial" panose="020B0604020202020204" pitchFamily="34" charset="0"/>
              </a:rPr>
              <a:t>Lot-sizing Problem</a:t>
            </a:r>
            <a:endParaRPr lang="en-ID" sz="1000" i="1" dirty="0">
              <a:solidFill>
                <a:srgbClr val="002060"/>
              </a:solidFill>
              <a:cs typeface="Arial" panose="020B0604020202020204" pitchFamily="34" charset="0"/>
            </a:endParaRPr>
          </a:p>
        </p:txBody>
      </p:sp>
      <p:sp>
        <p:nvSpPr>
          <p:cNvPr id="43" name="TextBox 42">
            <a:extLst>
              <a:ext uri="{FF2B5EF4-FFF2-40B4-BE49-F238E27FC236}">
                <a16:creationId xmlns:a16="http://schemas.microsoft.com/office/drawing/2014/main" id="{BD7D13F2-4647-DA67-6BF4-EA2865F8E15D}"/>
              </a:ext>
            </a:extLst>
          </p:cNvPr>
          <p:cNvSpPr txBox="1"/>
          <p:nvPr/>
        </p:nvSpPr>
        <p:spPr>
          <a:xfrm>
            <a:off x="5163893" y="3590021"/>
            <a:ext cx="6379015" cy="646986"/>
          </a:xfrm>
          <a:prstGeom prst="roundRect">
            <a:avLst/>
          </a:prstGeom>
          <a:noFill/>
        </p:spPr>
        <p:txBody>
          <a:bodyPr wrap="square">
            <a:spAutoFit/>
          </a:bodyPr>
          <a:lstStyle/>
          <a:p>
            <a:pPr marL="285750" indent="-285750" algn="just">
              <a:buFont typeface="Wingdings" panose="05000000000000000000" pitchFamily="2" charset="2"/>
              <a:buChar char="Ø"/>
            </a:pPr>
            <a:r>
              <a:rPr lang="en-ID" sz="1600" dirty="0" err="1"/>
              <a:t>Masalah</a:t>
            </a:r>
            <a:r>
              <a:rPr lang="en-ID" sz="1600" dirty="0"/>
              <a:t> </a:t>
            </a:r>
            <a:r>
              <a:rPr lang="en-ID" sz="1600" dirty="0" err="1"/>
              <a:t>optimasi</a:t>
            </a:r>
            <a:r>
              <a:rPr lang="en-ID" sz="1600" dirty="0"/>
              <a:t> </a:t>
            </a:r>
            <a:r>
              <a:rPr lang="en-ID" sz="1600" dirty="0" err="1"/>
              <a:t>persediaan</a:t>
            </a:r>
            <a:r>
              <a:rPr lang="en-ID" sz="1600" dirty="0"/>
              <a:t> </a:t>
            </a:r>
            <a:r>
              <a:rPr lang="en-ID" sz="1600" dirty="0" err="1"/>
              <a:t>kapan</a:t>
            </a:r>
            <a:r>
              <a:rPr lang="en-ID" sz="1600" dirty="0"/>
              <a:t> dan </a:t>
            </a:r>
            <a:r>
              <a:rPr lang="en-ID" sz="1600" dirty="0" err="1"/>
              <a:t>berapa</a:t>
            </a:r>
            <a:r>
              <a:rPr lang="en-ID" sz="1600" dirty="0"/>
              <a:t> </a:t>
            </a:r>
            <a:r>
              <a:rPr lang="en-ID" sz="1600" dirty="0" err="1"/>
              <a:t>banyak</a:t>
            </a:r>
            <a:r>
              <a:rPr lang="en-ID" sz="1600" dirty="0"/>
              <a:t> yang </a:t>
            </a:r>
            <a:r>
              <a:rPr lang="en-ID" sz="1600" dirty="0" err="1"/>
              <a:t>dipesan</a:t>
            </a:r>
            <a:r>
              <a:rPr lang="en-ID" sz="1600" dirty="0"/>
              <a:t> pada </a:t>
            </a:r>
            <a:r>
              <a:rPr lang="en-ID" sz="1600" dirty="0" err="1"/>
              <a:t>setiap</a:t>
            </a:r>
            <a:r>
              <a:rPr lang="en-ID" sz="1600" dirty="0"/>
              <a:t> </a:t>
            </a:r>
            <a:r>
              <a:rPr lang="en-ID" sz="1600" dirty="0" err="1"/>
              <a:t>periode</a:t>
            </a:r>
            <a:r>
              <a:rPr lang="en-ID" sz="1600" dirty="0"/>
              <a:t> </a:t>
            </a:r>
            <a:r>
              <a:rPr lang="en-ID" sz="1600" dirty="0" err="1"/>
              <a:t>dengan</a:t>
            </a:r>
            <a:r>
              <a:rPr lang="en-ID" sz="1600" dirty="0"/>
              <a:t> </a:t>
            </a:r>
            <a:r>
              <a:rPr lang="en-ID" sz="1600" dirty="0" err="1"/>
              <a:t>biaya</a:t>
            </a:r>
            <a:r>
              <a:rPr lang="en-ID" sz="1600" dirty="0"/>
              <a:t> minimum </a:t>
            </a:r>
            <a:r>
              <a:rPr lang="en-ID" sz="1000" dirty="0"/>
              <a:t>(</a:t>
            </a:r>
            <a:r>
              <a:rPr lang="en-ID" sz="1000" dirty="0" err="1"/>
              <a:t>Fiorotto</a:t>
            </a:r>
            <a:r>
              <a:rPr lang="en-ID" sz="1000" dirty="0"/>
              <a:t> et al., 2016)</a:t>
            </a:r>
            <a:endParaRPr lang="en-ID" sz="1000" dirty="0">
              <a:latin typeface="Arial" panose="020B0604020202020204"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47B6B073-3721-C059-EEBE-ED4FFE9CCE74}"/>
              </a:ext>
            </a:extLst>
          </p:cNvPr>
          <p:cNvCxnSpPr>
            <a:cxnSpLocks/>
          </p:cNvCxnSpPr>
          <p:nvPr/>
        </p:nvCxnSpPr>
        <p:spPr>
          <a:xfrm>
            <a:off x="506436" y="2305741"/>
            <a:ext cx="1105720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1FCE35B-FBBC-FD10-B713-4637C7ABF50D}"/>
              </a:ext>
            </a:extLst>
          </p:cNvPr>
          <p:cNvCxnSpPr>
            <a:cxnSpLocks/>
          </p:cNvCxnSpPr>
          <p:nvPr/>
        </p:nvCxnSpPr>
        <p:spPr>
          <a:xfrm>
            <a:off x="553943" y="4858866"/>
            <a:ext cx="1105720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8892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9" grpId="0"/>
      <p:bldP spid="25" grpId="0"/>
      <p:bldP spid="29" grpId="0"/>
      <p:bldP spid="37" grpId="0"/>
      <p:bldP spid="38"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Studi</a:t>
            </a:r>
            <a:r>
              <a:rPr lang="en-US" b="1" dirty="0">
                <a:solidFill>
                  <a:schemeClr val="tx1"/>
                </a:solidFill>
                <a:latin typeface="Book Antiqua" panose="02040602050305030304" pitchFamily="18" charset="0"/>
              </a:rPr>
              <a:t> </a:t>
            </a:r>
            <a:r>
              <a:rPr lang="en-US" b="1" dirty="0" err="1">
                <a:solidFill>
                  <a:schemeClr val="tx1"/>
                </a:solidFill>
                <a:latin typeface="Book Antiqua" panose="02040602050305030304" pitchFamily="18" charset="0"/>
              </a:rPr>
              <a:t>Literatur</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600" dirty="0">
                <a:latin typeface="Arial" panose="020B0604020202020204" pitchFamily="34" charset="0"/>
                <a:cs typeface="Arial" panose="020B0604020202020204" pitchFamily="34" charset="0"/>
              </a:rPr>
              <a:t>Tinjauan teori-teori biaya persediaan, peramalan permintaan (</a:t>
            </a:r>
            <a:r>
              <a:rPr lang="da-DK" sz="1600" i="1" dirty="0">
                <a:latin typeface="Arial" panose="020B0604020202020204" pitchFamily="34" charset="0"/>
                <a:cs typeface="Arial" panose="020B0604020202020204" pitchFamily="34" charset="0"/>
              </a:rPr>
              <a:t>demand forecasting</a:t>
            </a:r>
            <a:r>
              <a:rPr lang="da-DK" sz="1600" dirty="0">
                <a:latin typeface="Arial" panose="020B0604020202020204" pitchFamily="34" charset="0"/>
                <a:cs typeface="Arial" panose="020B0604020202020204" pitchFamily="34" charset="0"/>
              </a:rPr>
              <a:t>), dan persediaan pengaman (</a:t>
            </a:r>
            <a:r>
              <a:rPr lang="da-DK" sz="1600" i="1" dirty="0">
                <a:latin typeface="Arial" panose="020B0604020202020204" pitchFamily="34" charset="0"/>
                <a:cs typeface="Arial" panose="020B0604020202020204" pitchFamily="34" charset="0"/>
              </a:rPr>
              <a:t>safety stock</a:t>
            </a:r>
            <a:r>
              <a:rPr lang="da-DK" sz="1600" dirty="0">
                <a:latin typeface="Arial" panose="020B0604020202020204" pitchFamily="34" charset="0"/>
                <a:cs typeface="Arial" panose="020B0604020202020204" pitchFamily="34" charset="0"/>
              </a:rPr>
              <a:t>)</a:t>
            </a:r>
          </a:p>
        </p:txBody>
      </p:sp>
      <p:sp>
        <p:nvSpPr>
          <p:cNvPr id="48" name="Rectangle: Rounded Corners 47">
            <a:extLst>
              <a:ext uri="{FF2B5EF4-FFF2-40B4-BE49-F238E27FC236}">
                <a16:creationId xmlns:a16="http://schemas.microsoft.com/office/drawing/2014/main" id="{4B8D8155-3E4A-9FD1-4143-02072E3E03DA}"/>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rgbClr val="002060"/>
                </a:solidFill>
                <a:latin typeface="Arial" panose="020B0604020202020204" pitchFamily="34" charset="0"/>
                <a:cs typeface="Arial" panose="020B0604020202020204" pitchFamily="34" charset="0"/>
              </a:rPr>
              <a:t>4</a:t>
            </a:r>
            <a:endParaRPr lang="en-ID" sz="1600" b="1" dirty="0">
              <a:solidFill>
                <a:srgbClr val="002060"/>
              </a:solidFill>
              <a:latin typeface="Arial" panose="020B0604020202020204" pitchFamily="34" charset="0"/>
              <a:cs typeface="Arial" panose="020B0604020202020204" pitchFamily="34" charset="0"/>
            </a:endParaRPr>
          </a:p>
        </p:txBody>
      </p:sp>
      <p:sp>
        <p:nvSpPr>
          <p:cNvPr id="54" name="Rectangle: Rounded Corners 53">
            <a:extLst>
              <a:ext uri="{FF2B5EF4-FFF2-40B4-BE49-F238E27FC236}">
                <a16:creationId xmlns:a16="http://schemas.microsoft.com/office/drawing/2014/main" id="{1D187512-17C0-26DF-436B-4E4810BDB996}"/>
              </a:ext>
            </a:extLst>
          </p:cNvPr>
          <p:cNvSpPr/>
          <p:nvPr/>
        </p:nvSpPr>
        <p:spPr>
          <a:xfrm>
            <a:off x="392182" y="1156711"/>
            <a:ext cx="3645245" cy="21110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600" b="1" dirty="0">
              <a:solidFill>
                <a:sysClr val="windowText" lastClr="0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297007C0-1134-F88A-A2DA-2720B5AE07FE}"/>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1" name="Straight Arrow Connector 50">
            <a:extLst>
              <a:ext uri="{FF2B5EF4-FFF2-40B4-BE49-F238E27FC236}">
                <a16:creationId xmlns:a16="http://schemas.microsoft.com/office/drawing/2014/main" id="{68FD3BC6-94BF-C9A1-E934-3BF2908B26A5}"/>
              </a:ext>
            </a:extLst>
          </p:cNvPr>
          <p:cNvCxnSpPr/>
          <p:nvPr/>
        </p:nvCxnSpPr>
        <p:spPr>
          <a:xfrm flipH="1" flipV="1">
            <a:off x="281354" y="126609"/>
            <a:ext cx="56039" cy="7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26B02B8-1B16-75CF-0022-2DF35B6D4ACC}"/>
              </a:ext>
            </a:extLst>
          </p:cNvPr>
          <p:cNvSpPr/>
          <p:nvPr/>
        </p:nvSpPr>
        <p:spPr>
          <a:xfrm flipH="1">
            <a:off x="-13805" y="-17453"/>
            <a:ext cx="138105" cy="6875453"/>
          </a:xfrm>
          <a:prstGeom prst="roundRect">
            <a:avLst/>
          </a:prstGeom>
          <a:gradFill flip="none" rotWithShape="1">
            <a:gsLst>
              <a:gs pos="0">
                <a:srgbClr val="54B9B9">
                  <a:shade val="67500"/>
                  <a:satMod val="115000"/>
                </a:srgbClr>
              </a:gs>
              <a:gs pos="38000">
                <a:schemeClr val="bg2">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Picture 8">
            <a:extLst>
              <a:ext uri="{FF2B5EF4-FFF2-40B4-BE49-F238E27FC236}">
                <a16:creationId xmlns:a16="http://schemas.microsoft.com/office/drawing/2014/main" id="{97A4CEC8-73B7-B079-5E97-9DB970214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704" y="1727182"/>
            <a:ext cx="1021303" cy="32012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0362D226-96B8-1756-F179-F5775BEDDCA0}"/>
              </a:ext>
            </a:extLst>
          </p:cNvPr>
          <p:cNvSpPr/>
          <p:nvPr/>
        </p:nvSpPr>
        <p:spPr>
          <a:xfrm>
            <a:off x="506435" y="3744058"/>
            <a:ext cx="2265771" cy="1389804"/>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ysClr val="windowText" lastClr="000000"/>
                </a:solidFill>
                <a:latin typeface="Arial" panose="020B0604020202020204" pitchFamily="34" charset="0"/>
                <a:cs typeface="Arial" panose="020B0604020202020204" pitchFamily="34" charset="0"/>
              </a:rPr>
              <a:t>Demand Forecasting</a:t>
            </a:r>
            <a:endParaRPr lang="en-ID" sz="1600" b="1" i="1" dirty="0">
              <a:solidFill>
                <a:sysClr val="windowText" lastClr="000000"/>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17C6EAF0-2576-CC56-EC71-5D2B65540C9B}"/>
              </a:ext>
            </a:extLst>
          </p:cNvPr>
          <p:cNvSpPr/>
          <p:nvPr/>
        </p:nvSpPr>
        <p:spPr>
          <a:xfrm>
            <a:off x="506434" y="5376681"/>
            <a:ext cx="2265771" cy="1403794"/>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ysClr val="windowText" lastClr="000000"/>
                </a:solidFill>
                <a:latin typeface="Arial" panose="020B0604020202020204" pitchFamily="34" charset="0"/>
                <a:cs typeface="Arial" panose="020B0604020202020204" pitchFamily="34" charset="0"/>
              </a:rPr>
              <a:t>Safety Stock</a:t>
            </a:r>
            <a:endParaRPr lang="en-ID" sz="1600" b="1" i="1" dirty="0">
              <a:solidFill>
                <a:sysClr val="windowText" lastClr="00000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CBEA11A-7E6C-CEB7-E45E-A684586AAD72}"/>
              </a:ext>
            </a:extLst>
          </p:cNvPr>
          <p:cNvSpPr txBox="1"/>
          <p:nvPr/>
        </p:nvSpPr>
        <p:spPr>
          <a:xfrm>
            <a:off x="2784408" y="5295538"/>
            <a:ext cx="8863250" cy="1191816"/>
          </a:xfrm>
          <a:prstGeom prst="roundRect">
            <a:avLst/>
          </a:prstGeom>
          <a:noFill/>
        </p:spPr>
        <p:txBody>
          <a:bodyPr wrap="square">
            <a:spAutoFit/>
          </a:bodyPr>
          <a:lstStyle/>
          <a:p>
            <a:pPr marL="285750" indent="-285750" algn="just">
              <a:buFont typeface="Wingdings" panose="05000000000000000000" pitchFamily="2" charset="2"/>
              <a:buChar char="Ø"/>
            </a:pPr>
            <a:r>
              <a:rPr lang="en-ID" sz="1600" dirty="0" err="1"/>
              <a:t>Mencegah</a:t>
            </a:r>
            <a:r>
              <a:rPr lang="en-ID" sz="1600" dirty="0"/>
              <a:t> </a:t>
            </a:r>
            <a:r>
              <a:rPr lang="en-ID" sz="1600" dirty="0" err="1"/>
              <a:t>disrupsi</a:t>
            </a:r>
            <a:r>
              <a:rPr lang="en-ID" sz="1600" dirty="0"/>
              <a:t> </a:t>
            </a:r>
            <a:r>
              <a:rPr lang="en-ID" sz="1600" dirty="0" err="1"/>
              <a:t>dalam</a:t>
            </a:r>
            <a:r>
              <a:rPr lang="en-ID" sz="1600" dirty="0"/>
              <a:t> </a:t>
            </a:r>
            <a:r>
              <a:rPr lang="en-ID" sz="1600" dirty="0" err="1"/>
              <a:t>manufaktur</a:t>
            </a:r>
            <a:r>
              <a:rPr lang="en-ID" sz="1600" dirty="0"/>
              <a:t> </a:t>
            </a:r>
            <a:r>
              <a:rPr lang="en-ID" sz="1600" dirty="0" err="1"/>
              <a:t>produk</a:t>
            </a:r>
            <a:r>
              <a:rPr lang="en-ID" sz="1600" dirty="0"/>
              <a:t> </a:t>
            </a:r>
            <a:r>
              <a:rPr lang="en-ID" sz="1600" dirty="0" err="1"/>
              <a:t>kepada</a:t>
            </a:r>
            <a:r>
              <a:rPr lang="en-ID" sz="1600" dirty="0"/>
              <a:t> </a:t>
            </a:r>
            <a:r>
              <a:rPr lang="en-ID" sz="1600" dirty="0" err="1"/>
              <a:t>pelanggan</a:t>
            </a:r>
            <a:r>
              <a:rPr lang="en-ID" sz="1600" dirty="0"/>
              <a:t> </a:t>
            </a:r>
            <a:r>
              <a:rPr lang="en-ID" sz="1600" dirty="0" err="1"/>
              <a:t>akibat</a:t>
            </a:r>
            <a:r>
              <a:rPr lang="en-ID" sz="1600" dirty="0"/>
              <a:t> </a:t>
            </a:r>
            <a:r>
              <a:rPr lang="en-ID" sz="1600" dirty="0" err="1"/>
              <a:t>ketidakpastian</a:t>
            </a:r>
            <a:r>
              <a:rPr lang="en-ID" sz="1600" dirty="0"/>
              <a:t> </a:t>
            </a:r>
            <a:r>
              <a:rPr lang="en-ID" sz="1600" dirty="0" err="1"/>
              <a:t>acak</a:t>
            </a:r>
            <a:r>
              <a:rPr lang="en-ID" sz="1600" dirty="0"/>
              <a:t> </a:t>
            </a:r>
            <a:r>
              <a:rPr lang="en-ID" sz="1600" dirty="0" err="1"/>
              <a:t>dari</a:t>
            </a:r>
            <a:r>
              <a:rPr lang="en-ID" sz="1600" dirty="0"/>
              <a:t> </a:t>
            </a:r>
            <a:r>
              <a:rPr lang="en-ID" sz="1600" dirty="0" err="1"/>
              <a:t>fluktuasi</a:t>
            </a:r>
            <a:r>
              <a:rPr lang="en-ID" sz="1600" dirty="0"/>
              <a:t> </a:t>
            </a:r>
            <a:r>
              <a:rPr lang="en-ID" sz="1600" dirty="0" err="1"/>
              <a:t>persediaan</a:t>
            </a:r>
            <a:r>
              <a:rPr lang="en-ID" sz="1600" dirty="0"/>
              <a:t> </a:t>
            </a:r>
            <a:r>
              <a:rPr lang="en-ID" sz="1000" dirty="0"/>
              <a:t>(Arnold et al., 2012)</a:t>
            </a:r>
          </a:p>
          <a:p>
            <a:pPr marL="285750" indent="-285750" algn="just">
              <a:buFont typeface="Wingdings" panose="05000000000000000000" pitchFamily="2" charset="2"/>
              <a:buChar char="Ø"/>
            </a:pPr>
            <a:r>
              <a:rPr lang="en-ID" sz="1600" dirty="0"/>
              <a:t>Nilai </a:t>
            </a:r>
            <a:r>
              <a:rPr lang="en-ID" sz="1600" dirty="0" err="1"/>
              <a:t>persediaan</a:t>
            </a:r>
            <a:r>
              <a:rPr lang="en-ID" sz="1600" dirty="0"/>
              <a:t> </a:t>
            </a:r>
            <a:r>
              <a:rPr lang="en-ID" sz="1600" dirty="0" err="1"/>
              <a:t>pengaman</a:t>
            </a:r>
            <a:r>
              <a:rPr lang="en-ID" sz="1600" dirty="0"/>
              <a:t> </a:t>
            </a:r>
            <a:r>
              <a:rPr lang="en-ID" sz="1600" dirty="0" err="1"/>
              <a:t>dapat</a:t>
            </a:r>
            <a:r>
              <a:rPr lang="en-ID" sz="1600" dirty="0"/>
              <a:t> </a:t>
            </a:r>
            <a:r>
              <a:rPr lang="en-ID" sz="1600" dirty="0" err="1"/>
              <a:t>dipengaruhi</a:t>
            </a:r>
            <a:r>
              <a:rPr lang="en-ID" sz="1600" dirty="0"/>
              <a:t> oleh </a:t>
            </a:r>
            <a:r>
              <a:rPr lang="en-ID" sz="1600" dirty="0" err="1"/>
              <a:t>beberapa</a:t>
            </a:r>
            <a:r>
              <a:rPr lang="en-ID" sz="1600" dirty="0"/>
              <a:t> factor </a:t>
            </a:r>
            <a:r>
              <a:rPr lang="en-ID" sz="1600" dirty="0" err="1"/>
              <a:t>antara</a:t>
            </a:r>
            <a:r>
              <a:rPr lang="en-ID" sz="1600" dirty="0"/>
              <a:t> lain reorder point Service level  Lead time </a:t>
            </a:r>
            <a:r>
              <a:rPr lang="en-ID" sz="1600" dirty="0" err="1"/>
              <a:t>Variabilitas</a:t>
            </a:r>
            <a:r>
              <a:rPr lang="en-ID" sz="1600" dirty="0"/>
              <a:t> </a:t>
            </a:r>
            <a:r>
              <a:rPr lang="en-ID" sz="1600" dirty="0" err="1"/>
              <a:t>permintaan</a:t>
            </a:r>
            <a:r>
              <a:rPr lang="en-ID" sz="1600" dirty="0"/>
              <a:t> </a:t>
            </a:r>
            <a:r>
              <a:rPr lang="en-ID" sz="1000" dirty="0"/>
              <a:t>(Kusuma &amp; Hakim, 2020)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B00483-D4A2-029D-4C49-A61A54578F47}"/>
                  </a:ext>
                </a:extLst>
              </p:cNvPr>
              <p:cNvSpPr txBox="1"/>
              <p:nvPr/>
            </p:nvSpPr>
            <p:spPr>
              <a:xfrm>
                <a:off x="3154339" y="6416273"/>
                <a:ext cx="4912235" cy="364202"/>
              </a:xfrm>
              <a:prstGeom prst="rect">
                <a:avLst/>
              </a:prstGeom>
              <a:noFill/>
            </p:spPr>
            <p:txBody>
              <a:bodyPr wrap="square">
                <a:spAutoFit/>
              </a:bodyPr>
              <a:lstStyle/>
              <a:p>
                <a14:m>
                  <m:oMath xmlns:m="http://schemas.openxmlformats.org/officeDocument/2006/math">
                    <m:r>
                      <a:rPr lang="en-ID" sz="1600" i="1" smtClean="0">
                        <a:latin typeface="Cambria Math" panose="02040503050406030204" pitchFamily="18" charset="0"/>
                      </a:rPr>
                      <m:t>𝑆𝑎𝑓𝑒𝑡𝑦</m:t>
                    </m:r>
                    <m:r>
                      <a:rPr lang="en-ID" sz="1600" i="0">
                        <a:latin typeface="Cambria Math" panose="02040503050406030204" pitchFamily="18" charset="0"/>
                      </a:rPr>
                      <m:t> </m:t>
                    </m:r>
                    <m:r>
                      <a:rPr lang="en-ID" sz="1600" i="1">
                        <a:latin typeface="Cambria Math" panose="02040503050406030204" pitchFamily="18" charset="0"/>
                      </a:rPr>
                      <m:t>𝑆𝑡𝑜𝑐𝑘</m:t>
                    </m:r>
                    <m:r>
                      <a:rPr lang="en-ID" sz="1600" i="0">
                        <a:latin typeface="Cambria Math" panose="02040503050406030204" pitchFamily="18" charset="0"/>
                      </a:rPr>
                      <m:t>=</m:t>
                    </m:r>
                    <m:r>
                      <a:rPr lang="en-ID" sz="1600" i="1">
                        <a:latin typeface="Cambria Math" panose="02040503050406030204" pitchFamily="18" charset="0"/>
                      </a:rPr>
                      <m:t>𝑍</m:t>
                    </m:r>
                    <m:r>
                      <a:rPr lang="en-ID" sz="1600" i="0">
                        <a:latin typeface="Cambria Math" panose="02040503050406030204" pitchFamily="18" charset="0"/>
                      </a:rPr>
                      <m:t> </m:t>
                    </m:r>
                    <m:r>
                      <a:rPr lang="en-ID" sz="1600" i="1">
                        <a:latin typeface="Cambria Math" panose="02040503050406030204" pitchFamily="18" charset="0"/>
                      </a:rPr>
                      <m:t>𝑥</m:t>
                    </m:r>
                    <m:r>
                      <a:rPr lang="en-ID" sz="1600" i="0">
                        <a:latin typeface="Cambria Math" panose="02040503050406030204" pitchFamily="18" charset="0"/>
                      </a:rPr>
                      <m:t> </m:t>
                    </m:r>
                    <m:sSub>
                      <m:sSubPr>
                        <m:ctrlPr>
                          <a:rPr lang="en-ID" sz="1600" i="1">
                            <a:solidFill>
                              <a:srgbClr val="836967"/>
                            </a:solidFill>
                            <a:latin typeface="Cambria Math" panose="02040503050406030204" pitchFamily="18" charset="0"/>
                          </a:rPr>
                        </m:ctrlPr>
                      </m:sSubPr>
                      <m:e>
                        <m:r>
                          <a:rPr lang="en-ID" sz="1600" i="1">
                            <a:latin typeface="Cambria Math" panose="02040503050406030204" pitchFamily="18" charset="0"/>
                          </a:rPr>
                          <m:t>𝜎</m:t>
                        </m:r>
                      </m:e>
                      <m:sub>
                        <m:r>
                          <a:rPr lang="en-ID" sz="1600" i="1">
                            <a:latin typeface="Cambria Math" panose="02040503050406030204" pitchFamily="18" charset="0"/>
                          </a:rPr>
                          <m:t>𝑑𝑒𝑚𝑎𝑛𝑑</m:t>
                        </m:r>
                        <m:r>
                          <a:rPr lang="en-ID" sz="1600" i="0">
                            <a:latin typeface="Cambria Math" panose="02040503050406030204" pitchFamily="18" charset="0"/>
                          </a:rPr>
                          <m:t> </m:t>
                        </m:r>
                      </m:sub>
                    </m:sSub>
                    <m:r>
                      <a:rPr lang="en-ID" sz="1600" i="1">
                        <a:latin typeface="Cambria Math" panose="02040503050406030204" pitchFamily="18" charset="0"/>
                      </a:rPr>
                      <m:t>𝑥</m:t>
                    </m:r>
                    <m:r>
                      <a:rPr lang="en-ID" sz="1600" i="0">
                        <a:latin typeface="Cambria Math" panose="02040503050406030204" pitchFamily="18" charset="0"/>
                      </a:rPr>
                      <m:t> </m:t>
                    </m:r>
                    <m:rad>
                      <m:radPr>
                        <m:degHide m:val="on"/>
                        <m:ctrlPr>
                          <a:rPr lang="en-ID" sz="1600" i="1">
                            <a:solidFill>
                              <a:srgbClr val="836967"/>
                            </a:solidFill>
                            <a:latin typeface="Cambria Math" panose="02040503050406030204" pitchFamily="18" charset="0"/>
                          </a:rPr>
                        </m:ctrlPr>
                      </m:radPr>
                      <m:deg/>
                      <m:e>
                        <m:r>
                          <a:rPr lang="en-ID" sz="1600" i="1">
                            <a:latin typeface="Cambria Math" panose="02040503050406030204" pitchFamily="18" charset="0"/>
                          </a:rPr>
                          <m:t>𝐿𝑒𝑎𝑑</m:t>
                        </m:r>
                        <m:r>
                          <a:rPr lang="en-ID" sz="1600" i="0">
                            <a:latin typeface="Cambria Math" panose="02040503050406030204" pitchFamily="18" charset="0"/>
                          </a:rPr>
                          <m:t> </m:t>
                        </m:r>
                        <m:r>
                          <a:rPr lang="en-ID" sz="1600" i="1">
                            <a:latin typeface="Cambria Math" panose="02040503050406030204" pitchFamily="18" charset="0"/>
                          </a:rPr>
                          <m:t>𝑇𝑖𝑚𝑒</m:t>
                        </m:r>
                      </m:e>
                    </m:rad>
                  </m:oMath>
                </a14:m>
                <a:r>
                  <a:rPr lang="en-ID" sz="1600" dirty="0"/>
                  <a:t> </a:t>
                </a:r>
                <a:r>
                  <a:rPr lang="en-ID" sz="1000" dirty="0"/>
                  <a:t>(Waters, 2003)</a:t>
                </a:r>
              </a:p>
            </p:txBody>
          </p:sp>
        </mc:Choice>
        <mc:Fallback xmlns="">
          <p:sp>
            <p:nvSpPr>
              <p:cNvPr id="20" name="TextBox 19">
                <a:extLst>
                  <a:ext uri="{FF2B5EF4-FFF2-40B4-BE49-F238E27FC236}">
                    <a16:creationId xmlns:a16="http://schemas.microsoft.com/office/drawing/2014/main" id="{9DB00483-D4A2-029D-4C49-A61A54578F47}"/>
                  </a:ext>
                </a:extLst>
              </p:cNvPr>
              <p:cNvSpPr txBox="1">
                <a:spLocks noRot="1" noChangeAspect="1" noMove="1" noResize="1" noEditPoints="1" noAdjustHandles="1" noChangeArrowheads="1" noChangeShapeType="1" noTextEdit="1"/>
              </p:cNvSpPr>
              <p:nvPr/>
            </p:nvSpPr>
            <p:spPr>
              <a:xfrm>
                <a:off x="3154339" y="6416273"/>
                <a:ext cx="4912235" cy="364202"/>
              </a:xfrm>
              <a:prstGeom prst="rect">
                <a:avLst/>
              </a:prstGeom>
              <a:blipFill>
                <a:blip r:embed="rId5"/>
                <a:stretch>
                  <a:fillRect b="-11864"/>
                </a:stretch>
              </a:blipFill>
            </p:spPr>
            <p:txBody>
              <a:bodyPr/>
              <a:lstStyle/>
              <a:p>
                <a:r>
                  <a:rPr lang="en-ID">
                    <a:noFill/>
                  </a:rPr>
                  <a:t> </a:t>
                </a:r>
              </a:p>
            </p:txBody>
          </p:sp>
        </mc:Fallback>
      </mc:AlternateContent>
      <p:sp>
        <p:nvSpPr>
          <p:cNvPr id="23" name="TextBox 22">
            <a:extLst>
              <a:ext uri="{FF2B5EF4-FFF2-40B4-BE49-F238E27FC236}">
                <a16:creationId xmlns:a16="http://schemas.microsoft.com/office/drawing/2014/main" id="{FDA36142-E526-E9A8-236A-E4AD0540AF75}"/>
              </a:ext>
            </a:extLst>
          </p:cNvPr>
          <p:cNvSpPr txBox="1"/>
          <p:nvPr/>
        </p:nvSpPr>
        <p:spPr>
          <a:xfrm>
            <a:off x="2762374" y="3604983"/>
            <a:ext cx="8901157" cy="1804749"/>
          </a:xfrm>
          <a:prstGeom prst="roundRect">
            <a:avLst/>
          </a:prstGeom>
          <a:noFill/>
        </p:spPr>
        <p:txBody>
          <a:bodyPr wrap="square">
            <a:spAutoFit/>
          </a:bodyPr>
          <a:lstStyle/>
          <a:p>
            <a:pPr marL="285750" indent="-285750" algn="just">
              <a:buFont typeface="Wingdings" panose="05000000000000000000" pitchFamily="2" charset="2"/>
              <a:buChar char="Ø"/>
            </a:pPr>
            <a:r>
              <a:rPr lang="en-US" sz="1600" dirty="0" err="1"/>
              <a:t>Prediksi</a:t>
            </a:r>
            <a:r>
              <a:rPr lang="en-US" sz="1600" dirty="0"/>
              <a:t> </a:t>
            </a:r>
            <a:r>
              <a:rPr lang="en-US" sz="1600" dirty="0" err="1"/>
              <a:t>dari</a:t>
            </a:r>
            <a:r>
              <a:rPr lang="en-US" sz="1600" dirty="0"/>
              <a:t> </a:t>
            </a:r>
            <a:r>
              <a:rPr lang="en-US" sz="1600" dirty="0" err="1"/>
              <a:t>proyeksi</a:t>
            </a:r>
            <a:r>
              <a:rPr lang="en-US" sz="1600" dirty="0"/>
              <a:t> </a:t>
            </a:r>
            <a:r>
              <a:rPr lang="en-US" sz="1600" dirty="0" err="1"/>
              <a:t>permintaan</a:t>
            </a:r>
            <a:r>
              <a:rPr lang="en-US" sz="1600" dirty="0"/>
              <a:t> </a:t>
            </a:r>
            <a:r>
              <a:rPr lang="en-US" sz="1600" dirty="0" err="1"/>
              <a:t>untuk</a:t>
            </a:r>
            <a:r>
              <a:rPr lang="en-US" sz="1600" dirty="0"/>
              <a:t> </a:t>
            </a:r>
            <a:r>
              <a:rPr lang="en-US" sz="1600" dirty="0" err="1"/>
              <a:t>produk</a:t>
            </a:r>
            <a:r>
              <a:rPr lang="en-US" sz="1600" dirty="0"/>
              <a:t> </a:t>
            </a:r>
            <a:r>
              <a:rPr lang="en-US" sz="1600" dirty="0" err="1"/>
              <a:t>atau</a:t>
            </a:r>
            <a:r>
              <a:rPr lang="en-US" sz="1600" dirty="0"/>
              <a:t> </a:t>
            </a:r>
            <a:r>
              <a:rPr lang="en-US" sz="1600" dirty="0" err="1"/>
              <a:t>layanan</a:t>
            </a:r>
            <a:r>
              <a:rPr lang="en-US" sz="1600" dirty="0"/>
              <a:t> </a:t>
            </a:r>
            <a:r>
              <a:rPr lang="en-US" sz="1600" dirty="0" err="1"/>
              <a:t>suatu</a:t>
            </a:r>
            <a:r>
              <a:rPr lang="en-US" sz="1600" dirty="0"/>
              <a:t> </a:t>
            </a:r>
            <a:r>
              <a:rPr lang="en-US" sz="1600" dirty="0" err="1"/>
              <a:t>perusahaan</a:t>
            </a:r>
            <a:r>
              <a:rPr lang="en-US" sz="1600" dirty="0"/>
              <a:t> </a:t>
            </a:r>
            <a:r>
              <a:rPr lang="en-US" sz="1000" dirty="0"/>
              <a:t>(Heizer &amp; Render, 2014)</a:t>
            </a:r>
          </a:p>
          <a:p>
            <a:pPr marL="285750" indent="-285750" algn="just">
              <a:buFont typeface="Wingdings" panose="05000000000000000000" pitchFamily="2" charset="2"/>
              <a:buChar char="Ø"/>
            </a:pPr>
            <a:r>
              <a:rPr lang="en-US" sz="1600" dirty="0" err="1"/>
              <a:t>Bagaimana</a:t>
            </a:r>
            <a:r>
              <a:rPr lang="en-US" sz="1600" dirty="0"/>
              <a:t> </a:t>
            </a:r>
            <a:r>
              <a:rPr lang="en-US" sz="1600" dirty="0" err="1"/>
              <a:t>mengestimasi</a:t>
            </a:r>
            <a:r>
              <a:rPr lang="en-US" sz="1600" dirty="0"/>
              <a:t> </a:t>
            </a:r>
            <a:r>
              <a:rPr lang="en-US" sz="1600" dirty="0" err="1"/>
              <a:t>siklus</a:t>
            </a:r>
            <a:r>
              <a:rPr lang="en-US" sz="1600" dirty="0"/>
              <a:t> </a:t>
            </a:r>
            <a:r>
              <a:rPr lang="en-US" sz="1600" dirty="0" err="1"/>
              <a:t>fluktuasi</a:t>
            </a:r>
            <a:r>
              <a:rPr lang="en-US" sz="1600" dirty="0"/>
              <a:t> </a:t>
            </a:r>
            <a:r>
              <a:rPr lang="en-US" sz="1600" dirty="0" err="1"/>
              <a:t>permintaan</a:t>
            </a:r>
            <a:r>
              <a:rPr lang="en-US" sz="1600" dirty="0"/>
              <a:t> </a:t>
            </a:r>
            <a:r>
              <a:rPr lang="en-US" sz="1000" dirty="0"/>
              <a:t>(Mohammadi &amp; </a:t>
            </a:r>
            <a:r>
              <a:rPr lang="en-US" sz="1000" dirty="0" err="1"/>
              <a:t>Shekarian</a:t>
            </a:r>
            <a:r>
              <a:rPr lang="en-US" sz="1000" dirty="0"/>
              <a:t>, 2017)</a:t>
            </a:r>
          </a:p>
          <a:p>
            <a:pPr marL="285750" indent="-285750" algn="just">
              <a:buFont typeface="Wingdings" panose="05000000000000000000" pitchFamily="2" charset="2"/>
              <a:buChar char="Ø"/>
            </a:pPr>
            <a:r>
              <a:rPr lang="en-US" sz="1600" dirty="0" err="1"/>
              <a:t>Terdapat</a:t>
            </a:r>
            <a:r>
              <a:rPr lang="en-US" sz="1600" dirty="0"/>
              <a:t> </a:t>
            </a:r>
            <a:r>
              <a:rPr lang="en-US" sz="1600" dirty="0" err="1"/>
              <a:t>berbagai</a:t>
            </a:r>
            <a:r>
              <a:rPr lang="en-US" sz="1600" dirty="0"/>
              <a:t> </a:t>
            </a:r>
            <a:r>
              <a:rPr lang="en-US" sz="1600" dirty="0" err="1"/>
              <a:t>macam</a:t>
            </a:r>
            <a:r>
              <a:rPr lang="en-US" sz="1600" dirty="0"/>
              <a:t> </a:t>
            </a:r>
            <a:r>
              <a:rPr lang="en-US" sz="1600" dirty="0" err="1"/>
              <a:t>metode</a:t>
            </a:r>
            <a:r>
              <a:rPr lang="en-US" sz="1600" dirty="0"/>
              <a:t> </a:t>
            </a:r>
            <a:r>
              <a:rPr lang="en-US" sz="1600" dirty="0" err="1"/>
              <a:t>dalam</a:t>
            </a:r>
            <a:r>
              <a:rPr lang="en-US" sz="1600" dirty="0"/>
              <a:t> </a:t>
            </a:r>
            <a:r>
              <a:rPr lang="en-US" sz="1600" dirty="0" err="1"/>
              <a:t>meramalkan</a:t>
            </a:r>
            <a:r>
              <a:rPr lang="en-US" sz="1600" dirty="0"/>
              <a:t> </a:t>
            </a:r>
            <a:r>
              <a:rPr lang="en-US" sz="1600" dirty="0" err="1"/>
              <a:t>permintaan</a:t>
            </a:r>
            <a:r>
              <a:rPr lang="en-US" sz="1600" dirty="0"/>
              <a:t> </a:t>
            </a:r>
            <a:r>
              <a:rPr lang="en-US" sz="1600" dirty="0" err="1"/>
              <a:t>antara</a:t>
            </a:r>
            <a:r>
              <a:rPr lang="en-US" sz="1600" dirty="0"/>
              <a:t> lain </a:t>
            </a:r>
            <a:r>
              <a:rPr lang="en-US" sz="1600" i="1" dirty="0"/>
              <a:t>Trend Analysis, regression analysis, exponential smoothing, moving average, </a:t>
            </a:r>
            <a:r>
              <a:rPr lang="en-US" sz="1600" dirty="0"/>
              <a:t>ARIMA </a:t>
            </a:r>
            <a:r>
              <a:rPr lang="en-US" sz="1000" dirty="0"/>
              <a:t>(Chopra &amp; Mendl, 2016)</a:t>
            </a:r>
            <a:r>
              <a:rPr lang="en-US" sz="1600" dirty="0"/>
              <a:t> </a:t>
            </a:r>
          </a:p>
          <a:p>
            <a:pPr marL="285750" indent="-285750" algn="just">
              <a:buFont typeface="Wingdings" panose="05000000000000000000" pitchFamily="2" charset="2"/>
              <a:buChar char="Ø"/>
            </a:pPr>
            <a:r>
              <a:rPr lang="en-US" sz="1600" dirty="0" err="1"/>
              <a:t>Akurasi</a:t>
            </a:r>
            <a:r>
              <a:rPr lang="en-US" sz="1600" dirty="0"/>
              <a:t> </a:t>
            </a:r>
            <a:r>
              <a:rPr lang="en-US" sz="1600" dirty="0" err="1"/>
              <a:t>dari</a:t>
            </a:r>
            <a:r>
              <a:rPr lang="en-US" sz="1600" dirty="0"/>
              <a:t> </a:t>
            </a:r>
            <a:r>
              <a:rPr lang="en-US" sz="1600" dirty="0" err="1"/>
              <a:t>peramalan</a:t>
            </a:r>
            <a:r>
              <a:rPr lang="en-US" sz="1600" dirty="0"/>
              <a:t> </a:t>
            </a:r>
            <a:r>
              <a:rPr lang="en-US" sz="1600" dirty="0" err="1"/>
              <a:t>dapat</a:t>
            </a:r>
            <a:r>
              <a:rPr lang="en-US" sz="1600" dirty="0"/>
              <a:t> </a:t>
            </a:r>
            <a:r>
              <a:rPr lang="en-US" sz="1600" dirty="0" err="1"/>
              <a:t>diukur</a:t>
            </a:r>
            <a:r>
              <a:rPr lang="en-US" sz="1600" dirty="0"/>
              <a:t> </a:t>
            </a:r>
            <a:r>
              <a:rPr lang="en-US" sz="1600" dirty="0" err="1"/>
              <a:t>dengan</a:t>
            </a:r>
            <a:r>
              <a:rPr lang="en-US" sz="1600" dirty="0"/>
              <a:t> </a:t>
            </a:r>
            <a:r>
              <a:rPr lang="en-US" sz="1600" i="1" dirty="0"/>
              <a:t>Mean Absolute Deviation </a:t>
            </a:r>
            <a:r>
              <a:rPr lang="en-US" sz="1600" dirty="0"/>
              <a:t>(MAD), </a:t>
            </a:r>
            <a:r>
              <a:rPr lang="en-US" sz="1600" i="1" dirty="0"/>
              <a:t>Mean Squared Deviation </a:t>
            </a:r>
            <a:r>
              <a:rPr lang="en-US" sz="1600" dirty="0"/>
              <a:t>(MSD), dan </a:t>
            </a:r>
            <a:r>
              <a:rPr lang="en-US" sz="1600" i="1" dirty="0"/>
              <a:t>Mean Absolute Percentage Error </a:t>
            </a:r>
            <a:r>
              <a:rPr lang="en-US" sz="1600" dirty="0"/>
              <a:t>(MAPE) (</a:t>
            </a:r>
            <a:r>
              <a:rPr lang="en-US" sz="1600" dirty="0" err="1"/>
              <a:t>Phakdeewongthep</a:t>
            </a:r>
            <a:r>
              <a:rPr lang="en-US" sz="1600" dirty="0"/>
              <a:t>, 2021).</a:t>
            </a:r>
          </a:p>
        </p:txBody>
      </p:sp>
      <p:pic>
        <p:nvPicPr>
          <p:cNvPr id="26" name="Picture 25">
            <a:extLst>
              <a:ext uri="{FF2B5EF4-FFF2-40B4-BE49-F238E27FC236}">
                <a16:creationId xmlns:a16="http://schemas.microsoft.com/office/drawing/2014/main" id="{36BC401F-01B9-CDDB-6A21-E6832CEC7FBF}"/>
              </a:ext>
            </a:extLst>
          </p:cNvPr>
          <p:cNvPicPr>
            <a:picLocks noChangeAspect="1"/>
          </p:cNvPicPr>
          <p:nvPr/>
        </p:nvPicPr>
        <p:blipFill>
          <a:blip r:embed="rId6"/>
          <a:stretch>
            <a:fillRect/>
          </a:stretch>
        </p:blipFill>
        <p:spPr>
          <a:xfrm>
            <a:off x="2892376" y="1313584"/>
            <a:ext cx="3302915" cy="1964233"/>
          </a:xfrm>
          <a:prstGeom prst="rect">
            <a:avLst/>
          </a:prstGeom>
        </p:spPr>
      </p:pic>
      <p:cxnSp>
        <p:nvCxnSpPr>
          <p:cNvPr id="27" name="Straight Connector 26">
            <a:extLst>
              <a:ext uri="{FF2B5EF4-FFF2-40B4-BE49-F238E27FC236}">
                <a16:creationId xmlns:a16="http://schemas.microsoft.com/office/drawing/2014/main" id="{800C3E07-9650-D92E-9273-47893CD9D78C}"/>
              </a:ext>
            </a:extLst>
          </p:cNvPr>
          <p:cNvCxnSpPr>
            <a:cxnSpLocks/>
          </p:cNvCxnSpPr>
          <p:nvPr/>
        </p:nvCxnSpPr>
        <p:spPr>
          <a:xfrm>
            <a:off x="506436" y="5269285"/>
            <a:ext cx="1105720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9ED8DFA-ECFE-AC44-61D4-D106C164A2AB}"/>
              </a:ext>
            </a:extLst>
          </p:cNvPr>
          <p:cNvSpPr txBox="1"/>
          <p:nvPr/>
        </p:nvSpPr>
        <p:spPr>
          <a:xfrm>
            <a:off x="7691693" y="1581390"/>
            <a:ext cx="3939324" cy="646986"/>
          </a:xfrm>
          <a:prstGeom prst="roundRect">
            <a:avLst/>
          </a:prstGeom>
          <a:noFill/>
        </p:spPr>
        <p:txBody>
          <a:bodyPr wrap="square">
            <a:spAutoFit/>
          </a:bodyPr>
          <a:lstStyle/>
          <a:p>
            <a:pPr marL="285750" indent="-285750" algn="just">
              <a:buFont typeface="Wingdings" panose="05000000000000000000" pitchFamily="2" charset="2"/>
              <a:buChar char="Ø"/>
            </a:pPr>
            <a:r>
              <a:rPr lang="en-US" sz="1600" dirty="0"/>
              <a:t>Bahasa </a:t>
            </a:r>
            <a:r>
              <a:rPr lang="en-US" sz="1600" dirty="0" err="1"/>
              <a:t>pemrograman</a:t>
            </a:r>
            <a:r>
              <a:rPr lang="en-US" sz="1600" dirty="0"/>
              <a:t> </a:t>
            </a:r>
            <a:r>
              <a:rPr lang="en-US" sz="1600" dirty="0" err="1"/>
              <a:t>tingkat</a:t>
            </a:r>
            <a:r>
              <a:rPr lang="en-US" sz="1600" dirty="0"/>
              <a:t> </a:t>
            </a:r>
            <a:r>
              <a:rPr lang="en-US" sz="1600" dirty="0" err="1"/>
              <a:t>tinggi</a:t>
            </a:r>
            <a:r>
              <a:rPr lang="en-US" sz="1600" dirty="0"/>
              <a:t> yang </a:t>
            </a:r>
            <a:r>
              <a:rPr lang="en-US" sz="1600" dirty="0" err="1"/>
              <a:t>populer</a:t>
            </a:r>
            <a:r>
              <a:rPr lang="en-US" sz="1600" dirty="0"/>
              <a:t> &amp; </a:t>
            </a:r>
            <a:r>
              <a:rPr lang="en-US" sz="1600" dirty="0" err="1"/>
              <a:t>mudah</a:t>
            </a:r>
            <a:r>
              <a:rPr lang="en-US" sz="1600" dirty="0"/>
              <a:t> </a:t>
            </a:r>
            <a:r>
              <a:rPr lang="en-US" sz="1600" dirty="0" err="1"/>
              <a:t>digunakan</a:t>
            </a:r>
            <a:r>
              <a:rPr lang="en-US" sz="1600" dirty="0"/>
              <a:t> </a:t>
            </a:r>
            <a:r>
              <a:rPr lang="en-US" sz="1000" dirty="0"/>
              <a:t>(McKinney, 2013)</a:t>
            </a:r>
          </a:p>
        </p:txBody>
      </p:sp>
      <p:pic>
        <p:nvPicPr>
          <p:cNvPr id="1026" name="Picture 2" descr="The Leader in Decision Intelligence Technology - Gurobi Optimization">
            <a:extLst>
              <a:ext uri="{FF2B5EF4-FFF2-40B4-BE49-F238E27FC236}">
                <a16:creationId xmlns:a16="http://schemas.microsoft.com/office/drawing/2014/main" id="{023136D3-F3EE-C0B6-C3AB-733E915071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9292" y="2728722"/>
            <a:ext cx="898122" cy="238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B35875-ECA8-4C82-7A5D-B358105B61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460" y="2040796"/>
            <a:ext cx="1185448" cy="59272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F489B30F-BFEC-4909-95BF-E78F2C729F9C}"/>
              </a:ext>
            </a:extLst>
          </p:cNvPr>
          <p:cNvSpPr txBox="1"/>
          <p:nvPr/>
        </p:nvSpPr>
        <p:spPr>
          <a:xfrm>
            <a:off x="7691693" y="2218968"/>
            <a:ext cx="3939324" cy="374571"/>
          </a:xfrm>
          <a:prstGeom prst="roundRect">
            <a:avLst/>
          </a:prstGeom>
          <a:noFill/>
        </p:spPr>
        <p:txBody>
          <a:bodyPr wrap="square">
            <a:spAutoFit/>
          </a:bodyPr>
          <a:lstStyle/>
          <a:p>
            <a:pPr marL="285750" indent="-285750" algn="just">
              <a:buFont typeface="Wingdings" panose="05000000000000000000" pitchFamily="2" charset="2"/>
              <a:buChar char="Ø"/>
            </a:pPr>
            <a:r>
              <a:rPr lang="en-US" sz="1600" dirty="0" err="1"/>
              <a:t>Aplikasi</a:t>
            </a:r>
            <a:r>
              <a:rPr lang="en-US" sz="1600" dirty="0"/>
              <a:t> </a:t>
            </a:r>
            <a:r>
              <a:rPr lang="en-US" sz="1600" dirty="0" err="1"/>
              <a:t>pengembangan</a:t>
            </a:r>
            <a:r>
              <a:rPr lang="en-US" sz="1600" dirty="0"/>
              <a:t> </a:t>
            </a:r>
            <a:r>
              <a:rPr lang="en-US" sz="1600" i="1" dirty="0"/>
              <a:t>python scientific</a:t>
            </a:r>
            <a:endParaRPr lang="en-US" sz="1000" dirty="0"/>
          </a:p>
        </p:txBody>
      </p:sp>
      <p:sp>
        <p:nvSpPr>
          <p:cNvPr id="36" name="TextBox 35">
            <a:extLst>
              <a:ext uri="{FF2B5EF4-FFF2-40B4-BE49-F238E27FC236}">
                <a16:creationId xmlns:a16="http://schemas.microsoft.com/office/drawing/2014/main" id="{3FA63F02-CC2C-D29C-FEB2-05EC8D9E3D74}"/>
              </a:ext>
            </a:extLst>
          </p:cNvPr>
          <p:cNvSpPr txBox="1"/>
          <p:nvPr/>
        </p:nvSpPr>
        <p:spPr>
          <a:xfrm>
            <a:off x="7708334" y="2702692"/>
            <a:ext cx="3939324" cy="374571"/>
          </a:xfrm>
          <a:prstGeom prst="roundRect">
            <a:avLst/>
          </a:prstGeom>
          <a:noFill/>
        </p:spPr>
        <p:txBody>
          <a:bodyPr wrap="square">
            <a:spAutoFit/>
          </a:bodyPr>
          <a:lstStyle/>
          <a:p>
            <a:pPr marL="285750" indent="-285750" algn="just">
              <a:buFont typeface="Wingdings" panose="05000000000000000000" pitchFamily="2" charset="2"/>
              <a:buChar char="Ø"/>
            </a:pPr>
            <a:r>
              <a:rPr lang="en-US" sz="1600" i="1" dirty="0"/>
              <a:t>Solver</a:t>
            </a:r>
            <a:r>
              <a:rPr lang="en-US" sz="1600" dirty="0"/>
              <a:t> </a:t>
            </a:r>
            <a:r>
              <a:rPr lang="en-US" sz="1600" dirty="0" err="1"/>
              <a:t>optimasi</a:t>
            </a:r>
            <a:r>
              <a:rPr lang="en-US" sz="1600" dirty="0"/>
              <a:t> </a:t>
            </a:r>
            <a:r>
              <a:rPr lang="en-US" sz="1600" dirty="0" err="1"/>
              <a:t>matematis</a:t>
            </a:r>
            <a:r>
              <a:rPr lang="en-US" sz="1600" dirty="0"/>
              <a:t> </a:t>
            </a:r>
            <a:r>
              <a:rPr lang="en-US" sz="1600" dirty="0" err="1"/>
              <a:t>terintegrasi</a:t>
            </a:r>
            <a:endParaRPr lang="en-US" sz="1000" dirty="0"/>
          </a:p>
        </p:txBody>
      </p:sp>
      <p:cxnSp>
        <p:nvCxnSpPr>
          <p:cNvPr id="37" name="Straight Connector 36">
            <a:extLst>
              <a:ext uri="{FF2B5EF4-FFF2-40B4-BE49-F238E27FC236}">
                <a16:creationId xmlns:a16="http://schemas.microsoft.com/office/drawing/2014/main" id="{62A1D2A9-0E67-E877-556A-41B4B9959E77}"/>
              </a:ext>
            </a:extLst>
          </p:cNvPr>
          <p:cNvCxnSpPr>
            <a:cxnSpLocks/>
          </p:cNvCxnSpPr>
          <p:nvPr/>
        </p:nvCxnSpPr>
        <p:spPr>
          <a:xfrm>
            <a:off x="434866" y="3638034"/>
            <a:ext cx="1105720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9C747002-5E9A-E9F3-8A68-BA0B771B49BB}"/>
              </a:ext>
            </a:extLst>
          </p:cNvPr>
          <p:cNvSpPr/>
          <p:nvPr/>
        </p:nvSpPr>
        <p:spPr>
          <a:xfrm>
            <a:off x="496603" y="1247124"/>
            <a:ext cx="2265771" cy="2279367"/>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ysClr val="windowText" lastClr="000000"/>
                </a:solidFill>
                <a:latin typeface="Arial" panose="020B0604020202020204" pitchFamily="34" charset="0"/>
                <a:cs typeface="Arial" panose="020B0604020202020204" pitchFamily="34" charset="0"/>
              </a:rPr>
              <a:t>Biaya</a:t>
            </a:r>
            <a:r>
              <a:rPr lang="en-US" sz="1600" b="1" dirty="0">
                <a:solidFill>
                  <a:sysClr val="windowText" lastClr="000000"/>
                </a:solidFill>
                <a:latin typeface="Arial" panose="020B0604020202020204" pitchFamily="34" charset="0"/>
                <a:cs typeface="Arial" panose="020B0604020202020204" pitchFamily="34" charset="0"/>
              </a:rPr>
              <a:t> </a:t>
            </a:r>
            <a:r>
              <a:rPr lang="en-US" sz="1600" b="1" dirty="0" err="1">
                <a:solidFill>
                  <a:sysClr val="windowText" lastClr="000000"/>
                </a:solidFill>
                <a:latin typeface="Arial" panose="020B0604020202020204" pitchFamily="34" charset="0"/>
                <a:cs typeface="Arial" panose="020B0604020202020204" pitchFamily="34" charset="0"/>
              </a:rPr>
              <a:t>Persediaan</a:t>
            </a:r>
            <a:endParaRPr lang="en-ID" sz="1600" b="1" dirty="0">
              <a:solidFill>
                <a:sysClr val="windowText" lastClr="000000"/>
              </a:solidFill>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3CC29C6B-F0A4-13EC-8813-D690F20B4672}"/>
              </a:ext>
            </a:extLst>
          </p:cNvPr>
          <p:cNvCxnSpPr>
            <a:cxnSpLocks/>
          </p:cNvCxnSpPr>
          <p:nvPr/>
        </p:nvCxnSpPr>
        <p:spPr>
          <a:xfrm>
            <a:off x="6414516" y="1247124"/>
            <a:ext cx="0" cy="220932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67B9724-E056-3E99-B20E-2B8827C284BB}"/>
              </a:ext>
            </a:extLst>
          </p:cNvPr>
          <p:cNvSpPr txBox="1"/>
          <p:nvPr/>
        </p:nvSpPr>
        <p:spPr>
          <a:xfrm>
            <a:off x="4037427" y="3321493"/>
            <a:ext cx="1332050" cy="246221"/>
          </a:xfrm>
          <a:prstGeom prst="rect">
            <a:avLst/>
          </a:prstGeom>
          <a:noFill/>
        </p:spPr>
        <p:txBody>
          <a:bodyPr wrap="square">
            <a:spAutoFit/>
          </a:bodyPr>
          <a:lstStyle/>
          <a:p>
            <a:r>
              <a:rPr lang="en-ID" sz="1000" dirty="0" err="1"/>
              <a:t>Sumber</a:t>
            </a:r>
            <a:r>
              <a:rPr lang="en-ID" sz="1000" dirty="0"/>
              <a:t>: Taha, 2007</a:t>
            </a:r>
          </a:p>
        </p:txBody>
      </p:sp>
    </p:spTree>
    <p:extLst>
      <p:ext uri="{BB962C8B-B14F-4D97-AF65-F5344CB8AC3E}">
        <p14:creationId xmlns:p14="http://schemas.microsoft.com/office/powerpoint/2010/main" val="3099609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P spid="32" grpId="0"/>
      <p:bldP spid="34" grpId="0"/>
      <p:bldP spid="36" grpId="0"/>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Studi</a:t>
            </a:r>
            <a:r>
              <a:rPr lang="en-US" b="1" dirty="0">
                <a:solidFill>
                  <a:schemeClr val="tx1"/>
                </a:solidFill>
                <a:latin typeface="Book Antiqua" panose="02040602050305030304" pitchFamily="18" charset="0"/>
              </a:rPr>
              <a:t> </a:t>
            </a:r>
            <a:r>
              <a:rPr lang="en-US" b="1" dirty="0" err="1">
                <a:solidFill>
                  <a:schemeClr val="tx1"/>
                </a:solidFill>
                <a:latin typeface="Book Antiqua" panose="02040602050305030304" pitchFamily="18" charset="0"/>
              </a:rPr>
              <a:t>Literatur</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600" dirty="0">
                <a:latin typeface="Arial" panose="020B0604020202020204" pitchFamily="34" charset="0"/>
                <a:cs typeface="Arial" panose="020B0604020202020204" pitchFamily="34" charset="0"/>
              </a:rPr>
              <a:t>Tinjauan penelitian terdahulu</a:t>
            </a:r>
          </a:p>
        </p:txBody>
      </p:sp>
      <p:sp>
        <p:nvSpPr>
          <p:cNvPr id="48" name="Rectangle: Rounded Corners 47">
            <a:extLst>
              <a:ext uri="{FF2B5EF4-FFF2-40B4-BE49-F238E27FC236}">
                <a16:creationId xmlns:a16="http://schemas.microsoft.com/office/drawing/2014/main" id="{4B8D8155-3E4A-9FD1-4143-02072E3E03DA}"/>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rgbClr val="002060"/>
                </a:solidFill>
                <a:latin typeface="Arial" panose="020B0604020202020204" pitchFamily="34" charset="0"/>
                <a:cs typeface="Arial" panose="020B0604020202020204" pitchFamily="34" charset="0"/>
              </a:rPr>
              <a:t>5</a:t>
            </a:r>
            <a:endParaRPr lang="en-ID" sz="1600" b="1" dirty="0">
              <a:solidFill>
                <a:srgbClr val="002060"/>
              </a:solidFill>
              <a:latin typeface="Arial" panose="020B0604020202020204" pitchFamily="34" charset="0"/>
              <a:cs typeface="Arial" panose="020B0604020202020204" pitchFamily="34" charset="0"/>
            </a:endParaRPr>
          </a:p>
        </p:txBody>
      </p:sp>
      <p:sp>
        <p:nvSpPr>
          <p:cNvPr id="54" name="Rectangle: Rounded Corners 53">
            <a:extLst>
              <a:ext uri="{FF2B5EF4-FFF2-40B4-BE49-F238E27FC236}">
                <a16:creationId xmlns:a16="http://schemas.microsoft.com/office/drawing/2014/main" id="{1D187512-17C0-26DF-436B-4E4810BDB996}"/>
              </a:ext>
            </a:extLst>
          </p:cNvPr>
          <p:cNvSpPr/>
          <p:nvPr/>
        </p:nvSpPr>
        <p:spPr>
          <a:xfrm>
            <a:off x="392182" y="1156711"/>
            <a:ext cx="3645245" cy="21110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sz="1600" b="1" dirty="0">
              <a:solidFill>
                <a:sysClr val="windowText" lastClr="000000"/>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297007C0-1134-F88A-A2DA-2720B5AE07FE}"/>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1" name="Straight Arrow Connector 50">
            <a:extLst>
              <a:ext uri="{FF2B5EF4-FFF2-40B4-BE49-F238E27FC236}">
                <a16:creationId xmlns:a16="http://schemas.microsoft.com/office/drawing/2014/main" id="{68FD3BC6-94BF-C9A1-E934-3BF2908B26A5}"/>
              </a:ext>
            </a:extLst>
          </p:cNvPr>
          <p:cNvCxnSpPr/>
          <p:nvPr/>
        </p:nvCxnSpPr>
        <p:spPr>
          <a:xfrm flipH="1" flipV="1">
            <a:off x="281354" y="126609"/>
            <a:ext cx="56039" cy="7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26B02B8-1B16-75CF-0022-2DF35B6D4ACC}"/>
              </a:ext>
            </a:extLst>
          </p:cNvPr>
          <p:cNvSpPr/>
          <p:nvPr/>
        </p:nvSpPr>
        <p:spPr>
          <a:xfrm flipH="1">
            <a:off x="-13805" y="-17453"/>
            <a:ext cx="138105" cy="6875453"/>
          </a:xfrm>
          <a:prstGeom prst="roundRect">
            <a:avLst/>
          </a:prstGeom>
          <a:gradFill flip="none" rotWithShape="1">
            <a:gsLst>
              <a:gs pos="0">
                <a:srgbClr val="54B9B9">
                  <a:shade val="67500"/>
                  <a:satMod val="115000"/>
                </a:srgbClr>
              </a:gs>
              <a:gs pos="38000">
                <a:schemeClr val="bg2">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9" name="Table 35">
            <a:extLst>
              <a:ext uri="{FF2B5EF4-FFF2-40B4-BE49-F238E27FC236}">
                <a16:creationId xmlns:a16="http://schemas.microsoft.com/office/drawing/2014/main" id="{F3FA8960-FFDF-87C5-C05E-B995B9509DDA}"/>
              </a:ext>
            </a:extLst>
          </p:cNvPr>
          <p:cNvGraphicFramePr>
            <a:graphicFrameLocks noGrp="1"/>
          </p:cNvGraphicFramePr>
          <p:nvPr>
            <p:extLst>
              <p:ext uri="{D42A27DB-BD31-4B8C-83A1-F6EECF244321}">
                <p14:modId xmlns:p14="http://schemas.microsoft.com/office/powerpoint/2010/main" val="3937045026"/>
              </p:ext>
            </p:extLst>
          </p:nvPr>
        </p:nvGraphicFramePr>
        <p:xfrm>
          <a:off x="506437" y="1237187"/>
          <a:ext cx="11057206" cy="3291840"/>
        </p:xfrm>
        <a:graphic>
          <a:graphicData uri="http://schemas.openxmlformats.org/drawingml/2006/table">
            <a:tbl>
              <a:tblPr firstRow="1" bandRow="1">
                <a:tableStyleId>{5940675A-B579-460E-94D1-54222C63F5DA}</a:tableStyleId>
              </a:tblPr>
              <a:tblGrid>
                <a:gridCol w="3294382">
                  <a:extLst>
                    <a:ext uri="{9D8B030D-6E8A-4147-A177-3AD203B41FA5}">
                      <a16:colId xmlns:a16="http://schemas.microsoft.com/office/drawing/2014/main" val="664750160"/>
                    </a:ext>
                  </a:extLst>
                </a:gridCol>
                <a:gridCol w="1366092">
                  <a:extLst>
                    <a:ext uri="{9D8B030D-6E8A-4147-A177-3AD203B41FA5}">
                      <a16:colId xmlns:a16="http://schemas.microsoft.com/office/drawing/2014/main" val="2770421240"/>
                    </a:ext>
                  </a:extLst>
                </a:gridCol>
                <a:gridCol w="1685581">
                  <a:extLst>
                    <a:ext uri="{9D8B030D-6E8A-4147-A177-3AD203B41FA5}">
                      <a16:colId xmlns:a16="http://schemas.microsoft.com/office/drawing/2014/main" val="3142608348"/>
                    </a:ext>
                  </a:extLst>
                </a:gridCol>
                <a:gridCol w="2621981">
                  <a:extLst>
                    <a:ext uri="{9D8B030D-6E8A-4147-A177-3AD203B41FA5}">
                      <a16:colId xmlns:a16="http://schemas.microsoft.com/office/drawing/2014/main" val="1159081673"/>
                    </a:ext>
                  </a:extLst>
                </a:gridCol>
                <a:gridCol w="2089170">
                  <a:extLst>
                    <a:ext uri="{9D8B030D-6E8A-4147-A177-3AD203B41FA5}">
                      <a16:colId xmlns:a16="http://schemas.microsoft.com/office/drawing/2014/main" val="1859924624"/>
                    </a:ext>
                  </a:extLst>
                </a:gridCol>
              </a:tblGrid>
              <a:tr h="290447">
                <a:tc>
                  <a:txBody>
                    <a:bodyPr/>
                    <a:lstStyle/>
                    <a:p>
                      <a:r>
                        <a:rPr lang="en-US" sz="1600" dirty="0" err="1">
                          <a:latin typeface="+mn-lt"/>
                          <a:cs typeface="Arial" panose="020B0604020202020204" pitchFamily="34" charset="0"/>
                        </a:rPr>
                        <a:t>Judul</a:t>
                      </a:r>
                      <a:endParaRPr lang="en-ID" sz="1600" dirty="0">
                        <a:latin typeface="+mn-lt"/>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err="1">
                          <a:latin typeface="+mn-lt"/>
                          <a:cs typeface="Arial" panose="020B0604020202020204" pitchFamily="34" charset="0"/>
                        </a:rPr>
                        <a:t>Objek</a:t>
                      </a:r>
                      <a:endParaRPr lang="en-ID" sz="1600" dirty="0">
                        <a:latin typeface="+mn-lt"/>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mn-lt"/>
                          <a:cs typeface="Arial" panose="020B0604020202020204" pitchFamily="34" charset="0"/>
                        </a:rPr>
                        <a:t>Objectives</a:t>
                      </a:r>
                      <a:endParaRPr lang="en-ID" sz="1600" dirty="0">
                        <a:latin typeface="+mn-lt"/>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mn-lt"/>
                          <a:cs typeface="Arial" panose="020B0604020202020204" pitchFamily="34" charset="0"/>
                        </a:rPr>
                        <a:t>Parameter</a:t>
                      </a:r>
                      <a:endParaRPr lang="en-ID" sz="1600" dirty="0">
                        <a:latin typeface="+mn-lt"/>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mn-lt"/>
                          <a:cs typeface="Arial" panose="020B0604020202020204" pitchFamily="34" charset="0"/>
                        </a:rPr>
                        <a:t>Decision Variables</a:t>
                      </a:r>
                      <a:endParaRPr lang="en-ID" sz="1600" dirty="0">
                        <a:latin typeface="+mn-lt"/>
                        <a:cs typeface="Arial" panose="020B060402020202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9793896"/>
                  </a:ext>
                </a:extLst>
              </a:tr>
              <a:tr h="565957">
                <a:tc>
                  <a:txBody>
                    <a:bodyPr/>
                    <a:lstStyle/>
                    <a:p>
                      <a:r>
                        <a:rPr lang="en-US" sz="1600" i="1" dirty="0">
                          <a:latin typeface="+mn-lt"/>
                          <a:cs typeface="Arial" panose="020B0604020202020204" pitchFamily="34" charset="0"/>
                        </a:rPr>
                        <a:t>A MILP model for the multi-item </a:t>
                      </a:r>
                      <a:r>
                        <a:rPr lang="en-US" sz="1600" i="1" dirty="0" err="1">
                          <a:latin typeface="+mn-lt"/>
                          <a:cs typeface="Arial" panose="020B0604020202020204" pitchFamily="34" charset="0"/>
                        </a:rPr>
                        <a:t>uncapacitated</a:t>
                      </a:r>
                      <a:r>
                        <a:rPr lang="en-US" sz="1600" i="1" dirty="0">
                          <a:latin typeface="+mn-lt"/>
                          <a:cs typeface="Arial" panose="020B0604020202020204" pitchFamily="34" charset="0"/>
                        </a:rPr>
                        <a:t> lot-sizing problem </a:t>
                      </a:r>
                      <a:r>
                        <a:rPr lang="en-US" sz="1000" i="0" dirty="0">
                          <a:latin typeface="+mn-lt"/>
                          <a:cs typeface="Arial" panose="020B0604020202020204" pitchFamily="34" charset="0"/>
                        </a:rPr>
                        <a:t>(Mohammadi &amp; </a:t>
                      </a:r>
                      <a:r>
                        <a:rPr lang="en-US" sz="1000" i="0" dirty="0" err="1">
                          <a:latin typeface="+mn-lt"/>
                          <a:cs typeface="Arial" panose="020B0604020202020204" pitchFamily="34" charset="0"/>
                        </a:rPr>
                        <a:t>Shekarian</a:t>
                      </a:r>
                      <a:r>
                        <a:rPr lang="en-US" sz="1000" i="0" dirty="0">
                          <a:latin typeface="+mn-lt"/>
                          <a:cs typeface="Arial" panose="020B0604020202020204" pitchFamily="34" charset="0"/>
                        </a:rPr>
                        <a:t>, 2017)</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err="1">
                          <a:latin typeface="+mn-lt"/>
                          <a:cs typeface="Arial" panose="020B0604020202020204" pitchFamily="34" charset="0"/>
                        </a:rPr>
                        <a:t>Komponen</a:t>
                      </a:r>
                      <a:r>
                        <a:rPr lang="en-US" sz="1600" i="0" dirty="0">
                          <a:latin typeface="+mn-lt"/>
                          <a:cs typeface="Arial" panose="020B0604020202020204" pitchFamily="34" charset="0"/>
                        </a:rPr>
                        <a:t> </a:t>
                      </a:r>
                      <a:r>
                        <a:rPr lang="en-US" sz="1600" i="1" dirty="0">
                          <a:latin typeface="+mn-lt"/>
                          <a:cs typeface="Arial" panose="020B0604020202020204" pitchFamily="34" charset="0"/>
                        </a:rPr>
                        <a:t>trailer</a:t>
                      </a:r>
                      <a:endParaRPr lang="en-ID" sz="1600" i="1"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err="1">
                          <a:latin typeface="+mn-lt"/>
                          <a:cs typeface="Arial" panose="020B0604020202020204" pitchFamily="34" charset="0"/>
                        </a:rPr>
                        <a:t>Meminimalkan</a:t>
                      </a:r>
                      <a:r>
                        <a:rPr lang="en-US" sz="1600" i="0" dirty="0">
                          <a:latin typeface="+mn-lt"/>
                          <a:cs typeface="Arial" panose="020B0604020202020204" pitchFamily="34" charset="0"/>
                        </a:rPr>
                        <a:t> total </a:t>
                      </a:r>
                      <a:r>
                        <a:rPr lang="en-US" sz="1600" i="0" dirty="0" err="1">
                          <a:latin typeface="+mn-lt"/>
                          <a:cs typeface="Arial" panose="020B0604020202020204" pitchFamily="34" charset="0"/>
                        </a:rPr>
                        <a:t>biaya</a:t>
                      </a:r>
                      <a:r>
                        <a:rPr lang="en-US" sz="1600" i="0" dirty="0">
                          <a:latin typeface="+mn-lt"/>
                          <a:cs typeface="Arial" panose="020B0604020202020204" pitchFamily="34" charset="0"/>
                        </a:rPr>
                        <a:t> </a:t>
                      </a:r>
                      <a:r>
                        <a:rPr lang="en-US" sz="1600" i="0" dirty="0" err="1">
                          <a:latin typeface="+mn-lt"/>
                          <a:cs typeface="Arial" panose="020B0604020202020204" pitchFamily="34" charset="0"/>
                        </a:rPr>
                        <a:t>persediaan</a:t>
                      </a:r>
                      <a:r>
                        <a:rPr lang="en-US" sz="1600" i="0" dirty="0">
                          <a:latin typeface="+mn-lt"/>
                          <a:cs typeface="Arial" panose="020B0604020202020204" pitchFamily="34" charset="0"/>
                        </a:rPr>
                        <a:t> </a:t>
                      </a:r>
                      <a:endParaRPr lang="en-ID" sz="1600" i="0"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1" dirty="0">
                          <a:latin typeface="+mn-lt"/>
                          <a:cs typeface="Arial" panose="020B0604020202020204" pitchFamily="34" charset="0"/>
                        </a:rPr>
                        <a:t>Forecasted demand</a:t>
                      </a:r>
                      <a:r>
                        <a:rPr lang="en-US" sz="1600" i="0" dirty="0">
                          <a:latin typeface="+mn-lt"/>
                          <a:cs typeface="Arial" panose="020B0604020202020204" pitchFamily="34" charset="0"/>
                        </a:rPr>
                        <a:t>, </a:t>
                      </a:r>
                      <a:r>
                        <a:rPr lang="en-US" sz="1600" i="0" dirty="0" err="1">
                          <a:latin typeface="+mn-lt"/>
                          <a:cs typeface="Arial" panose="020B0604020202020204" pitchFamily="34" charset="0"/>
                        </a:rPr>
                        <a:t>biaya</a:t>
                      </a:r>
                      <a:r>
                        <a:rPr lang="en-US" sz="1600" i="0" dirty="0">
                          <a:latin typeface="+mn-lt"/>
                          <a:cs typeface="Arial" panose="020B0604020202020204" pitchFamily="34" charset="0"/>
                        </a:rPr>
                        <a:t> </a:t>
                      </a:r>
                      <a:r>
                        <a:rPr lang="en-US" sz="1600" i="0" dirty="0" err="1">
                          <a:latin typeface="+mn-lt"/>
                          <a:cs typeface="Arial" panose="020B0604020202020204" pitchFamily="34" charset="0"/>
                        </a:rPr>
                        <a:t>pesan</a:t>
                      </a:r>
                      <a:r>
                        <a:rPr lang="en-US" sz="1600" i="0" dirty="0">
                          <a:latin typeface="+mn-lt"/>
                          <a:cs typeface="Arial" panose="020B0604020202020204" pitchFamily="34" charset="0"/>
                        </a:rPr>
                        <a:t>, </a:t>
                      </a:r>
                      <a:r>
                        <a:rPr lang="en-US" sz="1600" i="0" dirty="0" err="1">
                          <a:latin typeface="+mn-lt"/>
                          <a:cs typeface="Arial" panose="020B0604020202020204" pitchFamily="34" charset="0"/>
                        </a:rPr>
                        <a:t>harga</a:t>
                      </a:r>
                      <a:r>
                        <a:rPr lang="en-US" sz="1600" i="0" dirty="0">
                          <a:latin typeface="+mn-lt"/>
                          <a:cs typeface="Arial" panose="020B0604020202020204" pitchFamily="34" charset="0"/>
                        </a:rPr>
                        <a:t>, </a:t>
                      </a:r>
                      <a:r>
                        <a:rPr lang="en-US" sz="1600" i="0" dirty="0" err="1">
                          <a:latin typeface="+mn-lt"/>
                          <a:cs typeface="Arial" panose="020B0604020202020204" pitchFamily="34" charset="0"/>
                        </a:rPr>
                        <a:t>biaya</a:t>
                      </a:r>
                      <a:r>
                        <a:rPr lang="en-US" sz="1600" i="0" dirty="0">
                          <a:latin typeface="+mn-lt"/>
                          <a:cs typeface="Arial" panose="020B0604020202020204" pitchFamily="34" charset="0"/>
                        </a:rPr>
                        <a:t> </a:t>
                      </a:r>
                      <a:r>
                        <a:rPr lang="en-US" sz="1600" i="0" dirty="0" err="1">
                          <a:latin typeface="+mn-lt"/>
                          <a:cs typeface="Arial" panose="020B0604020202020204" pitchFamily="34" charset="0"/>
                        </a:rPr>
                        <a:t>simpan</a:t>
                      </a:r>
                      <a:r>
                        <a:rPr lang="en-US" sz="1600" i="0" dirty="0">
                          <a:latin typeface="+mn-lt"/>
                          <a:cs typeface="Arial" panose="020B0604020202020204" pitchFamily="34" charset="0"/>
                        </a:rPr>
                        <a:t>, </a:t>
                      </a:r>
                      <a:r>
                        <a:rPr lang="en-US" sz="1600" i="1" dirty="0">
                          <a:latin typeface="+mn-lt"/>
                          <a:cs typeface="Arial" panose="020B0604020202020204" pitchFamily="34" charset="0"/>
                        </a:rPr>
                        <a:t>safety stock</a:t>
                      </a:r>
                      <a:r>
                        <a:rPr lang="en-US" sz="1600" i="0" dirty="0">
                          <a:latin typeface="+mn-lt"/>
                          <a:cs typeface="Arial" panose="020B0604020202020204" pitchFamily="34" charset="0"/>
                        </a:rPr>
                        <a:t>, dan </a:t>
                      </a:r>
                      <a:r>
                        <a:rPr lang="en-US" sz="1600" i="1" dirty="0">
                          <a:latin typeface="+mn-lt"/>
                          <a:cs typeface="Arial" panose="020B0604020202020204" pitchFamily="34" charset="0"/>
                        </a:rPr>
                        <a:t>lead time </a:t>
                      </a:r>
                      <a:endParaRPr lang="en-ID" sz="1600" i="1"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err="1">
                          <a:latin typeface="+mn-lt"/>
                          <a:cs typeface="Arial" panose="020B0604020202020204" pitchFamily="34" charset="0"/>
                        </a:rPr>
                        <a:t>Kuantitas</a:t>
                      </a:r>
                      <a:r>
                        <a:rPr lang="en-US" sz="1600" i="0" dirty="0">
                          <a:latin typeface="+mn-lt"/>
                          <a:cs typeface="Arial" panose="020B0604020202020204" pitchFamily="34" charset="0"/>
                        </a:rPr>
                        <a:t> </a:t>
                      </a:r>
                      <a:r>
                        <a:rPr lang="en-US" sz="1600" i="0" dirty="0" err="1">
                          <a:latin typeface="+mn-lt"/>
                          <a:cs typeface="Arial" panose="020B0604020202020204" pitchFamily="34" charset="0"/>
                        </a:rPr>
                        <a:t>pesan</a:t>
                      </a:r>
                      <a:r>
                        <a:rPr lang="en-US" sz="1600" i="0" dirty="0">
                          <a:latin typeface="+mn-lt"/>
                          <a:cs typeface="Arial" panose="020B0604020202020204" pitchFamily="34" charset="0"/>
                        </a:rPr>
                        <a:t> dan </a:t>
                      </a:r>
                      <a:r>
                        <a:rPr lang="en-US" sz="1600" i="0" dirty="0" err="1">
                          <a:latin typeface="+mn-lt"/>
                          <a:cs typeface="Arial" panose="020B0604020202020204" pitchFamily="34" charset="0"/>
                        </a:rPr>
                        <a:t>waktu</a:t>
                      </a:r>
                      <a:r>
                        <a:rPr lang="en-US" sz="1600" i="0" dirty="0">
                          <a:latin typeface="+mn-lt"/>
                          <a:cs typeface="Arial" panose="020B0604020202020204" pitchFamily="34" charset="0"/>
                        </a:rPr>
                        <a:t> </a:t>
                      </a:r>
                      <a:r>
                        <a:rPr lang="en-US" sz="1600" i="0" dirty="0" err="1">
                          <a:latin typeface="+mn-lt"/>
                          <a:cs typeface="Arial" panose="020B0604020202020204" pitchFamily="34" charset="0"/>
                        </a:rPr>
                        <a:t>pesan</a:t>
                      </a:r>
                      <a:endParaRPr lang="en-ID" sz="1600" i="0" dirty="0">
                        <a:latin typeface="+mn-lt"/>
                        <a:cs typeface="Arial" panose="020B0604020202020204" pitchFamily="34" charset="0"/>
                      </a:endParaRPr>
                    </a:p>
                  </a:txBody>
                  <a:tcPr/>
                </a:tc>
                <a:extLst>
                  <a:ext uri="{0D108BD9-81ED-4DB2-BD59-A6C34878D82A}">
                    <a16:rowId xmlns:a16="http://schemas.microsoft.com/office/drawing/2014/main" val="2268427987"/>
                  </a:ext>
                </a:extLst>
              </a:tr>
              <a:tr h="565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latin typeface="+mn-lt"/>
                          <a:cs typeface="Arial" panose="020B0604020202020204" pitchFamily="34" charset="0"/>
                        </a:rPr>
                        <a:t>A MIP Model Formulation for Solving the Lot-Sizing Problem </a:t>
                      </a:r>
                      <a:r>
                        <a:rPr lang="en-US" sz="1000" i="0" dirty="0">
                          <a:latin typeface="+mn-lt"/>
                          <a:cs typeface="Arial" panose="020B0604020202020204" pitchFamily="34" charset="0"/>
                        </a:rPr>
                        <a:t>(</a:t>
                      </a:r>
                      <a:r>
                        <a:rPr lang="en-US" sz="1000" dirty="0">
                          <a:latin typeface="+mn-lt"/>
                          <a:ea typeface="Times New Roman" panose="02020603050405020304" pitchFamily="18" charset="0"/>
                          <a:cs typeface="Arial" panose="020B0604020202020204" pitchFamily="34" charset="0"/>
                        </a:rPr>
                        <a:t>Mohammadi &amp; Tap, 2012)</a:t>
                      </a:r>
                      <a:endParaRPr lang="en-ID" sz="1000" dirty="0">
                        <a:latin typeface="+mn-lt"/>
                        <a:cs typeface="Arial" panose="020B0604020202020204" pitchFamily="34" charset="0"/>
                      </a:endParaRPr>
                    </a:p>
                    <a:p>
                      <a:endParaRPr lang="en-ID" sz="1600" i="1"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err="1">
                          <a:latin typeface="+mn-lt"/>
                          <a:cs typeface="Arial" panose="020B0604020202020204" pitchFamily="34" charset="0"/>
                        </a:rPr>
                        <a:t>Komponen</a:t>
                      </a:r>
                      <a:r>
                        <a:rPr lang="en-US" sz="1600" i="0" dirty="0">
                          <a:latin typeface="+mn-lt"/>
                          <a:cs typeface="Arial" panose="020B0604020202020204" pitchFamily="34" charset="0"/>
                        </a:rPr>
                        <a:t> </a:t>
                      </a:r>
                      <a:r>
                        <a:rPr lang="en-US" sz="1600" i="1" dirty="0">
                          <a:latin typeface="+mn-lt"/>
                          <a:cs typeface="Arial" panose="020B0604020202020204" pitchFamily="34" charset="0"/>
                        </a:rPr>
                        <a:t>trailer</a:t>
                      </a:r>
                      <a:endParaRPr lang="en-ID" sz="1600" i="1"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err="1">
                          <a:latin typeface="+mn-lt"/>
                          <a:cs typeface="Arial" panose="020B0604020202020204" pitchFamily="34" charset="0"/>
                        </a:rPr>
                        <a:t>Menentukan</a:t>
                      </a:r>
                      <a:r>
                        <a:rPr lang="en-US" sz="1600" i="0" dirty="0">
                          <a:latin typeface="+mn-lt"/>
                          <a:cs typeface="Arial" panose="020B0604020202020204" pitchFamily="34" charset="0"/>
                        </a:rPr>
                        <a:t> </a:t>
                      </a:r>
                      <a:r>
                        <a:rPr lang="en-US" sz="1600" i="0" dirty="0" err="1">
                          <a:latin typeface="+mn-lt"/>
                          <a:cs typeface="Arial" panose="020B0604020202020204" pitchFamily="34" charset="0"/>
                        </a:rPr>
                        <a:t>jumlah</a:t>
                      </a:r>
                      <a:r>
                        <a:rPr lang="en-US" sz="1600" i="0" dirty="0">
                          <a:latin typeface="+mn-lt"/>
                          <a:cs typeface="Arial" panose="020B0604020202020204" pitchFamily="34" charset="0"/>
                        </a:rPr>
                        <a:t> </a:t>
                      </a:r>
                      <a:r>
                        <a:rPr lang="en-US" sz="1600" i="0" dirty="0" err="1">
                          <a:latin typeface="+mn-lt"/>
                          <a:cs typeface="Arial" panose="020B0604020202020204" pitchFamily="34" charset="0"/>
                        </a:rPr>
                        <a:t>pemesanan</a:t>
                      </a:r>
                      <a:r>
                        <a:rPr lang="en-US" sz="1600" i="0" dirty="0">
                          <a:latin typeface="+mn-lt"/>
                          <a:cs typeface="Arial" panose="020B0604020202020204" pitchFamily="34" charset="0"/>
                        </a:rPr>
                        <a:t> </a:t>
                      </a:r>
                      <a:r>
                        <a:rPr lang="en-US" sz="1600" i="0" dirty="0" err="1">
                          <a:latin typeface="+mn-lt"/>
                          <a:cs typeface="Arial" panose="020B0604020202020204" pitchFamily="34" charset="0"/>
                        </a:rPr>
                        <a:t>tiap</a:t>
                      </a:r>
                      <a:r>
                        <a:rPr lang="en-US" sz="1600" i="0" dirty="0">
                          <a:latin typeface="+mn-lt"/>
                          <a:cs typeface="Arial" panose="020B0604020202020204" pitchFamily="34" charset="0"/>
                        </a:rPr>
                        <a:t> </a:t>
                      </a:r>
                      <a:r>
                        <a:rPr lang="en-US" sz="1600" i="0" dirty="0" err="1">
                          <a:latin typeface="+mn-lt"/>
                          <a:cs typeface="Arial" panose="020B0604020202020204" pitchFamily="34" charset="0"/>
                        </a:rPr>
                        <a:t>periode</a:t>
                      </a:r>
                      <a:endParaRPr lang="en-ID" sz="1600" i="0"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1" dirty="0">
                          <a:latin typeface="+mn-lt"/>
                          <a:cs typeface="Arial" panose="020B0604020202020204" pitchFamily="34" charset="0"/>
                        </a:rPr>
                        <a:t>Lead time</a:t>
                      </a:r>
                      <a:r>
                        <a:rPr lang="en-US" sz="1600" i="0" dirty="0">
                          <a:latin typeface="+mn-lt"/>
                          <a:cs typeface="Arial" panose="020B0604020202020204" pitchFamily="34" charset="0"/>
                        </a:rPr>
                        <a:t>, </a:t>
                      </a:r>
                      <a:r>
                        <a:rPr lang="en-US" sz="1600" i="0" dirty="0" err="1">
                          <a:latin typeface="+mn-lt"/>
                          <a:cs typeface="Arial" panose="020B0604020202020204" pitchFamily="34" charset="0"/>
                        </a:rPr>
                        <a:t>biaya</a:t>
                      </a:r>
                      <a:r>
                        <a:rPr lang="en-US" sz="1600" i="0" dirty="0">
                          <a:latin typeface="+mn-lt"/>
                          <a:cs typeface="Arial" panose="020B0604020202020204" pitchFamily="34" charset="0"/>
                        </a:rPr>
                        <a:t> </a:t>
                      </a:r>
                      <a:r>
                        <a:rPr lang="en-US" sz="1600" i="0" dirty="0" err="1">
                          <a:latin typeface="+mn-lt"/>
                          <a:cs typeface="Arial" panose="020B0604020202020204" pitchFamily="34" charset="0"/>
                        </a:rPr>
                        <a:t>pesan</a:t>
                      </a:r>
                      <a:r>
                        <a:rPr lang="en-US" sz="1600" i="0" dirty="0">
                          <a:latin typeface="+mn-lt"/>
                          <a:cs typeface="Arial" panose="020B0604020202020204" pitchFamily="34" charset="0"/>
                        </a:rPr>
                        <a:t>, </a:t>
                      </a:r>
                      <a:r>
                        <a:rPr lang="en-US" sz="1600" i="0" dirty="0" err="1">
                          <a:latin typeface="+mn-lt"/>
                          <a:cs typeface="Arial" panose="020B0604020202020204" pitchFamily="34" charset="0"/>
                        </a:rPr>
                        <a:t>biaya</a:t>
                      </a:r>
                      <a:r>
                        <a:rPr lang="en-US" sz="1600" i="0" dirty="0">
                          <a:latin typeface="+mn-lt"/>
                          <a:cs typeface="Arial" panose="020B0604020202020204" pitchFamily="34" charset="0"/>
                        </a:rPr>
                        <a:t> </a:t>
                      </a:r>
                      <a:r>
                        <a:rPr lang="en-US" sz="1600" i="0" dirty="0" err="1">
                          <a:latin typeface="+mn-lt"/>
                          <a:cs typeface="Arial" panose="020B0604020202020204" pitchFamily="34" charset="0"/>
                        </a:rPr>
                        <a:t>simpan</a:t>
                      </a:r>
                      <a:r>
                        <a:rPr lang="en-US" sz="1600" i="0" dirty="0">
                          <a:latin typeface="+mn-lt"/>
                          <a:cs typeface="Arial" panose="020B0604020202020204" pitchFamily="34" charset="0"/>
                        </a:rPr>
                        <a:t>, </a:t>
                      </a:r>
                      <a:r>
                        <a:rPr lang="en-US" sz="1600" i="1" dirty="0">
                          <a:latin typeface="+mn-lt"/>
                          <a:cs typeface="Arial" panose="020B0604020202020204" pitchFamily="34" charset="0"/>
                        </a:rPr>
                        <a:t>safety stock</a:t>
                      </a:r>
                      <a:r>
                        <a:rPr lang="en-US" sz="1600" i="0" dirty="0">
                          <a:latin typeface="+mn-lt"/>
                          <a:cs typeface="Arial" panose="020B0604020202020204" pitchFamily="34" charset="0"/>
                        </a:rPr>
                        <a:t>, </a:t>
                      </a:r>
                      <a:r>
                        <a:rPr lang="en-US" sz="1600" i="1" dirty="0">
                          <a:latin typeface="+mn-lt"/>
                          <a:cs typeface="Arial" panose="020B0604020202020204" pitchFamily="34" charset="0"/>
                        </a:rPr>
                        <a:t>forecasted demand</a:t>
                      </a:r>
                      <a:r>
                        <a:rPr lang="en-US" sz="1600" i="0" dirty="0">
                          <a:latin typeface="+mn-lt"/>
                          <a:cs typeface="Arial" panose="020B0604020202020204" pitchFamily="34" charset="0"/>
                        </a:rPr>
                        <a:t>, </a:t>
                      </a:r>
                      <a:r>
                        <a:rPr lang="en-US" sz="1600" i="0" dirty="0" err="1">
                          <a:latin typeface="+mn-lt"/>
                          <a:cs typeface="Arial" panose="020B0604020202020204" pitchFamily="34" charset="0"/>
                        </a:rPr>
                        <a:t>harga</a:t>
                      </a:r>
                      <a:r>
                        <a:rPr lang="en-US" sz="1600" i="0" dirty="0">
                          <a:latin typeface="+mn-lt"/>
                          <a:cs typeface="Arial" panose="020B0604020202020204" pitchFamily="34" charset="0"/>
                        </a:rPr>
                        <a:t> </a:t>
                      </a:r>
                      <a:r>
                        <a:rPr lang="en-US" sz="1600" i="1" dirty="0">
                          <a:latin typeface="+mn-lt"/>
                          <a:cs typeface="Arial" panose="020B0604020202020204" pitchFamily="34" charset="0"/>
                        </a:rPr>
                        <a:t>item, </a:t>
                      </a:r>
                      <a:r>
                        <a:rPr lang="en-US" sz="1600" i="0" dirty="0" err="1">
                          <a:latin typeface="+mn-lt"/>
                          <a:cs typeface="Arial" panose="020B0604020202020204" pitchFamily="34" charset="0"/>
                        </a:rPr>
                        <a:t>periode</a:t>
                      </a:r>
                      <a:endParaRPr lang="en-ID" sz="1600" i="0"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err="1">
                          <a:latin typeface="+mn-lt"/>
                          <a:cs typeface="Arial" panose="020B0604020202020204" pitchFamily="34" charset="0"/>
                        </a:rPr>
                        <a:t>Jumlah</a:t>
                      </a:r>
                      <a:r>
                        <a:rPr lang="en-US" sz="1600" i="0" dirty="0">
                          <a:latin typeface="+mn-lt"/>
                          <a:cs typeface="Arial" panose="020B0604020202020204" pitchFamily="34" charset="0"/>
                        </a:rPr>
                        <a:t> </a:t>
                      </a:r>
                      <a:r>
                        <a:rPr lang="en-US" sz="1600" i="1" dirty="0">
                          <a:latin typeface="+mn-lt"/>
                          <a:cs typeface="Arial" panose="020B0604020202020204" pitchFamily="34" charset="0"/>
                        </a:rPr>
                        <a:t>item </a:t>
                      </a:r>
                      <a:r>
                        <a:rPr lang="en-US" sz="1600" i="0" dirty="0">
                          <a:latin typeface="+mn-lt"/>
                          <a:cs typeface="Arial" panose="020B0604020202020204" pitchFamily="34" charset="0"/>
                        </a:rPr>
                        <a:t>yang </a:t>
                      </a:r>
                      <a:r>
                        <a:rPr lang="en-US" sz="1600" i="0" dirty="0" err="1">
                          <a:latin typeface="+mn-lt"/>
                          <a:cs typeface="Arial" panose="020B0604020202020204" pitchFamily="34" charset="0"/>
                        </a:rPr>
                        <a:t>dipesan</a:t>
                      </a:r>
                      <a:r>
                        <a:rPr lang="en-US" sz="1600" i="1" dirty="0">
                          <a:latin typeface="+mn-lt"/>
                          <a:cs typeface="Arial" panose="020B0604020202020204" pitchFamily="34" charset="0"/>
                        </a:rPr>
                        <a:t> </a:t>
                      </a:r>
                      <a:r>
                        <a:rPr lang="en-US" sz="1600" i="0" dirty="0">
                          <a:latin typeface="+mn-lt"/>
                          <a:cs typeface="Arial" panose="020B0604020202020204" pitchFamily="34" charset="0"/>
                        </a:rPr>
                        <a:t>&amp; </a:t>
                      </a:r>
                      <a:r>
                        <a:rPr lang="en-US" sz="1600" i="0" dirty="0" err="1">
                          <a:latin typeface="+mn-lt"/>
                          <a:cs typeface="Arial" panose="020B0604020202020204" pitchFamily="34" charset="0"/>
                        </a:rPr>
                        <a:t>periode</a:t>
                      </a:r>
                      <a:r>
                        <a:rPr lang="en-US" sz="1600" i="0" dirty="0">
                          <a:latin typeface="+mn-lt"/>
                          <a:cs typeface="Arial" panose="020B0604020202020204" pitchFamily="34" charset="0"/>
                        </a:rPr>
                        <a:t> </a:t>
                      </a:r>
                      <a:r>
                        <a:rPr lang="en-US" sz="1600" i="0" dirty="0" err="1">
                          <a:latin typeface="+mn-lt"/>
                          <a:cs typeface="Arial" panose="020B0604020202020204" pitchFamily="34" charset="0"/>
                        </a:rPr>
                        <a:t>pesan</a:t>
                      </a:r>
                      <a:endParaRPr lang="en-ID" sz="1600" i="0" dirty="0">
                        <a:latin typeface="+mn-lt"/>
                        <a:cs typeface="Arial" panose="020B0604020202020204" pitchFamily="34" charset="0"/>
                      </a:endParaRPr>
                    </a:p>
                  </a:txBody>
                  <a:tcPr/>
                </a:tc>
                <a:extLst>
                  <a:ext uri="{0D108BD9-81ED-4DB2-BD59-A6C34878D82A}">
                    <a16:rowId xmlns:a16="http://schemas.microsoft.com/office/drawing/2014/main" val="3467231481"/>
                  </a:ext>
                </a:extLst>
              </a:tr>
              <a:tr h="565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latin typeface="+mn-lt"/>
                          <a:cs typeface="Arial" panose="020B0604020202020204" pitchFamily="34" charset="0"/>
                        </a:rPr>
                        <a:t>Designing Inventory Models to Minimize Total Inventory Costs by Using </a:t>
                      </a:r>
                      <a:r>
                        <a:rPr lang="en-US" sz="1600" i="0" dirty="0">
                          <a:latin typeface="+mn-lt"/>
                          <a:cs typeface="Arial" panose="020B0604020202020204" pitchFamily="34" charset="0"/>
                        </a:rPr>
                        <a:t>MILP </a:t>
                      </a:r>
                      <a:r>
                        <a:rPr lang="en-US" sz="1600" i="1" dirty="0">
                          <a:latin typeface="+mn-lt"/>
                          <a:cs typeface="Arial" panose="020B0604020202020204" pitchFamily="34" charset="0"/>
                        </a:rPr>
                        <a:t>in the warehouse of MRO Materials </a:t>
                      </a:r>
                      <a:r>
                        <a:rPr lang="en-US" sz="1000" i="0" dirty="0">
                          <a:latin typeface="+mn-lt"/>
                          <a:cs typeface="Arial" panose="020B0604020202020204" pitchFamily="34" charset="0"/>
                        </a:rPr>
                        <a:t>(</a:t>
                      </a:r>
                      <a:r>
                        <a:rPr lang="en-US" sz="1000" dirty="0">
                          <a:latin typeface="+mn-lt"/>
                          <a:cs typeface="Arial" panose="020B0604020202020204" pitchFamily="34" charset="0"/>
                        </a:rPr>
                        <a:t>Kusuma &amp; Hakim, 2020)</a:t>
                      </a:r>
                      <a:endParaRPr lang="en-ID" sz="1000"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a:latin typeface="+mn-lt"/>
                          <a:cs typeface="Arial" panose="020B0604020202020204" pitchFamily="34" charset="0"/>
                        </a:rPr>
                        <a:t>Material </a:t>
                      </a:r>
                      <a:r>
                        <a:rPr lang="en-US" sz="1600" i="0" dirty="0" err="1">
                          <a:latin typeface="+mn-lt"/>
                          <a:cs typeface="Arial" panose="020B0604020202020204" pitchFamily="34" charset="0"/>
                        </a:rPr>
                        <a:t>pemeliharaan</a:t>
                      </a:r>
                      <a:endParaRPr lang="en-ID" sz="1600" i="1"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err="1">
                          <a:latin typeface="+mn-lt"/>
                          <a:cs typeface="Arial" panose="020B0604020202020204" pitchFamily="34" charset="0"/>
                        </a:rPr>
                        <a:t>Meminimalkan</a:t>
                      </a:r>
                      <a:r>
                        <a:rPr lang="en-US" sz="1600" i="0" dirty="0">
                          <a:latin typeface="+mn-lt"/>
                          <a:cs typeface="Arial" panose="020B0604020202020204" pitchFamily="34" charset="0"/>
                        </a:rPr>
                        <a:t> </a:t>
                      </a:r>
                      <a:r>
                        <a:rPr lang="en-US" sz="1600" i="0" dirty="0" err="1">
                          <a:latin typeface="+mn-lt"/>
                          <a:cs typeface="Arial" panose="020B0604020202020204" pitchFamily="34" charset="0"/>
                        </a:rPr>
                        <a:t>biaya</a:t>
                      </a:r>
                      <a:r>
                        <a:rPr lang="en-US" sz="1600" i="0" dirty="0">
                          <a:latin typeface="+mn-lt"/>
                          <a:cs typeface="Arial" panose="020B0604020202020204" pitchFamily="34" charset="0"/>
                        </a:rPr>
                        <a:t> </a:t>
                      </a:r>
                      <a:r>
                        <a:rPr lang="en-US" sz="1600" i="0" dirty="0" err="1">
                          <a:latin typeface="+mn-lt"/>
                          <a:cs typeface="Arial" panose="020B0604020202020204" pitchFamily="34" charset="0"/>
                        </a:rPr>
                        <a:t>persediaan</a:t>
                      </a:r>
                      <a:endParaRPr lang="en-ID" sz="1600" i="0"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1" dirty="0">
                          <a:latin typeface="+mn-lt"/>
                          <a:cs typeface="Arial" panose="020B0604020202020204" pitchFamily="34" charset="0"/>
                        </a:rPr>
                        <a:t>Lead time</a:t>
                      </a:r>
                      <a:r>
                        <a:rPr lang="en-US" sz="1600" i="0" dirty="0">
                          <a:latin typeface="+mn-lt"/>
                          <a:cs typeface="Arial" panose="020B0604020202020204" pitchFamily="34" charset="0"/>
                        </a:rPr>
                        <a:t>, </a:t>
                      </a:r>
                      <a:r>
                        <a:rPr lang="en-US" sz="1600" i="0" dirty="0" err="1">
                          <a:latin typeface="+mn-lt"/>
                          <a:cs typeface="Arial" panose="020B0604020202020204" pitchFamily="34" charset="0"/>
                        </a:rPr>
                        <a:t>harga</a:t>
                      </a:r>
                      <a:r>
                        <a:rPr lang="en-US" sz="1600" i="0" dirty="0">
                          <a:latin typeface="+mn-lt"/>
                          <a:cs typeface="Arial" panose="020B0604020202020204" pitchFamily="34" charset="0"/>
                        </a:rPr>
                        <a:t> material, </a:t>
                      </a:r>
                      <a:r>
                        <a:rPr lang="en-US" sz="1600" i="0" dirty="0" err="1">
                          <a:latin typeface="+mn-lt"/>
                          <a:cs typeface="Arial" panose="020B0604020202020204" pitchFamily="34" charset="0"/>
                        </a:rPr>
                        <a:t>biaya</a:t>
                      </a:r>
                      <a:r>
                        <a:rPr lang="en-US" sz="1600" i="0" dirty="0">
                          <a:latin typeface="+mn-lt"/>
                          <a:cs typeface="Arial" panose="020B0604020202020204" pitchFamily="34" charset="0"/>
                        </a:rPr>
                        <a:t> </a:t>
                      </a:r>
                      <a:r>
                        <a:rPr lang="en-US" sz="1600" i="0" dirty="0" err="1">
                          <a:latin typeface="+mn-lt"/>
                          <a:cs typeface="Arial" panose="020B0604020202020204" pitchFamily="34" charset="0"/>
                        </a:rPr>
                        <a:t>pesan</a:t>
                      </a:r>
                      <a:r>
                        <a:rPr lang="en-US" sz="1600" i="0" dirty="0">
                          <a:latin typeface="+mn-lt"/>
                          <a:cs typeface="Arial" panose="020B0604020202020204" pitchFamily="34" charset="0"/>
                        </a:rPr>
                        <a:t>, </a:t>
                      </a:r>
                      <a:r>
                        <a:rPr lang="en-US" sz="1600" i="0" dirty="0" err="1">
                          <a:latin typeface="+mn-lt"/>
                          <a:cs typeface="Arial" panose="020B0604020202020204" pitchFamily="34" charset="0"/>
                        </a:rPr>
                        <a:t>biaya</a:t>
                      </a:r>
                      <a:r>
                        <a:rPr lang="en-US" sz="1600" i="0" dirty="0">
                          <a:latin typeface="+mn-lt"/>
                          <a:cs typeface="Arial" panose="020B0604020202020204" pitchFamily="34" charset="0"/>
                        </a:rPr>
                        <a:t> </a:t>
                      </a:r>
                      <a:r>
                        <a:rPr lang="en-US" sz="1600" i="0" dirty="0" err="1">
                          <a:latin typeface="+mn-lt"/>
                          <a:cs typeface="Arial" panose="020B0604020202020204" pitchFamily="34" charset="0"/>
                        </a:rPr>
                        <a:t>simpan</a:t>
                      </a:r>
                      <a:r>
                        <a:rPr lang="en-US" sz="1600" i="0" dirty="0">
                          <a:latin typeface="+mn-lt"/>
                          <a:cs typeface="Arial" panose="020B0604020202020204" pitchFamily="34" charset="0"/>
                        </a:rPr>
                        <a:t>, </a:t>
                      </a:r>
                      <a:r>
                        <a:rPr lang="en-US" sz="1600" i="1" dirty="0">
                          <a:latin typeface="+mn-lt"/>
                          <a:cs typeface="Arial" panose="020B0604020202020204" pitchFamily="34" charset="0"/>
                        </a:rPr>
                        <a:t>safety stock</a:t>
                      </a:r>
                      <a:r>
                        <a:rPr lang="en-US" sz="1600" i="0" dirty="0">
                          <a:latin typeface="+mn-lt"/>
                          <a:cs typeface="Arial" panose="020B0604020202020204" pitchFamily="34" charset="0"/>
                        </a:rPr>
                        <a:t>, </a:t>
                      </a:r>
                      <a:r>
                        <a:rPr lang="en-US" sz="1600" i="0" dirty="0" err="1">
                          <a:latin typeface="+mn-lt"/>
                          <a:cs typeface="Arial" panose="020B0604020202020204" pitchFamily="34" charset="0"/>
                        </a:rPr>
                        <a:t>permintaan</a:t>
                      </a:r>
                      <a:endParaRPr lang="en-ID" sz="1600" i="0"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err="1">
                          <a:latin typeface="+mn-lt"/>
                          <a:cs typeface="Arial" panose="020B0604020202020204" pitchFamily="34" charset="0"/>
                        </a:rPr>
                        <a:t>Jumlah</a:t>
                      </a:r>
                      <a:r>
                        <a:rPr lang="en-US" sz="1600" i="0" dirty="0">
                          <a:latin typeface="+mn-lt"/>
                          <a:cs typeface="Arial" panose="020B0604020202020204" pitchFamily="34" charset="0"/>
                        </a:rPr>
                        <a:t> material yang </a:t>
                      </a:r>
                      <a:r>
                        <a:rPr lang="en-US" sz="1600" i="0" dirty="0" err="1">
                          <a:latin typeface="+mn-lt"/>
                          <a:cs typeface="Arial" panose="020B0604020202020204" pitchFamily="34" charset="0"/>
                        </a:rPr>
                        <a:t>dipesan</a:t>
                      </a:r>
                      <a:r>
                        <a:rPr lang="en-US" sz="1600" i="0" dirty="0">
                          <a:latin typeface="+mn-lt"/>
                          <a:cs typeface="Arial" panose="020B0604020202020204" pitchFamily="34" charset="0"/>
                        </a:rPr>
                        <a:t> dan </a:t>
                      </a:r>
                      <a:r>
                        <a:rPr lang="en-US" sz="1600" i="0" dirty="0" err="1">
                          <a:latin typeface="+mn-lt"/>
                          <a:cs typeface="Arial" panose="020B0604020202020204" pitchFamily="34" charset="0"/>
                        </a:rPr>
                        <a:t>periode</a:t>
                      </a:r>
                      <a:r>
                        <a:rPr lang="en-US" sz="1600" i="0" dirty="0">
                          <a:latin typeface="+mn-lt"/>
                          <a:cs typeface="Arial" panose="020B0604020202020204" pitchFamily="34" charset="0"/>
                        </a:rPr>
                        <a:t> </a:t>
                      </a:r>
                      <a:r>
                        <a:rPr lang="en-US" sz="1600" i="0" dirty="0" err="1">
                          <a:latin typeface="+mn-lt"/>
                          <a:cs typeface="Arial" panose="020B0604020202020204" pitchFamily="34" charset="0"/>
                        </a:rPr>
                        <a:t>pesan</a:t>
                      </a:r>
                      <a:endParaRPr lang="en-ID" sz="1600" i="0" dirty="0">
                        <a:latin typeface="+mn-lt"/>
                        <a:cs typeface="Arial" panose="020B0604020202020204" pitchFamily="34" charset="0"/>
                      </a:endParaRPr>
                    </a:p>
                  </a:txBody>
                  <a:tcPr/>
                </a:tc>
                <a:extLst>
                  <a:ext uri="{0D108BD9-81ED-4DB2-BD59-A6C34878D82A}">
                    <a16:rowId xmlns:a16="http://schemas.microsoft.com/office/drawing/2014/main" val="1458322041"/>
                  </a:ext>
                </a:extLst>
              </a:tr>
            </a:tbl>
          </a:graphicData>
        </a:graphic>
      </p:graphicFrame>
      <p:graphicFrame>
        <p:nvGraphicFramePr>
          <p:cNvPr id="20" name="Table 19">
            <a:extLst>
              <a:ext uri="{FF2B5EF4-FFF2-40B4-BE49-F238E27FC236}">
                <a16:creationId xmlns:a16="http://schemas.microsoft.com/office/drawing/2014/main" id="{A438A1C0-044B-E7FD-939C-484E592D8549}"/>
              </a:ext>
            </a:extLst>
          </p:cNvPr>
          <p:cNvGraphicFramePr>
            <a:graphicFrameLocks noGrp="1"/>
          </p:cNvGraphicFramePr>
          <p:nvPr>
            <p:extLst>
              <p:ext uri="{D42A27DB-BD31-4B8C-83A1-F6EECF244321}">
                <p14:modId xmlns:p14="http://schemas.microsoft.com/office/powerpoint/2010/main" val="2807601992"/>
              </p:ext>
            </p:extLst>
          </p:nvPr>
        </p:nvGraphicFramePr>
        <p:xfrm>
          <a:off x="506436" y="4857510"/>
          <a:ext cx="11057205" cy="1929982"/>
        </p:xfrm>
        <a:graphic>
          <a:graphicData uri="http://schemas.openxmlformats.org/drawingml/2006/table">
            <a:tbl>
              <a:tblPr firstRow="1" bandRow="1">
                <a:tableStyleId>{5940675A-B579-460E-94D1-54222C63F5DA}</a:tableStyleId>
              </a:tblPr>
              <a:tblGrid>
                <a:gridCol w="3272350">
                  <a:extLst>
                    <a:ext uri="{9D8B030D-6E8A-4147-A177-3AD203B41FA5}">
                      <a16:colId xmlns:a16="http://schemas.microsoft.com/office/drawing/2014/main" val="1437346651"/>
                    </a:ext>
                  </a:extLst>
                </a:gridCol>
                <a:gridCol w="1388125">
                  <a:extLst>
                    <a:ext uri="{9D8B030D-6E8A-4147-A177-3AD203B41FA5}">
                      <a16:colId xmlns:a16="http://schemas.microsoft.com/office/drawing/2014/main" val="823510746"/>
                    </a:ext>
                  </a:extLst>
                </a:gridCol>
                <a:gridCol w="1641513">
                  <a:extLst>
                    <a:ext uri="{9D8B030D-6E8A-4147-A177-3AD203B41FA5}">
                      <a16:colId xmlns:a16="http://schemas.microsoft.com/office/drawing/2014/main" val="1013092812"/>
                    </a:ext>
                  </a:extLst>
                </a:gridCol>
                <a:gridCol w="2666047">
                  <a:extLst>
                    <a:ext uri="{9D8B030D-6E8A-4147-A177-3AD203B41FA5}">
                      <a16:colId xmlns:a16="http://schemas.microsoft.com/office/drawing/2014/main" val="4263650812"/>
                    </a:ext>
                  </a:extLst>
                </a:gridCol>
                <a:gridCol w="2089170">
                  <a:extLst>
                    <a:ext uri="{9D8B030D-6E8A-4147-A177-3AD203B41FA5}">
                      <a16:colId xmlns:a16="http://schemas.microsoft.com/office/drawing/2014/main" val="1831033636"/>
                    </a:ext>
                  </a:extLst>
                </a:gridCol>
              </a:tblGrid>
              <a:tr h="3755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mn-lt"/>
                          <a:cs typeface="Arial" panose="020B0604020202020204" pitchFamily="34" charset="0"/>
                        </a:rPr>
                        <a:t>Judul</a:t>
                      </a:r>
                      <a:r>
                        <a:rPr lang="en-US" sz="1600" dirty="0">
                          <a:latin typeface="+mn-lt"/>
                          <a:cs typeface="Arial" panose="020B0604020202020204" pitchFamily="34" charset="0"/>
                        </a:rPr>
                        <a:t> </a:t>
                      </a:r>
                      <a:r>
                        <a:rPr lang="en-US" sz="1600" i="0" dirty="0">
                          <a:latin typeface="+mn-lt"/>
                          <a:cs typeface="Arial" panose="020B0604020202020204" pitchFamily="34" charset="0"/>
                        </a:rPr>
                        <a:t>P</a:t>
                      </a:r>
                      <a:r>
                        <a:rPr lang="en-ID" sz="1600" i="0" dirty="0" err="1">
                          <a:latin typeface="+mn-lt"/>
                          <a:cs typeface="Arial" panose="020B0604020202020204" pitchFamily="34" charset="0"/>
                        </a:rPr>
                        <a:t>enelitian</a:t>
                      </a:r>
                      <a:r>
                        <a:rPr lang="en-ID" sz="1600" i="0" dirty="0">
                          <a:latin typeface="+mn-lt"/>
                          <a:cs typeface="Arial" panose="020B0604020202020204" pitchFamily="34" charset="0"/>
                        </a:rPr>
                        <a:t> </a:t>
                      </a:r>
                      <a:r>
                        <a:rPr lang="en-ID" sz="1600" i="0" dirty="0" err="1">
                          <a:latin typeface="+mn-lt"/>
                          <a:cs typeface="Arial" panose="020B0604020202020204" pitchFamily="34" charset="0"/>
                        </a:rPr>
                        <a:t>Ini</a:t>
                      </a:r>
                      <a:endParaRPr lang="en-ID" sz="1600" i="0" dirty="0">
                        <a:latin typeface="+mn-lt"/>
                        <a:cs typeface="Arial" panose="020B0604020202020204" pitchFamily="34" charset="0"/>
                      </a:endParaRPr>
                    </a:p>
                  </a:txBody>
                  <a:tcPr/>
                </a:tc>
                <a:tc>
                  <a:txBody>
                    <a:bodyPr/>
                    <a:lstStyle/>
                    <a:p>
                      <a:r>
                        <a:rPr lang="en-US" sz="1600" dirty="0" err="1">
                          <a:latin typeface="+mn-lt"/>
                          <a:cs typeface="Arial" panose="020B0604020202020204" pitchFamily="34" charset="0"/>
                        </a:rPr>
                        <a:t>Objek</a:t>
                      </a:r>
                      <a:endParaRPr lang="en-ID" sz="1600" dirty="0">
                        <a:latin typeface="+mn-lt"/>
                        <a:cs typeface="Arial" panose="020B0604020202020204" pitchFamily="34" charset="0"/>
                      </a:endParaRPr>
                    </a:p>
                  </a:txBody>
                  <a:tcPr/>
                </a:tc>
                <a:tc>
                  <a:txBody>
                    <a:bodyPr/>
                    <a:lstStyle/>
                    <a:p>
                      <a:r>
                        <a:rPr lang="en-US" sz="1600" dirty="0">
                          <a:latin typeface="+mn-lt"/>
                          <a:cs typeface="Arial" panose="020B0604020202020204" pitchFamily="34" charset="0"/>
                        </a:rPr>
                        <a:t>Objectives</a:t>
                      </a:r>
                      <a:endParaRPr lang="en-ID" sz="1600" dirty="0">
                        <a:latin typeface="+mn-lt"/>
                        <a:cs typeface="Arial" panose="020B0604020202020204" pitchFamily="34" charset="0"/>
                      </a:endParaRPr>
                    </a:p>
                  </a:txBody>
                  <a:tcPr/>
                </a:tc>
                <a:tc>
                  <a:txBody>
                    <a:bodyPr/>
                    <a:lstStyle/>
                    <a:p>
                      <a:r>
                        <a:rPr lang="en-US" sz="1600" dirty="0">
                          <a:latin typeface="+mn-lt"/>
                          <a:cs typeface="Arial" panose="020B0604020202020204" pitchFamily="34" charset="0"/>
                        </a:rPr>
                        <a:t>Parameter</a:t>
                      </a:r>
                      <a:endParaRPr lang="en-ID" sz="1600" dirty="0">
                        <a:latin typeface="+mn-lt"/>
                        <a:cs typeface="Arial" panose="020B0604020202020204" pitchFamily="34" charset="0"/>
                      </a:endParaRPr>
                    </a:p>
                  </a:txBody>
                  <a:tcPr/>
                </a:tc>
                <a:tc>
                  <a:txBody>
                    <a:bodyPr/>
                    <a:lstStyle/>
                    <a:p>
                      <a:r>
                        <a:rPr lang="en-US" sz="1600" dirty="0">
                          <a:latin typeface="+mn-lt"/>
                          <a:cs typeface="Arial" panose="020B0604020202020204" pitchFamily="34" charset="0"/>
                        </a:rPr>
                        <a:t>Decision Variables</a:t>
                      </a:r>
                      <a:endParaRPr lang="en-ID" sz="1600" dirty="0">
                        <a:latin typeface="+mn-lt"/>
                        <a:cs typeface="Arial" panose="020B0604020202020204" pitchFamily="34" charset="0"/>
                      </a:endParaRPr>
                    </a:p>
                  </a:txBody>
                  <a:tcPr/>
                </a:tc>
                <a:extLst>
                  <a:ext uri="{0D108BD9-81ED-4DB2-BD59-A6C34878D82A}">
                    <a16:rowId xmlns:a16="http://schemas.microsoft.com/office/drawing/2014/main" val="3396804520"/>
                  </a:ext>
                </a:extLst>
              </a:tr>
              <a:tr h="565957">
                <a:tc>
                  <a:txBody>
                    <a:bodyPr/>
                    <a:lstStyle/>
                    <a:p>
                      <a:r>
                        <a:rPr lang="en-ID" sz="1600" i="0" dirty="0" err="1">
                          <a:latin typeface="+mn-lt"/>
                          <a:cs typeface="Arial" panose="020B0604020202020204" pitchFamily="34" charset="0"/>
                        </a:rPr>
                        <a:t>Pengembangan</a:t>
                      </a:r>
                      <a:r>
                        <a:rPr lang="en-ID" sz="1600" i="0" dirty="0">
                          <a:latin typeface="+mn-lt"/>
                          <a:cs typeface="Arial" panose="020B0604020202020204" pitchFamily="34" charset="0"/>
                        </a:rPr>
                        <a:t> Model </a:t>
                      </a:r>
                      <a:r>
                        <a:rPr lang="en-ID" sz="1600" i="0" dirty="0" err="1">
                          <a:latin typeface="+mn-lt"/>
                          <a:cs typeface="Arial" panose="020B0604020202020204" pitchFamily="34" charset="0"/>
                        </a:rPr>
                        <a:t>Optimasi</a:t>
                      </a:r>
                      <a:r>
                        <a:rPr lang="en-ID" sz="1600" i="0" dirty="0">
                          <a:latin typeface="+mn-lt"/>
                          <a:cs typeface="Arial" panose="020B0604020202020204" pitchFamily="34" charset="0"/>
                        </a:rPr>
                        <a:t> </a:t>
                      </a:r>
                      <a:r>
                        <a:rPr lang="en-ID" sz="1600" i="0" dirty="0" err="1">
                          <a:latin typeface="+mn-lt"/>
                          <a:cs typeface="Arial" panose="020B0604020202020204" pitchFamily="34" charset="0"/>
                        </a:rPr>
                        <a:t>untuk</a:t>
                      </a:r>
                      <a:r>
                        <a:rPr lang="en-ID" sz="1600" i="0" dirty="0">
                          <a:latin typeface="+mn-lt"/>
                          <a:cs typeface="Arial" panose="020B0604020202020204" pitchFamily="34" charset="0"/>
                        </a:rPr>
                        <a:t> </a:t>
                      </a:r>
                      <a:r>
                        <a:rPr lang="en-ID" sz="1600" i="0" dirty="0" err="1">
                          <a:latin typeface="+mn-lt"/>
                          <a:cs typeface="Arial" panose="020B0604020202020204" pitchFamily="34" charset="0"/>
                        </a:rPr>
                        <a:t>Meminimalkan</a:t>
                      </a:r>
                      <a:r>
                        <a:rPr lang="en-ID" sz="1600" i="0" dirty="0">
                          <a:latin typeface="+mn-lt"/>
                          <a:cs typeface="Arial" panose="020B0604020202020204" pitchFamily="34" charset="0"/>
                        </a:rPr>
                        <a:t> Total </a:t>
                      </a:r>
                      <a:r>
                        <a:rPr lang="en-ID" sz="1600" i="0" dirty="0" err="1">
                          <a:latin typeface="+mn-lt"/>
                          <a:cs typeface="Arial" panose="020B0604020202020204" pitchFamily="34" charset="0"/>
                        </a:rPr>
                        <a:t>Biaya</a:t>
                      </a:r>
                      <a:r>
                        <a:rPr lang="en-ID" sz="1600" i="0" dirty="0">
                          <a:latin typeface="+mn-lt"/>
                          <a:cs typeface="Arial" panose="020B0604020202020204" pitchFamily="34" charset="0"/>
                        </a:rPr>
                        <a:t> </a:t>
                      </a:r>
                      <a:r>
                        <a:rPr lang="en-ID" sz="1600" i="0" dirty="0" err="1">
                          <a:latin typeface="+mn-lt"/>
                          <a:cs typeface="Arial" panose="020B0604020202020204" pitchFamily="34" charset="0"/>
                        </a:rPr>
                        <a:t>Persediaan</a:t>
                      </a:r>
                      <a:r>
                        <a:rPr lang="en-ID" sz="1600" i="0" dirty="0">
                          <a:latin typeface="+mn-lt"/>
                          <a:cs typeface="Arial" panose="020B0604020202020204" pitchFamily="34" charset="0"/>
                        </a:rPr>
                        <a:t> pada Gudang </a:t>
                      </a:r>
                      <a:r>
                        <a:rPr lang="en-ID" sz="1600" i="0" dirty="0" err="1">
                          <a:latin typeface="+mn-lt"/>
                          <a:cs typeface="Arial" panose="020B0604020202020204" pitchFamily="34" charset="0"/>
                        </a:rPr>
                        <a:t>Bahan</a:t>
                      </a:r>
                      <a:r>
                        <a:rPr lang="en-ID" sz="1600" i="0" dirty="0">
                          <a:latin typeface="+mn-lt"/>
                          <a:cs typeface="Arial" panose="020B0604020202020204" pitchFamily="34" charset="0"/>
                        </a:rPr>
                        <a:t> Baku </a:t>
                      </a:r>
                      <a:r>
                        <a:rPr lang="en-ID" sz="1600" i="0" dirty="0" err="1">
                          <a:latin typeface="+mn-lt"/>
                          <a:cs typeface="Arial" panose="020B0604020202020204" pitchFamily="34" charset="0"/>
                        </a:rPr>
                        <a:t>Daur</a:t>
                      </a:r>
                      <a:r>
                        <a:rPr lang="en-ID" sz="1600" i="0" dirty="0">
                          <a:latin typeface="+mn-lt"/>
                          <a:cs typeface="Arial" panose="020B0604020202020204" pitchFamily="34" charset="0"/>
                        </a:rPr>
                        <a:t> </a:t>
                      </a:r>
                      <a:r>
                        <a:rPr lang="en-ID" sz="1600" i="0" dirty="0" err="1">
                          <a:latin typeface="+mn-lt"/>
                          <a:cs typeface="Arial" panose="020B0604020202020204" pitchFamily="34" charset="0"/>
                        </a:rPr>
                        <a:t>Ulang</a:t>
                      </a:r>
                      <a:r>
                        <a:rPr lang="en-ID" sz="1600" i="0" dirty="0">
                          <a:latin typeface="+mn-lt"/>
                          <a:cs typeface="Arial" panose="020B0604020202020204" pitchFamily="34" charset="0"/>
                        </a:rPr>
                        <a:t> </a:t>
                      </a:r>
                      <a:r>
                        <a:rPr lang="en-ID" sz="1600" i="0" dirty="0" err="1">
                          <a:latin typeface="+mn-lt"/>
                          <a:cs typeface="Arial" panose="020B0604020202020204" pitchFamily="34" charset="0"/>
                        </a:rPr>
                        <a:t>Plastik</a:t>
                      </a:r>
                      <a:r>
                        <a:rPr lang="en-ID" sz="1600" i="0" dirty="0">
                          <a:latin typeface="+mn-lt"/>
                          <a:cs typeface="Arial" panose="020B0604020202020204" pitchFamily="34" charset="0"/>
                        </a:rPr>
                        <a:t> </a:t>
                      </a:r>
                      <a:r>
                        <a:rPr lang="en-ID" sz="1600" i="0" dirty="0" err="1">
                          <a:latin typeface="+mn-lt"/>
                          <a:cs typeface="Arial" panose="020B0604020202020204" pitchFamily="34" charset="0"/>
                        </a:rPr>
                        <a:t>dengan</a:t>
                      </a:r>
                      <a:r>
                        <a:rPr lang="en-ID" sz="1600" i="0" dirty="0">
                          <a:latin typeface="+mn-lt"/>
                          <a:cs typeface="Arial" panose="020B0604020202020204" pitchFamily="34" charset="0"/>
                        </a:rPr>
                        <a:t> </a:t>
                      </a:r>
                      <a:r>
                        <a:rPr lang="en-ID" sz="1600" i="0" dirty="0" err="1">
                          <a:latin typeface="+mn-lt"/>
                          <a:cs typeface="Arial" panose="020B0604020202020204" pitchFamily="34" charset="0"/>
                        </a:rPr>
                        <a:t>Metode</a:t>
                      </a:r>
                      <a:r>
                        <a:rPr lang="en-ID" sz="1600" i="0" dirty="0">
                          <a:latin typeface="+mn-lt"/>
                          <a:cs typeface="Arial" panose="020B0604020202020204" pitchFamily="34" charset="0"/>
                        </a:rPr>
                        <a:t> Mixed Integer Linear Programming (MILP)</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err="1">
                          <a:latin typeface="+mn-lt"/>
                          <a:cs typeface="Arial" panose="020B0604020202020204" pitchFamily="34" charset="0"/>
                        </a:rPr>
                        <a:t>Bahan</a:t>
                      </a:r>
                      <a:r>
                        <a:rPr lang="en-US" sz="1600" i="0" dirty="0">
                          <a:latin typeface="+mn-lt"/>
                          <a:cs typeface="Arial" panose="020B0604020202020204" pitchFamily="34" charset="0"/>
                        </a:rPr>
                        <a:t> </a:t>
                      </a:r>
                      <a:r>
                        <a:rPr lang="en-US" sz="1600" i="0" dirty="0" err="1">
                          <a:latin typeface="+mn-lt"/>
                          <a:cs typeface="Arial" panose="020B0604020202020204" pitchFamily="34" charset="0"/>
                        </a:rPr>
                        <a:t>baku</a:t>
                      </a:r>
                      <a:r>
                        <a:rPr lang="en-US" sz="1600" i="0" dirty="0">
                          <a:latin typeface="+mn-lt"/>
                          <a:cs typeface="Arial" panose="020B0604020202020204" pitchFamily="34" charset="0"/>
                        </a:rPr>
                        <a:t> </a:t>
                      </a:r>
                      <a:r>
                        <a:rPr lang="en-US" sz="1600" i="0" dirty="0" err="1">
                          <a:latin typeface="+mn-lt"/>
                          <a:cs typeface="Arial" panose="020B0604020202020204" pitchFamily="34" charset="0"/>
                        </a:rPr>
                        <a:t>daur</a:t>
                      </a:r>
                      <a:r>
                        <a:rPr lang="en-US" sz="1600" i="0" dirty="0">
                          <a:latin typeface="+mn-lt"/>
                          <a:cs typeface="Arial" panose="020B0604020202020204" pitchFamily="34" charset="0"/>
                        </a:rPr>
                        <a:t> </a:t>
                      </a:r>
                      <a:r>
                        <a:rPr lang="en-US" sz="1600" i="0" dirty="0" err="1">
                          <a:latin typeface="+mn-lt"/>
                          <a:cs typeface="Arial" panose="020B0604020202020204" pitchFamily="34" charset="0"/>
                        </a:rPr>
                        <a:t>ulang</a:t>
                      </a:r>
                      <a:r>
                        <a:rPr lang="en-US" sz="1600" i="0" dirty="0">
                          <a:latin typeface="+mn-lt"/>
                          <a:cs typeface="Arial" panose="020B0604020202020204" pitchFamily="34" charset="0"/>
                        </a:rPr>
                        <a:t> </a:t>
                      </a:r>
                      <a:r>
                        <a:rPr lang="en-US" sz="1600" i="0" dirty="0" err="1">
                          <a:latin typeface="+mn-lt"/>
                          <a:cs typeface="Arial" panose="020B0604020202020204" pitchFamily="34" charset="0"/>
                        </a:rPr>
                        <a:t>plastik</a:t>
                      </a:r>
                      <a:endParaRPr lang="en-ID" sz="1600" i="0"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err="1">
                          <a:latin typeface="+mn-lt"/>
                          <a:cs typeface="Arial" panose="020B0604020202020204" pitchFamily="34" charset="0"/>
                        </a:rPr>
                        <a:t>Meminimalkan</a:t>
                      </a:r>
                      <a:r>
                        <a:rPr lang="en-US" sz="1600" i="0" dirty="0">
                          <a:latin typeface="+mn-lt"/>
                          <a:cs typeface="Arial" panose="020B0604020202020204" pitchFamily="34" charset="0"/>
                        </a:rPr>
                        <a:t> total </a:t>
                      </a:r>
                      <a:r>
                        <a:rPr lang="en-US" sz="1600" i="0" dirty="0" err="1">
                          <a:latin typeface="+mn-lt"/>
                          <a:cs typeface="Arial" panose="020B0604020202020204" pitchFamily="34" charset="0"/>
                        </a:rPr>
                        <a:t>biaya</a:t>
                      </a:r>
                      <a:r>
                        <a:rPr lang="en-US" sz="1600" i="0" dirty="0">
                          <a:latin typeface="+mn-lt"/>
                          <a:cs typeface="Arial" panose="020B0604020202020204" pitchFamily="34" charset="0"/>
                        </a:rPr>
                        <a:t> </a:t>
                      </a:r>
                      <a:r>
                        <a:rPr lang="en-US" sz="1600" i="0" dirty="0" err="1">
                          <a:latin typeface="+mn-lt"/>
                          <a:cs typeface="Arial" panose="020B0604020202020204" pitchFamily="34" charset="0"/>
                        </a:rPr>
                        <a:t>persediaan</a:t>
                      </a:r>
                      <a:r>
                        <a:rPr lang="en-US" sz="1600" i="0" dirty="0">
                          <a:latin typeface="+mn-lt"/>
                          <a:cs typeface="Arial" panose="020B0604020202020204" pitchFamily="34" charset="0"/>
                        </a:rPr>
                        <a:t> </a:t>
                      </a:r>
                      <a:r>
                        <a:rPr lang="en-US" sz="1600" i="0" dirty="0" err="1">
                          <a:latin typeface="+mn-lt"/>
                          <a:cs typeface="Arial" panose="020B0604020202020204" pitchFamily="34" charset="0"/>
                        </a:rPr>
                        <a:t>bahan</a:t>
                      </a:r>
                      <a:r>
                        <a:rPr lang="en-US" sz="1600" i="0" dirty="0">
                          <a:latin typeface="+mn-lt"/>
                          <a:cs typeface="Arial" panose="020B0604020202020204" pitchFamily="34" charset="0"/>
                        </a:rPr>
                        <a:t> </a:t>
                      </a:r>
                      <a:r>
                        <a:rPr lang="en-US" sz="1600" i="0" dirty="0" err="1">
                          <a:latin typeface="+mn-lt"/>
                          <a:cs typeface="Arial" panose="020B0604020202020204" pitchFamily="34" charset="0"/>
                        </a:rPr>
                        <a:t>baku</a:t>
                      </a:r>
                      <a:endParaRPr lang="en-ID" sz="1600" i="0"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D" sz="1600" i="0" dirty="0">
                          <a:latin typeface="+mn-lt"/>
                          <a:cs typeface="Arial" panose="020B0604020202020204" pitchFamily="34" charset="0"/>
                        </a:rPr>
                        <a:t>𝑓𝑜𝑟𝑒𝑐𝑎𝑠𝑡𝑒𝑑 𝑑𝑒𝑚𝑎𝑛𝑑, 𝑜𝑟𝑑𝑒𝑟𝑖𝑛𝑔 𝑐𝑜𝑠𝑡, ℎ𝑜𝑙𝑑𝑖𝑛𝑔 𝑐𝑜𝑠𝑡, 𝑠𝑎𝑓𝑒𝑡𝑦 𝑠𝑡𝑜𝑐𝑘, </a:t>
                      </a:r>
                      <a:r>
                        <a:rPr lang="en-ID" sz="1600" i="0" dirty="0" err="1">
                          <a:latin typeface="+mn-lt"/>
                          <a:cs typeface="Arial" panose="020B0604020202020204" pitchFamily="34" charset="0"/>
                        </a:rPr>
                        <a:t>kapasitas</a:t>
                      </a:r>
                      <a:r>
                        <a:rPr lang="en-ID" sz="1600" i="0" dirty="0">
                          <a:latin typeface="+mn-lt"/>
                          <a:cs typeface="Arial" panose="020B0604020202020204" pitchFamily="34" charset="0"/>
                        </a:rPr>
                        <a:t> </a:t>
                      </a:r>
                      <a:r>
                        <a:rPr lang="en-ID" sz="1600" i="0" dirty="0" err="1">
                          <a:latin typeface="+mn-lt"/>
                          <a:cs typeface="Arial" panose="020B0604020202020204" pitchFamily="34" charset="0"/>
                        </a:rPr>
                        <a:t>gudang</a:t>
                      </a:r>
                      <a:r>
                        <a:rPr lang="en-ID" sz="1600" i="0" dirty="0">
                          <a:latin typeface="+mn-lt"/>
                          <a:cs typeface="Arial" panose="020B0604020202020204" pitchFamily="34" charset="0"/>
                        </a:rPr>
                        <a:t> </a:t>
                      </a:r>
                      <a:r>
                        <a:rPr lang="en-ID" sz="1600" i="0" dirty="0" err="1">
                          <a:latin typeface="+mn-lt"/>
                          <a:cs typeface="Arial" panose="020B0604020202020204" pitchFamily="34" charset="0"/>
                        </a:rPr>
                        <a:t>bahan</a:t>
                      </a:r>
                      <a:r>
                        <a:rPr lang="en-ID" sz="1600" i="0" dirty="0">
                          <a:latin typeface="+mn-lt"/>
                          <a:cs typeface="Arial" panose="020B0604020202020204" pitchFamily="34" charset="0"/>
                        </a:rPr>
                        <a:t> </a:t>
                      </a:r>
                      <a:r>
                        <a:rPr lang="en-ID" sz="1600" i="0" dirty="0" err="1">
                          <a:latin typeface="+mn-lt"/>
                          <a:cs typeface="Arial" panose="020B0604020202020204" pitchFamily="34" charset="0"/>
                        </a:rPr>
                        <a:t>baku</a:t>
                      </a:r>
                      <a:r>
                        <a:rPr lang="en-ID" sz="1600" i="0" dirty="0">
                          <a:latin typeface="+mn-lt"/>
                          <a:cs typeface="Arial" panose="020B0604020202020204" pitchFamily="34" charset="0"/>
                        </a:rPr>
                        <a:t>, dan </a:t>
                      </a:r>
                      <a:r>
                        <a:rPr lang="en-ID" sz="1600" i="1" dirty="0">
                          <a:latin typeface="+mn-lt"/>
                          <a:cs typeface="Arial" panose="020B0604020202020204" pitchFamily="34" charset="0"/>
                        </a:rPr>
                        <a:t>lead time </a:t>
                      </a:r>
                      <a:r>
                        <a:rPr lang="en-ID" sz="1600" i="0" dirty="0" err="1">
                          <a:latin typeface="+mn-lt"/>
                          <a:cs typeface="Arial" panose="020B0604020202020204" pitchFamily="34" charset="0"/>
                        </a:rPr>
                        <a:t>bahan</a:t>
                      </a:r>
                      <a:r>
                        <a:rPr lang="en-ID" sz="1600" i="0" dirty="0">
                          <a:latin typeface="+mn-lt"/>
                          <a:cs typeface="Arial" panose="020B0604020202020204" pitchFamily="34" charset="0"/>
                        </a:rPr>
                        <a:t> </a:t>
                      </a:r>
                      <a:r>
                        <a:rPr lang="en-ID" sz="1600" i="0" dirty="0" err="1">
                          <a:latin typeface="+mn-lt"/>
                          <a:cs typeface="Arial" panose="020B0604020202020204" pitchFamily="34" charset="0"/>
                        </a:rPr>
                        <a:t>baku</a:t>
                      </a:r>
                      <a:r>
                        <a:rPr lang="en-ID" sz="1600" i="0" dirty="0">
                          <a:latin typeface="+mn-lt"/>
                          <a:cs typeface="Arial" panose="020B0604020202020204" pitchFamily="34" charset="0"/>
                        </a:rPr>
                        <a:t> </a:t>
                      </a:r>
                      <a:r>
                        <a:rPr lang="en-ID" sz="1600" i="0" dirty="0" err="1">
                          <a:latin typeface="+mn-lt"/>
                          <a:cs typeface="Arial" panose="020B0604020202020204" pitchFamily="34" charset="0"/>
                        </a:rPr>
                        <a:t>i</a:t>
                      </a:r>
                      <a:endParaRPr lang="en-ID" sz="1600" i="0" dirty="0">
                        <a:latin typeface="+mn-lt"/>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D" sz="1600" i="0" dirty="0">
                        <a:latin typeface="+mn-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i="0" dirty="0" err="1">
                          <a:latin typeface="+mn-lt"/>
                          <a:cs typeface="Arial" panose="020B0604020202020204" pitchFamily="34" charset="0"/>
                        </a:rPr>
                        <a:t>Kuantitas</a:t>
                      </a:r>
                      <a:r>
                        <a:rPr lang="en-US" sz="1600" i="0" dirty="0">
                          <a:latin typeface="+mn-lt"/>
                          <a:cs typeface="Arial" panose="020B0604020202020204" pitchFamily="34" charset="0"/>
                        </a:rPr>
                        <a:t> dan </a:t>
                      </a:r>
                      <a:r>
                        <a:rPr lang="en-US" sz="1600" i="0" dirty="0" err="1">
                          <a:latin typeface="+mn-lt"/>
                          <a:cs typeface="Arial" panose="020B0604020202020204" pitchFamily="34" charset="0"/>
                        </a:rPr>
                        <a:t>waktu</a:t>
                      </a:r>
                      <a:r>
                        <a:rPr lang="en-US" sz="1600" i="0" dirty="0">
                          <a:latin typeface="+mn-lt"/>
                          <a:cs typeface="Arial" panose="020B0604020202020204" pitchFamily="34" charset="0"/>
                        </a:rPr>
                        <a:t> </a:t>
                      </a:r>
                      <a:r>
                        <a:rPr lang="en-US" sz="1600" i="0" dirty="0" err="1">
                          <a:latin typeface="+mn-lt"/>
                          <a:cs typeface="Arial" panose="020B0604020202020204" pitchFamily="34" charset="0"/>
                        </a:rPr>
                        <a:t>pesan</a:t>
                      </a:r>
                      <a:r>
                        <a:rPr lang="en-US" sz="1600" i="0" dirty="0">
                          <a:latin typeface="+mn-lt"/>
                          <a:cs typeface="Arial" panose="020B0604020202020204" pitchFamily="34" charset="0"/>
                        </a:rPr>
                        <a:t> </a:t>
                      </a:r>
                      <a:r>
                        <a:rPr lang="en-US" sz="1600" i="0" dirty="0" err="1">
                          <a:latin typeface="+mn-lt"/>
                          <a:cs typeface="Arial" panose="020B0604020202020204" pitchFamily="34" charset="0"/>
                        </a:rPr>
                        <a:t>serta</a:t>
                      </a:r>
                      <a:r>
                        <a:rPr lang="en-US" sz="1600" i="0" dirty="0">
                          <a:latin typeface="+mn-lt"/>
                          <a:cs typeface="Arial" panose="020B0604020202020204" pitchFamily="34" charset="0"/>
                        </a:rPr>
                        <a:t> level </a:t>
                      </a:r>
                      <a:r>
                        <a:rPr lang="en-US" sz="1600" i="0" dirty="0" err="1">
                          <a:latin typeface="+mn-lt"/>
                          <a:cs typeface="Arial" panose="020B0604020202020204" pitchFamily="34" charset="0"/>
                        </a:rPr>
                        <a:t>persediaan</a:t>
                      </a:r>
                      <a:endParaRPr lang="en-ID" sz="1600" i="0" dirty="0">
                        <a:latin typeface="+mn-lt"/>
                        <a:cs typeface="Arial" panose="020B0604020202020204" pitchFamily="34" charset="0"/>
                      </a:endParaRPr>
                    </a:p>
                  </a:txBody>
                  <a:tcPr/>
                </a:tc>
                <a:extLst>
                  <a:ext uri="{0D108BD9-81ED-4DB2-BD59-A6C34878D82A}">
                    <a16:rowId xmlns:a16="http://schemas.microsoft.com/office/drawing/2014/main" val="164402579"/>
                  </a:ext>
                </a:extLst>
              </a:tr>
            </a:tbl>
          </a:graphicData>
        </a:graphic>
      </p:graphicFrame>
      <p:cxnSp>
        <p:nvCxnSpPr>
          <p:cNvPr id="21" name="Straight Connector 20">
            <a:extLst>
              <a:ext uri="{FF2B5EF4-FFF2-40B4-BE49-F238E27FC236}">
                <a16:creationId xmlns:a16="http://schemas.microsoft.com/office/drawing/2014/main" id="{2635EDAE-532A-C667-3484-3D624C62DDE4}"/>
              </a:ext>
            </a:extLst>
          </p:cNvPr>
          <p:cNvCxnSpPr>
            <a:cxnSpLocks/>
          </p:cNvCxnSpPr>
          <p:nvPr/>
        </p:nvCxnSpPr>
        <p:spPr>
          <a:xfrm>
            <a:off x="536915" y="4691725"/>
            <a:ext cx="1105720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4219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3A20D828-6DD1-446D-4980-DC6094082F4B}"/>
              </a:ext>
            </a:extLst>
          </p:cNvPr>
          <p:cNvSpPr/>
          <p:nvPr/>
        </p:nvSpPr>
        <p:spPr>
          <a:xfrm flipH="1">
            <a:off x="-7462" y="-16148"/>
            <a:ext cx="138105" cy="6875453"/>
          </a:xfrm>
          <a:prstGeom prst="roundRect">
            <a:avLst/>
          </a:prstGeom>
          <a:gradFill flip="none" rotWithShape="1">
            <a:gsLst>
              <a:gs pos="0">
                <a:srgbClr val="54B9B9">
                  <a:shade val="67500"/>
                  <a:satMod val="115000"/>
                </a:srgbClr>
              </a:gs>
              <a:gs pos="94000">
                <a:schemeClr val="bg2">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8">
            <a:extLst>
              <a:ext uri="{FF2B5EF4-FFF2-40B4-BE49-F238E27FC236}">
                <a16:creationId xmlns:a16="http://schemas.microsoft.com/office/drawing/2014/main" id="{5836B7AF-2DD3-DF75-0193-D01C0AACF424}"/>
              </a:ext>
            </a:extLst>
          </p:cNvPr>
          <p:cNvSpPr/>
          <p:nvPr/>
        </p:nvSpPr>
        <p:spPr>
          <a:xfrm>
            <a:off x="522634" y="1264249"/>
            <a:ext cx="7256799" cy="2676939"/>
          </a:xfrm>
          <a:prstGeom prst="round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D">
              <a:ln w="0"/>
              <a:solidFill>
                <a:schemeClr val="tx1"/>
              </a:solidFill>
              <a:effectLst>
                <a:outerShdw blurRad="38100" dist="19050" dir="2700000" algn="tl" rotWithShape="0">
                  <a:schemeClr val="dk1">
                    <a:alpha val="40000"/>
                  </a:schemeClr>
                </a:outerShdw>
              </a:effectLst>
            </a:endParaRPr>
          </a:p>
        </p:txBody>
      </p:sp>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Rumusan</a:t>
            </a:r>
            <a:r>
              <a:rPr lang="en-US" b="1" dirty="0">
                <a:solidFill>
                  <a:schemeClr val="tx1"/>
                </a:solidFill>
                <a:latin typeface="Book Antiqua" panose="02040602050305030304" pitchFamily="18" charset="0"/>
              </a:rPr>
              <a:t> </a:t>
            </a:r>
            <a:r>
              <a:rPr lang="en-US" b="1" dirty="0" err="1">
                <a:solidFill>
                  <a:schemeClr val="tx1"/>
                </a:solidFill>
                <a:latin typeface="Book Antiqua" panose="02040602050305030304" pitchFamily="18" charset="0"/>
              </a:rPr>
              <a:t>Masalah</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latin typeface="Arial" panose="020B0604020202020204" pitchFamily="34" charset="0"/>
                <a:cs typeface="Arial" panose="020B0604020202020204" pitchFamily="34" charset="0"/>
              </a:rPr>
              <a:t>Rumusan, tujuan, dan batasan penelitian</a:t>
            </a:r>
          </a:p>
        </p:txBody>
      </p:sp>
      <p:sp>
        <p:nvSpPr>
          <p:cNvPr id="16" name="Isosceles Triangle 15">
            <a:extLst>
              <a:ext uri="{FF2B5EF4-FFF2-40B4-BE49-F238E27FC236}">
                <a16:creationId xmlns:a16="http://schemas.microsoft.com/office/drawing/2014/main" id="{E551BEC2-38B4-8538-38BE-39BAAD83EF3D}"/>
              </a:ext>
            </a:extLst>
          </p:cNvPr>
          <p:cNvSpPr/>
          <p:nvPr/>
        </p:nvSpPr>
        <p:spPr>
          <a:xfrm rot="16200000" flipH="1" flipV="1">
            <a:off x="6853750" y="2261105"/>
            <a:ext cx="2780564" cy="694679"/>
          </a:xfrm>
          <a:prstGeom prst="triangle">
            <a:avLst>
              <a:gd name="adj" fmla="val 49189"/>
            </a:avLst>
          </a:prstGeom>
          <a:gradFill>
            <a:gsLst>
              <a:gs pos="0">
                <a:srgbClr val="00B0F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latin typeface="Book Antiqua" panose="02040602050305030304" pitchFamily="18" charset="0"/>
            </a:endParaRPr>
          </a:p>
        </p:txBody>
      </p:sp>
      <p:sp>
        <p:nvSpPr>
          <p:cNvPr id="17" name="TextBox 16">
            <a:extLst>
              <a:ext uri="{FF2B5EF4-FFF2-40B4-BE49-F238E27FC236}">
                <a16:creationId xmlns:a16="http://schemas.microsoft.com/office/drawing/2014/main" id="{897C441F-F23A-6B00-EA42-D497A5E3559F}"/>
              </a:ext>
            </a:extLst>
          </p:cNvPr>
          <p:cNvSpPr txBox="1"/>
          <p:nvPr/>
        </p:nvSpPr>
        <p:spPr>
          <a:xfrm>
            <a:off x="8710565" y="2019749"/>
            <a:ext cx="2619909" cy="1191816"/>
          </a:xfrm>
          <a:prstGeom prst="roundRect">
            <a:avLst/>
          </a:prstGeom>
          <a:ln w="28575">
            <a:solidFill>
              <a:srgbClr val="00B0F0"/>
            </a:solidFill>
            <a:prstDash val="lgDash"/>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ID" sz="1600" dirty="0" err="1">
                <a:cs typeface="Arial" panose="020B0604020202020204" pitchFamily="34" charset="0"/>
              </a:rPr>
              <a:t>Bagaimana</a:t>
            </a:r>
            <a:r>
              <a:rPr lang="en-ID" sz="1600" dirty="0">
                <a:cs typeface="Arial" panose="020B0604020202020204" pitchFamily="34" charset="0"/>
              </a:rPr>
              <a:t> model </a:t>
            </a:r>
            <a:r>
              <a:rPr lang="en-ID" sz="1600" dirty="0" err="1">
                <a:cs typeface="Arial" panose="020B0604020202020204" pitchFamily="34" charset="0"/>
              </a:rPr>
              <a:t>optimasi</a:t>
            </a:r>
            <a:r>
              <a:rPr lang="en-ID" sz="1600" dirty="0">
                <a:cs typeface="Arial" panose="020B0604020202020204" pitchFamily="34" charset="0"/>
              </a:rPr>
              <a:t>  </a:t>
            </a:r>
            <a:r>
              <a:rPr lang="en-ID" sz="1600" dirty="0" err="1">
                <a:cs typeface="Arial" panose="020B0604020202020204" pitchFamily="34" charset="0"/>
              </a:rPr>
              <a:t>untuk</a:t>
            </a:r>
            <a:r>
              <a:rPr lang="en-ID" sz="1600" dirty="0">
                <a:cs typeface="Arial" panose="020B0604020202020204" pitchFamily="34" charset="0"/>
              </a:rPr>
              <a:t> </a:t>
            </a:r>
            <a:r>
              <a:rPr lang="en-ID" sz="1600" dirty="0" err="1">
                <a:cs typeface="Arial" panose="020B0604020202020204" pitchFamily="34" charset="0"/>
              </a:rPr>
              <a:t>meminimalkan</a:t>
            </a:r>
            <a:r>
              <a:rPr lang="en-ID" sz="1600" dirty="0">
                <a:cs typeface="Arial" panose="020B0604020202020204" pitchFamily="34" charset="0"/>
              </a:rPr>
              <a:t> total </a:t>
            </a:r>
            <a:r>
              <a:rPr lang="en-ID" sz="1600" dirty="0" err="1">
                <a:cs typeface="Arial" panose="020B0604020202020204" pitchFamily="34" charset="0"/>
              </a:rPr>
              <a:t>biaya</a:t>
            </a:r>
            <a:r>
              <a:rPr lang="en-ID" sz="1600" dirty="0">
                <a:cs typeface="Arial" panose="020B0604020202020204" pitchFamily="34" charset="0"/>
              </a:rPr>
              <a:t> </a:t>
            </a:r>
            <a:r>
              <a:rPr lang="en-ID" sz="1600" dirty="0" err="1">
                <a:cs typeface="Arial" panose="020B0604020202020204" pitchFamily="34" charset="0"/>
              </a:rPr>
              <a:t>bahan</a:t>
            </a:r>
            <a:r>
              <a:rPr lang="en-ID" sz="1600" dirty="0">
                <a:cs typeface="Arial" panose="020B0604020202020204" pitchFamily="34" charset="0"/>
              </a:rPr>
              <a:t> </a:t>
            </a:r>
            <a:r>
              <a:rPr lang="en-ID" sz="1600" dirty="0" err="1">
                <a:cs typeface="Arial" panose="020B0604020202020204" pitchFamily="34" charset="0"/>
              </a:rPr>
              <a:t>baku</a:t>
            </a:r>
            <a:r>
              <a:rPr lang="en-ID" sz="1600" dirty="0">
                <a:cs typeface="Arial" panose="020B0604020202020204" pitchFamily="34" charset="0"/>
              </a:rPr>
              <a:t> pada </a:t>
            </a:r>
            <a:r>
              <a:rPr lang="en-ID" sz="1600" dirty="0" err="1">
                <a:cs typeface="Arial" panose="020B0604020202020204" pitchFamily="34" charset="0"/>
              </a:rPr>
              <a:t>industri</a:t>
            </a:r>
            <a:r>
              <a:rPr lang="en-ID" sz="1600" dirty="0">
                <a:cs typeface="Arial" panose="020B0604020202020204" pitchFamily="34" charset="0"/>
              </a:rPr>
              <a:t> </a:t>
            </a:r>
            <a:r>
              <a:rPr lang="en-ID" sz="1600" dirty="0" err="1">
                <a:cs typeface="Arial" panose="020B0604020202020204" pitchFamily="34" charset="0"/>
              </a:rPr>
              <a:t>daur</a:t>
            </a:r>
            <a:r>
              <a:rPr lang="en-ID" sz="1600" dirty="0">
                <a:cs typeface="Arial" panose="020B0604020202020204" pitchFamily="34" charset="0"/>
              </a:rPr>
              <a:t> </a:t>
            </a:r>
            <a:r>
              <a:rPr lang="en-ID" sz="1600" dirty="0" err="1">
                <a:cs typeface="Arial" panose="020B0604020202020204" pitchFamily="34" charset="0"/>
              </a:rPr>
              <a:t>ulang</a:t>
            </a:r>
            <a:r>
              <a:rPr lang="en-ID" sz="1600" dirty="0">
                <a:cs typeface="Arial" panose="020B0604020202020204" pitchFamily="34" charset="0"/>
              </a:rPr>
              <a:t> </a:t>
            </a:r>
            <a:r>
              <a:rPr lang="en-ID" sz="1600" dirty="0" err="1">
                <a:cs typeface="Arial" panose="020B0604020202020204" pitchFamily="34" charset="0"/>
              </a:rPr>
              <a:t>plastik</a:t>
            </a:r>
            <a:r>
              <a:rPr lang="en-ID" sz="1600" dirty="0">
                <a:cs typeface="Arial" panose="020B0604020202020204" pitchFamily="34" charset="0"/>
              </a:rPr>
              <a:t>?</a:t>
            </a:r>
          </a:p>
        </p:txBody>
      </p:sp>
      <p:sp>
        <p:nvSpPr>
          <p:cNvPr id="19" name="TextBox 18">
            <a:extLst>
              <a:ext uri="{FF2B5EF4-FFF2-40B4-BE49-F238E27FC236}">
                <a16:creationId xmlns:a16="http://schemas.microsoft.com/office/drawing/2014/main" id="{0B0CA65E-947A-63A3-4CA4-B4D8F4A28673}"/>
              </a:ext>
            </a:extLst>
          </p:cNvPr>
          <p:cNvSpPr txBox="1"/>
          <p:nvPr/>
        </p:nvSpPr>
        <p:spPr>
          <a:xfrm>
            <a:off x="1326556" y="2960001"/>
            <a:ext cx="6183846" cy="830997"/>
          </a:xfrm>
          <a:prstGeom prst="rect">
            <a:avLst/>
          </a:prstGeom>
          <a:noFill/>
        </p:spPr>
        <p:txBody>
          <a:bodyPr wrap="square">
            <a:spAutoFit/>
          </a:bodyPr>
          <a:lstStyle/>
          <a:p>
            <a:pPr algn="just"/>
            <a:r>
              <a:rPr lang="en-US" sz="1600" dirty="0" err="1">
                <a:ea typeface="Times New Roman" panose="02020603050405020304" pitchFamily="18" charset="0"/>
                <a:cs typeface="Arial" panose="020B0604020202020204" pitchFamily="34" charset="0"/>
              </a:rPr>
              <a:t>Kuantitas</a:t>
            </a:r>
            <a:r>
              <a:rPr lang="en-US" sz="1600" dirty="0">
                <a:ea typeface="Times New Roman" panose="02020603050405020304" pitchFamily="18" charset="0"/>
                <a:cs typeface="Arial" panose="020B0604020202020204" pitchFamily="34" charset="0"/>
              </a:rPr>
              <a:t> dan </a:t>
            </a:r>
            <a:r>
              <a:rPr lang="en-US" sz="1600" dirty="0" err="1">
                <a:ea typeface="Times New Roman" panose="02020603050405020304" pitchFamily="18" charset="0"/>
                <a:cs typeface="Arial" panose="020B0604020202020204" pitchFamily="34" charset="0"/>
              </a:rPr>
              <a:t>waktu</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pesan</a:t>
            </a:r>
            <a:r>
              <a:rPr lang="en-US" sz="1600" dirty="0">
                <a:ea typeface="Times New Roman" panose="02020603050405020304" pitchFamily="18" charset="0"/>
                <a:cs typeface="Arial" panose="020B0604020202020204" pitchFamily="34" charset="0"/>
              </a:rPr>
              <a:t> yang </a:t>
            </a:r>
            <a:r>
              <a:rPr lang="en-US" sz="1600" dirty="0" err="1">
                <a:ea typeface="Times New Roman" panose="02020603050405020304" pitchFamily="18" charset="0"/>
                <a:cs typeface="Arial" panose="020B0604020202020204" pitchFamily="34" charset="0"/>
              </a:rPr>
              <a:t>belum</a:t>
            </a:r>
            <a:r>
              <a:rPr lang="en-US" sz="1600" dirty="0">
                <a:ea typeface="Times New Roman" panose="02020603050405020304" pitchFamily="18" charset="0"/>
                <a:cs typeface="Arial" panose="020B0604020202020204" pitchFamily="34" charset="0"/>
              </a:rPr>
              <a:t> optimal </a:t>
            </a:r>
            <a:r>
              <a:rPr lang="en-US" sz="1600" dirty="0" err="1">
                <a:ea typeface="Times New Roman" panose="02020603050405020304" pitchFamily="18" charset="0"/>
                <a:cs typeface="Arial" panose="020B0604020202020204" pitchFamily="34" charset="0"/>
              </a:rPr>
              <a:t>menyebabkan</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kenaikan</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biaya</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pemesanan</a:t>
            </a:r>
            <a:r>
              <a:rPr lang="en-US" sz="1600" dirty="0">
                <a:ea typeface="Times New Roman" panose="02020603050405020304" pitchFamily="18" charset="0"/>
                <a:cs typeface="Arial" panose="020B0604020202020204" pitchFamily="34" charset="0"/>
              </a:rPr>
              <a:t> &amp; </a:t>
            </a:r>
            <a:r>
              <a:rPr lang="en-US" sz="1600" dirty="0" err="1">
                <a:ea typeface="Times New Roman" panose="02020603050405020304" pitchFamily="18" charset="0"/>
                <a:cs typeface="Arial" panose="020B0604020202020204" pitchFamily="34" charset="0"/>
              </a:rPr>
              <a:t>biaya</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penyimpanan</a:t>
            </a:r>
            <a:r>
              <a:rPr lang="en-US" sz="1600" dirty="0">
                <a:ea typeface="Times New Roman" panose="02020603050405020304" pitchFamily="18" charset="0"/>
                <a:cs typeface="Arial" panose="020B0604020202020204" pitchFamily="34" charset="0"/>
              </a:rPr>
              <a:t> yang </a:t>
            </a:r>
            <a:r>
              <a:rPr lang="en-US" sz="1600" dirty="0" err="1">
                <a:ea typeface="Times New Roman" panose="02020603050405020304" pitchFamily="18" charset="0"/>
                <a:cs typeface="Arial" panose="020B0604020202020204" pitchFamily="34" charset="0"/>
              </a:rPr>
              <a:t>memicu</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peningkatan</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biaya</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persediaan</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bahan</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baku</a:t>
            </a:r>
            <a:endParaRPr lang="en-US" sz="1600" dirty="0">
              <a:ea typeface="Times New Roman" panose="02020603050405020304" pitchFamily="18" charset="0"/>
              <a:cs typeface="Arial" panose="020B0604020202020204" pitchFamily="34" charset="0"/>
            </a:endParaRPr>
          </a:p>
        </p:txBody>
      </p:sp>
      <p:sp>
        <p:nvSpPr>
          <p:cNvPr id="20" name="TextBox 19">
            <a:extLst>
              <a:ext uri="{FF2B5EF4-FFF2-40B4-BE49-F238E27FC236}">
                <a16:creationId xmlns:a16="http://schemas.microsoft.com/office/drawing/2014/main" id="{EB9F9F4D-46DC-9563-EF56-A82B479EAF53}"/>
              </a:ext>
            </a:extLst>
          </p:cNvPr>
          <p:cNvSpPr txBox="1"/>
          <p:nvPr/>
        </p:nvSpPr>
        <p:spPr>
          <a:xfrm>
            <a:off x="1337173" y="2246517"/>
            <a:ext cx="6173229" cy="584775"/>
          </a:xfrm>
          <a:prstGeom prst="rect">
            <a:avLst/>
          </a:prstGeom>
          <a:noFill/>
        </p:spPr>
        <p:txBody>
          <a:bodyPr wrap="square">
            <a:spAutoFit/>
          </a:bodyPr>
          <a:lstStyle/>
          <a:p>
            <a:pPr algn="just"/>
            <a:r>
              <a:rPr lang="en-US" sz="1600" dirty="0" err="1">
                <a:effectLst/>
                <a:ea typeface="Times New Roman" panose="02020603050405020304" pitchFamily="18" charset="0"/>
                <a:cs typeface="Arial" panose="020B0604020202020204" pitchFamily="34" charset="0"/>
              </a:rPr>
              <a:t>Penggunaan</a:t>
            </a:r>
            <a:r>
              <a:rPr lang="en-US" sz="1600" dirty="0">
                <a:effectLst/>
                <a:ea typeface="Times New Roman" panose="02020603050405020304" pitchFamily="18" charset="0"/>
                <a:cs typeface="Arial" panose="020B0604020202020204" pitchFamily="34" charset="0"/>
              </a:rPr>
              <a:t> </a:t>
            </a:r>
            <a:r>
              <a:rPr lang="en-US" sz="1600" dirty="0" err="1">
                <a:effectLst/>
                <a:ea typeface="Times New Roman" panose="02020603050405020304" pitchFamily="18" charset="0"/>
                <a:cs typeface="Arial" panose="020B0604020202020204" pitchFamily="34" charset="0"/>
              </a:rPr>
              <a:t>metode</a:t>
            </a:r>
            <a:r>
              <a:rPr lang="en-US" sz="1600" dirty="0">
                <a:effectLst/>
                <a:ea typeface="Times New Roman" panose="02020603050405020304" pitchFamily="18" charset="0"/>
                <a:cs typeface="Arial" panose="020B0604020202020204" pitchFamily="34" charset="0"/>
              </a:rPr>
              <a:t> yang </a:t>
            </a:r>
            <a:r>
              <a:rPr lang="en-US" sz="1600" dirty="0" err="1">
                <a:effectLst/>
                <a:ea typeface="Times New Roman" panose="02020603050405020304" pitchFamily="18" charset="0"/>
                <a:cs typeface="Arial" panose="020B0604020202020204" pitchFamily="34" charset="0"/>
              </a:rPr>
              <a:t>kurang</a:t>
            </a:r>
            <a:r>
              <a:rPr lang="en-US" sz="1600" dirty="0">
                <a:effectLst/>
                <a:ea typeface="Times New Roman" panose="02020603050405020304" pitchFamily="18" charset="0"/>
                <a:cs typeface="Arial" panose="020B0604020202020204" pitchFamily="34" charset="0"/>
              </a:rPr>
              <a:t> </a:t>
            </a:r>
            <a:r>
              <a:rPr lang="en-US" sz="1600" dirty="0" err="1">
                <a:effectLst/>
                <a:ea typeface="Times New Roman" panose="02020603050405020304" pitchFamily="18" charset="0"/>
                <a:cs typeface="Arial" panose="020B0604020202020204" pitchFamily="34" charset="0"/>
              </a:rPr>
              <a:t>tepat</a:t>
            </a:r>
            <a:r>
              <a:rPr lang="en-US" sz="1600" dirty="0">
                <a:effectLst/>
                <a:ea typeface="Times New Roman" panose="02020603050405020304" pitchFamily="18" charset="0"/>
                <a:cs typeface="Arial" panose="020B0604020202020204" pitchFamily="34" charset="0"/>
              </a:rPr>
              <a:t> </a:t>
            </a:r>
            <a:r>
              <a:rPr lang="en-US" sz="1600" dirty="0" err="1">
                <a:effectLst/>
                <a:ea typeface="Times New Roman" panose="02020603050405020304" pitchFamily="18" charset="0"/>
                <a:cs typeface="Arial" panose="020B0604020202020204" pitchFamily="34" charset="0"/>
              </a:rPr>
              <a:t>membuat</a:t>
            </a:r>
            <a:r>
              <a:rPr lang="en-US" sz="1600" dirty="0">
                <a:effectLst/>
                <a:ea typeface="Times New Roman" panose="02020603050405020304" pitchFamily="18" charset="0"/>
                <a:cs typeface="Arial" panose="020B0604020202020204" pitchFamily="34" charset="0"/>
              </a:rPr>
              <a:t> </a:t>
            </a:r>
            <a:r>
              <a:rPr lang="en-US" sz="1600" dirty="0" err="1">
                <a:effectLst/>
                <a:ea typeface="Times New Roman" panose="02020603050405020304" pitchFamily="18" charset="0"/>
                <a:cs typeface="Arial" panose="020B0604020202020204" pitchFamily="34" charset="0"/>
              </a:rPr>
              <a:t>pengambilan</a:t>
            </a:r>
            <a:r>
              <a:rPr lang="en-US" sz="1600" dirty="0">
                <a:effectLst/>
                <a:ea typeface="Times New Roman" panose="02020603050405020304" pitchFamily="18" charset="0"/>
                <a:cs typeface="Arial" panose="020B0604020202020204" pitchFamily="34" charset="0"/>
              </a:rPr>
              <a:t> </a:t>
            </a:r>
            <a:r>
              <a:rPr lang="en-US" sz="1600" dirty="0" err="1">
                <a:effectLst/>
                <a:ea typeface="Times New Roman" panose="02020603050405020304" pitchFamily="18" charset="0"/>
                <a:cs typeface="Arial" panose="020B0604020202020204" pitchFamily="34" charset="0"/>
              </a:rPr>
              <a:t>keputusan</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kurang</a:t>
            </a:r>
            <a:r>
              <a:rPr lang="en-US" sz="1600" dirty="0">
                <a:ea typeface="Times New Roman" panose="02020603050405020304" pitchFamily="18" charset="0"/>
                <a:cs typeface="Arial" panose="020B0604020202020204" pitchFamily="34" charset="0"/>
              </a:rPr>
              <a:t> </a:t>
            </a:r>
            <a:r>
              <a:rPr lang="en-US" sz="1600" dirty="0" err="1">
                <a:ea typeface="Times New Roman" panose="02020603050405020304" pitchFamily="18" charset="0"/>
                <a:cs typeface="Arial" panose="020B0604020202020204" pitchFamily="34" charset="0"/>
              </a:rPr>
              <a:t>cepat</a:t>
            </a:r>
            <a:r>
              <a:rPr lang="en-US" sz="1600" dirty="0">
                <a:ea typeface="Times New Roman" panose="02020603050405020304" pitchFamily="18" charset="0"/>
                <a:cs typeface="Arial" panose="020B0604020202020204" pitchFamily="34" charset="0"/>
              </a:rPr>
              <a:t> dan </a:t>
            </a:r>
            <a:r>
              <a:rPr lang="en-US" sz="1600" dirty="0" err="1">
                <a:ea typeface="Times New Roman" panose="02020603050405020304" pitchFamily="18" charset="0"/>
                <a:cs typeface="Arial" panose="020B0604020202020204" pitchFamily="34" charset="0"/>
              </a:rPr>
              <a:t>akurat</a:t>
            </a:r>
            <a:endParaRPr lang="en-US" sz="1600" dirty="0">
              <a:effectLst/>
              <a:ea typeface="Times New Roman" panose="02020603050405020304" pitchFamily="18" charset="0"/>
              <a:cs typeface="Arial" panose="020B0604020202020204" pitchFamily="34" charset="0"/>
            </a:endParaRPr>
          </a:p>
        </p:txBody>
      </p:sp>
      <p:pic>
        <p:nvPicPr>
          <p:cNvPr id="30" name="Graphic 29" descr="Playbook with solid fill">
            <a:extLst>
              <a:ext uri="{FF2B5EF4-FFF2-40B4-BE49-F238E27FC236}">
                <a16:creationId xmlns:a16="http://schemas.microsoft.com/office/drawing/2014/main" id="{7951AAA4-9E30-B7A0-BBB6-932703CC7E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942" y="2235239"/>
            <a:ext cx="706092" cy="706092"/>
          </a:xfrm>
          <a:prstGeom prst="rect">
            <a:avLst/>
          </a:prstGeom>
        </p:spPr>
      </p:pic>
      <p:pic>
        <p:nvPicPr>
          <p:cNvPr id="38" name="Graphic 37" descr="Research with solid fill">
            <a:extLst>
              <a:ext uri="{FF2B5EF4-FFF2-40B4-BE49-F238E27FC236}">
                <a16:creationId xmlns:a16="http://schemas.microsoft.com/office/drawing/2014/main" id="{0DB91643-38AC-CCEA-CEB8-03BCF5BDC3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7380" y="3329701"/>
            <a:ext cx="656343" cy="656343"/>
          </a:xfrm>
          <a:prstGeom prst="rect">
            <a:avLst/>
          </a:prstGeom>
        </p:spPr>
      </p:pic>
      <p:pic>
        <p:nvPicPr>
          <p:cNvPr id="41" name="Graphic 40" descr="Money with solid fill">
            <a:extLst>
              <a:ext uri="{FF2B5EF4-FFF2-40B4-BE49-F238E27FC236}">
                <a16:creationId xmlns:a16="http://schemas.microsoft.com/office/drawing/2014/main" id="{9B40DF1A-456A-9BE7-2685-BA2AC8A1B3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417" y="3133813"/>
            <a:ext cx="578139" cy="578139"/>
          </a:xfrm>
          <a:prstGeom prst="rect">
            <a:avLst/>
          </a:prstGeom>
        </p:spPr>
      </p:pic>
      <p:sp>
        <p:nvSpPr>
          <p:cNvPr id="2" name="Rectangle 1">
            <a:extLst>
              <a:ext uri="{FF2B5EF4-FFF2-40B4-BE49-F238E27FC236}">
                <a16:creationId xmlns:a16="http://schemas.microsoft.com/office/drawing/2014/main" id="{8E79C69E-CBC9-080B-D084-D6B693F3CDAB}"/>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0" name="Rectangle: Rounded Corners 9">
            <a:extLst>
              <a:ext uri="{FF2B5EF4-FFF2-40B4-BE49-F238E27FC236}">
                <a16:creationId xmlns:a16="http://schemas.microsoft.com/office/drawing/2014/main" id="{37233D8F-83D6-87B5-9B5C-7DD6FDCFD42D}"/>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rgbClr val="002060"/>
                </a:solidFill>
                <a:latin typeface="Arial" panose="020B0604020202020204" pitchFamily="34" charset="0"/>
                <a:cs typeface="Arial" panose="020B0604020202020204" pitchFamily="34" charset="0"/>
              </a:rPr>
              <a:t>6</a:t>
            </a:r>
            <a:endParaRPr lang="en-ID" sz="1600" b="1" dirty="0">
              <a:solidFill>
                <a:srgbClr val="00206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E495BBF-0AAB-1F90-1023-8808A17D1F40}"/>
              </a:ext>
            </a:extLst>
          </p:cNvPr>
          <p:cNvSpPr txBox="1"/>
          <p:nvPr/>
        </p:nvSpPr>
        <p:spPr>
          <a:xfrm>
            <a:off x="1315939" y="1489167"/>
            <a:ext cx="6173229" cy="584775"/>
          </a:xfrm>
          <a:prstGeom prst="rect">
            <a:avLst/>
          </a:prstGeom>
          <a:noFill/>
        </p:spPr>
        <p:txBody>
          <a:bodyPr wrap="square">
            <a:spAutoFit/>
          </a:bodyPr>
          <a:lstStyle/>
          <a:p>
            <a:pPr algn="just"/>
            <a:r>
              <a:rPr lang="en-US" sz="1600" dirty="0" err="1">
                <a:cs typeface="Arial" panose="020B0604020202020204" pitchFamily="34" charset="0"/>
              </a:rPr>
              <a:t>Manajemen</a:t>
            </a:r>
            <a:r>
              <a:rPr lang="en-US" sz="1600" dirty="0">
                <a:cs typeface="Arial" panose="020B0604020202020204" pitchFamily="34" charset="0"/>
              </a:rPr>
              <a:t> </a:t>
            </a:r>
            <a:r>
              <a:rPr lang="en-US" sz="1600" dirty="0" err="1">
                <a:cs typeface="Arial" panose="020B0604020202020204" pitchFamily="34" charset="0"/>
              </a:rPr>
              <a:t>persediaan</a:t>
            </a:r>
            <a:r>
              <a:rPr lang="en-US" sz="1600" dirty="0">
                <a:cs typeface="Arial" panose="020B0604020202020204" pitchFamily="34" charset="0"/>
              </a:rPr>
              <a:t> </a:t>
            </a:r>
            <a:r>
              <a:rPr lang="en-US" sz="1600" dirty="0" err="1">
                <a:cs typeface="Arial" panose="020B0604020202020204" pitchFamily="34" charset="0"/>
              </a:rPr>
              <a:t>dalam</a:t>
            </a:r>
            <a:r>
              <a:rPr lang="en-US" sz="1600" dirty="0">
                <a:cs typeface="Arial" panose="020B0604020202020204" pitchFamily="34" charset="0"/>
              </a:rPr>
              <a:t> </a:t>
            </a:r>
            <a:r>
              <a:rPr lang="en-US" sz="1600" dirty="0" err="1">
                <a:cs typeface="Arial" panose="020B0604020202020204" pitchFamily="34" charset="0"/>
              </a:rPr>
              <a:t>perencanaan</a:t>
            </a:r>
            <a:r>
              <a:rPr lang="en-US" sz="1600" dirty="0">
                <a:cs typeface="Arial" panose="020B0604020202020204" pitchFamily="34" charset="0"/>
              </a:rPr>
              <a:t> dan </a:t>
            </a:r>
            <a:r>
              <a:rPr lang="en-US" sz="1600" dirty="0" err="1">
                <a:cs typeface="Arial" panose="020B0604020202020204" pitchFamily="34" charset="0"/>
              </a:rPr>
              <a:t>penjadwalan</a:t>
            </a:r>
            <a:r>
              <a:rPr lang="en-US" sz="1600" dirty="0">
                <a:cs typeface="Arial" panose="020B0604020202020204" pitchFamily="34" charset="0"/>
              </a:rPr>
              <a:t> </a:t>
            </a:r>
            <a:r>
              <a:rPr lang="en-US" sz="1600" dirty="0" err="1">
                <a:cs typeface="Arial" panose="020B0604020202020204" pitchFamily="34" charset="0"/>
              </a:rPr>
              <a:t>kedatangan</a:t>
            </a:r>
            <a:r>
              <a:rPr lang="en-US" sz="1600" dirty="0">
                <a:cs typeface="Arial" panose="020B0604020202020204" pitchFamily="34" charset="0"/>
              </a:rPr>
              <a:t> </a:t>
            </a:r>
            <a:r>
              <a:rPr lang="en-US" sz="1600" dirty="0" err="1">
                <a:cs typeface="Arial" panose="020B0604020202020204" pitchFamily="34" charset="0"/>
              </a:rPr>
              <a:t>bahan</a:t>
            </a:r>
            <a:r>
              <a:rPr lang="en-US" sz="1600" dirty="0">
                <a:cs typeface="Arial" panose="020B0604020202020204" pitchFamily="34" charset="0"/>
              </a:rPr>
              <a:t> </a:t>
            </a:r>
            <a:r>
              <a:rPr lang="en-US" sz="1600" dirty="0" err="1">
                <a:cs typeface="Arial" panose="020B0604020202020204" pitchFamily="34" charset="0"/>
              </a:rPr>
              <a:t>baku</a:t>
            </a:r>
            <a:r>
              <a:rPr lang="en-US" sz="1600" dirty="0">
                <a:cs typeface="Arial" panose="020B0604020202020204" pitchFamily="34" charset="0"/>
              </a:rPr>
              <a:t> </a:t>
            </a:r>
            <a:r>
              <a:rPr lang="en-US" sz="1600" dirty="0" err="1">
                <a:cs typeface="Arial" panose="020B0604020202020204" pitchFamily="34" charset="0"/>
              </a:rPr>
              <a:t>kurang</a:t>
            </a:r>
            <a:r>
              <a:rPr lang="en-US" sz="1600" dirty="0">
                <a:cs typeface="Arial" panose="020B0604020202020204" pitchFamily="34" charset="0"/>
              </a:rPr>
              <a:t> </a:t>
            </a:r>
            <a:r>
              <a:rPr lang="en-US" sz="1600" dirty="0" err="1">
                <a:cs typeface="Arial" panose="020B0604020202020204" pitchFamily="34" charset="0"/>
              </a:rPr>
              <a:t>efektif</a:t>
            </a:r>
            <a:r>
              <a:rPr lang="en-US" sz="1600" dirty="0">
                <a:cs typeface="Arial" panose="020B0604020202020204" pitchFamily="34" charset="0"/>
              </a:rPr>
              <a:t> &amp; </a:t>
            </a:r>
            <a:r>
              <a:rPr lang="en-US" sz="1600" dirty="0" err="1">
                <a:cs typeface="Arial" panose="020B0604020202020204" pitchFamily="34" charset="0"/>
              </a:rPr>
              <a:t>kurang</a:t>
            </a:r>
            <a:r>
              <a:rPr lang="en-US" sz="1600" dirty="0">
                <a:cs typeface="Arial" panose="020B0604020202020204" pitchFamily="34" charset="0"/>
              </a:rPr>
              <a:t> </a:t>
            </a:r>
            <a:r>
              <a:rPr lang="en-US" sz="1600" dirty="0" err="1">
                <a:cs typeface="Arial" panose="020B0604020202020204" pitchFamily="34" charset="0"/>
              </a:rPr>
              <a:t>efisien</a:t>
            </a:r>
            <a:endParaRPr lang="en-ID" sz="1600" dirty="0">
              <a:cs typeface="Arial" panose="020B0604020202020204" pitchFamily="34" charset="0"/>
            </a:endParaRPr>
          </a:p>
        </p:txBody>
      </p:sp>
      <p:pic>
        <p:nvPicPr>
          <p:cNvPr id="15" name="Graphic 14" descr="Puzzle pieces with solid fill">
            <a:extLst>
              <a:ext uri="{FF2B5EF4-FFF2-40B4-BE49-F238E27FC236}">
                <a16:creationId xmlns:a16="http://schemas.microsoft.com/office/drawing/2014/main" id="{492D851A-3DB5-AB5C-B37D-5015ED2B60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422" y="1477614"/>
            <a:ext cx="607879" cy="607879"/>
          </a:xfrm>
          <a:prstGeom prst="rect">
            <a:avLst/>
          </a:prstGeom>
        </p:spPr>
      </p:pic>
      <p:sp>
        <p:nvSpPr>
          <p:cNvPr id="21" name="Rectangle: Rounded Corners 20">
            <a:extLst>
              <a:ext uri="{FF2B5EF4-FFF2-40B4-BE49-F238E27FC236}">
                <a16:creationId xmlns:a16="http://schemas.microsoft.com/office/drawing/2014/main" id="{8CECF447-72C2-95E2-5825-EC5DEF454216}"/>
              </a:ext>
            </a:extLst>
          </p:cNvPr>
          <p:cNvSpPr/>
          <p:nvPr/>
        </p:nvSpPr>
        <p:spPr>
          <a:xfrm>
            <a:off x="768626" y="1176736"/>
            <a:ext cx="6706888" cy="207847"/>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cs typeface="Arial" panose="020B0604020202020204" pitchFamily="34" charset="0"/>
              </a:rPr>
              <a:t>Rumusan</a:t>
            </a:r>
            <a:r>
              <a:rPr lang="en-US" sz="1600" dirty="0">
                <a:solidFill>
                  <a:srgbClr val="002060"/>
                </a:solidFill>
                <a:cs typeface="Arial" panose="020B0604020202020204" pitchFamily="34" charset="0"/>
              </a:rPr>
              <a:t> </a:t>
            </a:r>
            <a:r>
              <a:rPr lang="en-US" sz="1600" dirty="0" err="1">
                <a:solidFill>
                  <a:srgbClr val="002060"/>
                </a:solidFill>
                <a:cs typeface="Arial" panose="020B0604020202020204" pitchFamily="34" charset="0"/>
              </a:rPr>
              <a:t>Masalah</a:t>
            </a:r>
            <a:endParaRPr lang="en-ID" sz="1600" dirty="0">
              <a:solidFill>
                <a:srgbClr val="002060"/>
              </a:solidFill>
              <a:cs typeface="Arial" panose="020B0604020202020204" pitchFamily="34" charset="0"/>
            </a:endParaRPr>
          </a:p>
        </p:txBody>
      </p:sp>
      <p:cxnSp>
        <p:nvCxnSpPr>
          <p:cNvPr id="22" name="Straight Connector 21">
            <a:extLst>
              <a:ext uri="{FF2B5EF4-FFF2-40B4-BE49-F238E27FC236}">
                <a16:creationId xmlns:a16="http://schemas.microsoft.com/office/drawing/2014/main" id="{3908BB95-C986-03B2-ECDD-6B12CD9E6212}"/>
              </a:ext>
            </a:extLst>
          </p:cNvPr>
          <p:cNvCxnSpPr>
            <a:cxnSpLocks/>
          </p:cNvCxnSpPr>
          <p:nvPr/>
        </p:nvCxnSpPr>
        <p:spPr>
          <a:xfrm>
            <a:off x="536915" y="4077835"/>
            <a:ext cx="1105720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B6312CAF-3C9B-DB86-C5F8-BC8D5E8BA0E9}"/>
              </a:ext>
            </a:extLst>
          </p:cNvPr>
          <p:cNvSpPr/>
          <p:nvPr/>
        </p:nvSpPr>
        <p:spPr>
          <a:xfrm>
            <a:off x="422028" y="4342795"/>
            <a:ext cx="6088941" cy="2314124"/>
          </a:xfrm>
          <a:prstGeom prst="round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D">
              <a:ln w="0"/>
              <a:solidFill>
                <a:schemeClr val="tx1"/>
              </a:solidFill>
              <a:effectLst>
                <a:outerShdw blurRad="38100" dist="19050" dir="2700000" algn="tl" rotWithShape="0">
                  <a:schemeClr val="dk1">
                    <a:alpha val="40000"/>
                  </a:schemeClr>
                </a:outerShdw>
              </a:effectLst>
            </a:endParaRPr>
          </a:p>
        </p:txBody>
      </p:sp>
      <p:sp>
        <p:nvSpPr>
          <p:cNvPr id="24" name="Rectangle: Rounded Corners 23">
            <a:extLst>
              <a:ext uri="{FF2B5EF4-FFF2-40B4-BE49-F238E27FC236}">
                <a16:creationId xmlns:a16="http://schemas.microsoft.com/office/drawing/2014/main" id="{D1FC83CA-6818-0BA5-CC8D-4DADB2854924}"/>
              </a:ext>
            </a:extLst>
          </p:cNvPr>
          <p:cNvSpPr/>
          <p:nvPr/>
        </p:nvSpPr>
        <p:spPr>
          <a:xfrm>
            <a:off x="668020" y="4255281"/>
            <a:ext cx="5583571" cy="223520"/>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rgbClr val="002060"/>
                </a:solidFill>
                <a:cs typeface="Arial" panose="020B0604020202020204" pitchFamily="34" charset="0"/>
              </a:rPr>
              <a:t>Tujuan</a:t>
            </a:r>
            <a:endParaRPr lang="en-ID" sz="1600" dirty="0">
              <a:solidFill>
                <a:srgbClr val="002060"/>
              </a:solidFill>
              <a:cs typeface="Arial" panose="020B0604020202020204" pitchFamily="34" charset="0"/>
            </a:endParaRPr>
          </a:p>
        </p:txBody>
      </p:sp>
      <p:sp>
        <p:nvSpPr>
          <p:cNvPr id="25" name="Rectangle: Rounded Corners 24">
            <a:extLst>
              <a:ext uri="{FF2B5EF4-FFF2-40B4-BE49-F238E27FC236}">
                <a16:creationId xmlns:a16="http://schemas.microsoft.com/office/drawing/2014/main" id="{D6C0254B-2311-2321-F023-904D666DF8A8}"/>
              </a:ext>
            </a:extLst>
          </p:cNvPr>
          <p:cNvSpPr/>
          <p:nvPr/>
        </p:nvSpPr>
        <p:spPr>
          <a:xfrm>
            <a:off x="6714867" y="4342795"/>
            <a:ext cx="4848776" cy="2314124"/>
          </a:xfrm>
          <a:prstGeom prst="round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D">
              <a:ln w="0"/>
              <a:solidFill>
                <a:schemeClr val="tx1"/>
              </a:solidFill>
              <a:effectLst>
                <a:outerShdw blurRad="38100" dist="19050" dir="2700000" algn="tl" rotWithShape="0">
                  <a:schemeClr val="dk1">
                    <a:alpha val="40000"/>
                  </a:schemeClr>
                </a:outerShdw>
              </a:effectLst>
            </a:endParaRPr>
          </a:p>
        </p:txBody>
      </p:sp>
      <p:sp>
        <p:nvSpPr>
          <p:cNvPr id="26" name="Rectangle: Rounded Corners 25">
            <a:extLst>
              <a:ext uri="{FF2B5EF4-FFF2-40B4-BE49-F238E27FC236}">
                <a16:creationId xmlns:a16="http://schemas.microsoft.com/office/drawing/2014/main" id="{54BEABBB-FF81-E882-9E08-5D59ECC08A49}"/>
              </a:ext>
            </a:extLst>
          </p:cNvPr>
          <p:cNvSpPr/>
          <p:nvPr/>
        </p:nvSpPr>
        <p:spPr>
          <a:xfrm>
            <a:off x="6802354" y="4255281"/>
            <a:ext cx="4735264" cy="223520"/>
          </a:xfrm>
          <a:prstGeom prst="roundRect">
            <a:avLst/>
          </a:prstGeom>
          <a:solidFill>
            <a:srgbClr val="BADFD7"/>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latin typeface="Arial" panose="020B0604020202020204" pitchFamily="34" charset="0"/>
                <a:cs typeface="Arial" panose="020B0604020202020204" pitchFamily="34" charset="0"/>
              </a:rPr>
              <a:t>Batasan</a:t>
            </a:r>
            <a:endParaRPr lang="en-ID" sz="1600" dirty="0">
              <a:solidFill>
                <a:srgbClr val="002060"/>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92C89DB5-D11B-AE52-D13C-8F0CB4644A20}"/>
              </a:ext>
            </a:extLst>
          </p:cNvPr>
          <p:cNvSpPr txBox="1"/>
          <p:nvPr/>
        </p:nvSpPr>
        <p:spPr>
          <a:xfrm>
            <a:off x="1367110" y="4727620"/>
            <a:ext cx="4884481" cy="1569660"/>
          </a:xfrm>
          <a:prstGeom prst="rect">
            <a:avLst/>
          </a:prstGeom>
          <a:noFill/>
        </p:spPr>
        <p:txBody>
          <a:bodyPr wrap="square">
            <a:spAutoFit/>
          </a:bodyPr>
          <a:lstStyle/>
          <a:p>
            <a:pPr algn="just"/>
            <a:r>
              <a:rPr lang="en-ID" sz="1600" dirty="0" err="1">
                <a:cs typeface="Arial" panose="020B0604020202020204" pitchFamily="34" charset="0"/>
              </a:rPr>
              <a:t>Mendapatkan</a:t>
            </a:r>
            <a:r>
              <a:rPr lang="en-ID" sz="1600" dirty="0">
                <a:cs typeface="Arial" panose="020B0604020202020204" pitchFamily="34" charset="0"/>
              </a:rPr>
              <a:t> model </a:t>
            </a:r>
            <a:r>
              <a:rPr lang="en-ID" sz="1600" dirty="0" err="1">
                <a:cs typeface="Arial" panose="020B0604020202020204" pitchFamily="34" charset="0"/>
              </a:rPr>
              <a:t>matematis</a:t>
            </a:r>
            <a:r>
              <a:rPr lang="en-ID" sz="1600" dirty="0">
                <a:cs typeface="Arial" panose="020B0604020202020204" pitchFamily="34" charset="0"/>
              </a:rPr>
              <a:t> </a:t>
            </a:r>
            <a:r>
              <a:rPr lang="en-ID" sz="1600" dirty="0" err="1">
                <a:cs typeface="Arial" panose="020B0604020202020204" pitchFamily="34" charset="0"/>
              </a:rPr>
              <a:t>untuk</a:t>
            </a:r>
            <a:r>
              <a:rPr lang="en-ID" sz="1600" dirty="0">
                <a:cs typeface="Arial" panose="020B0604020202020204" pitchFamily="34" charset="0"/>
              </a:rPr>
              <a:t> </a:t>
            </a:r>
            <a:r>
              <a:rPr lang="en-ID" sz="1600" dirty="0" err="1">
                <a:cs typeface="Arial" panose="020B0604020202020204" pitchFamily="34" charset="0"/>
              </a:rPr>
              <a:t>meminimalkan</a:t>
            </a:r>
            <a:r>
              <a:rPr lang="en-ID" sz="1600" dirty="0">
                <a:cs typeface="Arial" panose="020B0604020202020204" pitchFamily="34" charset="0"/>
              </a:rPr>
              <a:t> </a:t>
            </a:r>
            <a:r>
              <a:rPr lang="en-ID" sz="1600" dirty="0" err="1">
                <a:cs typeface="Arial" panose="020B0604020202020204" pitchFamily="34" charset="0"/>
              </a:rPr>
              <a:t>biaya</a:t>
            </a:r>
            <a:r>
              <a:rPr lang="en-ID" sz="1600" dirty="0">
                <a:cs typeface="Arial" panose="020B0604020202020204" pitchFamily="34" charset="0"/>
              </a:rPr>
              <a:t> </a:t>
            </a:r>
            <a:r>
              <a:rPr lang="en-ID" sz="1600" dirty="0" err="1">
                <a:cs typeface="Arial" panose="020B0604020202020204" pitchFamily="34" charset="0"/>
              </a:rPr>
              <a:t>bahan</a:t>
            </a:r>
            <a:r>
              <a:rPr lang="en-ID" sz="1600" dirty="0">
                <a:cs typeface="Arial" panose="020B0604020202020204" pitchFamily="34" charset="0"/>
              </a:rPr>
              <a:t> </a:t>
            </a:r>
            <a:r>
              <a:rPr lang="en-ID" sz="1600" dirty="0" err="1">
                <a:cs typeface="Arial" panose="020B0604020202020204" pitchFamily="34" charset="0"/>
              </a:rPr>
              <a:t>baku</a:t>
            </a:r>
            <a:r>
              <a:rPr lang="en-ID" sz="1600" dirty="0">
                <a:cs typeface="Arial" panose="020B0604020202020204" pitchFamily="34" charset="0"/>
              </a:rPr>
              <a:t> pada </a:t>
            </a:r>
            <a:r>
              <a:rPr lang="en-ID" sz="1600" dirty="0" err="1">
                <a:cs typeface="Arial" panose="020B0604020202020204" pitchFamily="34" charset="0"/>
              </a:rPr>
              <a:t>industri</a:t>
            </a:r>
            <a:r>
              <a:rPr lang="en-ID" sz="1600" dirty="0">
                <a:cs typeface="Arial" panose="020B0604020202020204" pitchFamily="34" charset="0"/>
              </a:rPr>
              <a:t> </a:t>
            </a:r>
            <a:r>
              <a:rPr lang="en-ID" sz="1600" dirty="0" err="1">
                <a:cs typeface="Arial" panose="020B0604020202020204" pitchFamily="34" charset="0"/>
              </a:rPr>
              <a:t>daur</a:t>
            </a:r>
            <a:r>
              <a:rPr lang="en-ID" sz="1600" dirty="0">
                <a:cs typeface="Arial" panose="020B0604020202020204" pitchFamily="34" charset="0"/>
              </a:rPr>
              <a:t> </a:t>
            </a:r>
            <a:r>
              <a:rPr lang="en-ID" sz="1600" dirty="0" err="1">
                <a:cs typeface="Arial" panose="020B0604020202020204" pitchFamily="34" charset="0"/>
              </a:rPr>
              <a:t>ulang</a:t>
            </a:r>
            <a:r>
              <a:rPr lang="en-ID" sz="1600" dirty="0">
                <a:cs typeface="Arial" panose="020B0604020202020204" pitchFamily="34" charset="0"/>
              </a:rPr>
              <a:t> </a:t>
            </a:r>
            <a:r>
              <a:rPr lang="en-ID" sz="1600" dirty="0" err="1">
                <a:cs typeface="Arial" panose="020B0604020202020204" pitchFamily="34" charset="0"/>
              </a:rPr>
              <a:t>plastik</a:t>
            </a:r>
            <a:r>
              <a:rPr lang="en-ID" sz="1600" dirty="0">
                <a:cs typeface="Arial" panose="020B0604020202020204" pitchFamily="34" charset="0"/>
              </a:rPr>
              <a:t> </a:t>
            </a:r>
          </a:p>
          <a:p>
            <a:pPr marL="285750" indent="-285750" algn="just">
              <a:buFont typeface="Wingdings" panose="05000000000000000000" pitchFamily="2" charset="2"/>
              <a:buChar char="ü"/>
            </a:pPr>
            <a:endParaRPr lang="en-ID" sz="1600" dirty="0">
              <a:cs typeface="Arial" panose="020B0604020202020204" pitchFamily="34" charset="0"/>
            </a:endParaRPr>
          </a:p>
          <a:p>
            <a:pPr marL="285750" indent="-285750" algn="just">
              <a:buFont typeface="Wingdings" panose="05000000000000000000" pitchFamily="2" charset="2"/>
              <a:buChar char="ü"/>
            </a:pPr>
            <a:endParaRPr lang="en-ID" sz="1600" dirty="0">
              <a:cs typeface="Arial" panose="020B0604020202020204" pitchFamily="34" charset="0"/>
            </a:endParaRPr>
          </a:p>
          <a:p>
            <a:pPr algn="just"/>
            <a:r>
              <a:rPr lang="en-ID" sz="1600" dirty="0" err="1">
                <a:cs typeface="Arial" panose="020B0604020202020204" pitchFamily="34" charset="0"/>
              </a:rPr>
              <a:t>Mendapatkan</a:t>
            </a:r>
            <a:r>
              <a:rPr lang="en-ID" sz="1600" dirty="0">
                <a:cs typeface="Arial" panose="020B0604020202020204" pitchFamily="34" charset="0"/>
              </a:rPr>
              <a:t> </a:t>
            </a:r>
            <a:r>
              <a:rPr lang="en-ID" sz="1600" dirty="0" err="1">
                <a:cs typeface="Arial" panose="020B0604020202020204" pitchFamily="34" charset="0"/>
              </a:rPr>
              <a:t>kuantitas</a:t>
            </a:r>
            <a:r>
              <a:rPr lang="en-ID" sz="1600" dirty="0">
                <a:cs typeface="Arial" panose="020B0604020202020204" pitchFamily="34" charset="0"/>
              </a:rPr>
              <a:t> </a:t>
            </a:r>
            <a:r>
              <a:rPr lang="en-ID" sz="1600" dirty="0" err="1">
                <a:cs typeface="Arial" panose="020B0604020202020204" pitchFamily="34" charset="0"/>
              </a:rPr>
              <a:t>pesan</a:t>
            </a:r>
            <a:r>
              <a:rPr lang="en-ID" sz="1600" dirty="0">
                <a:cs typeface="Arial" panose="020B0604020202020204" pitchFamily="34" charset="0"/>
              </a:rPr>
              <a:t> (Q) dan </a:t>
            </a:r>
            <a:r>
              <a:rPr lang="en-ID" sz="1600" dirty="0" err="1">
                <a:cs typeface="Arial" panose="020B0604020202020204" pitchFamily="34" charset="0"/>
              </a:rPr>
              <a:t>waktu</a:t>
            </a:r>
            <a:r>
              <a:rPr lang="en-ID" sz="1600" dirty="0">
                <a:cs typeface="Arial" panose="020B0604020202020204" pitchFamily="34" charset="0"/>
              </a:rPr>
              <a:t> </a:t>
            </a:r>
            <a:r>
              <a:rPr lang="en-ID" sz="1600" dirty="0" err="1">
                <a:cs typeface="Arial" panose="020B0604020202020204" pitchFamily="34" charset="0"/>
              </a:rPr>
              <a:t>pemesanan</a:t>
            </a:r>
            <a:r>
              <a:rPr lang="en-ID" sz="1600" dirty="0">
                <a:cs typeface="Arial" panose="020B0604020202020204" pitchFamily="34" charset="0"/>
              </a:rPr>
              <a:t> </a:t>
            </a:r>
            <a:r>
              <a:rPr lang="en-ID" sz="1600" dirty="0" err="1">
                <a:cs typeface="Arial" panose="020B0604020202020204" pitchFamily="34" charset="0"/>
              </a:rPr>
              <a:t>bahan</a:t>
            </a:r>
            <a:r>
              <a:rPr lang="en-ID" sz="1600" dirty="0">
                <a:cs typeface="Arial" panose="020B0604020202020204" pitchFamily="34" charset="0"/>
              </a:rPr>
              <a:t> </a:t>
            </a:r>
            <a:r>
              <a:rPr lang="en-ID" sz="1600" dirty="0" err="1">
                <a:cs typeface="Arial" panose="020B0604020202020204" pitchFamily="34" charset="0"/>
              </a:rPr>
              <a:t>baku</a:t>
            </a:r>
            <a:r>
              <a:rPr lang="en-ID" sz="1600" dirty="0">
                <a:cs typeface="Arial" panose="020B0604020202020204" pitchFamily="34" charset="0"/>
              </a:rPr>
              <a:t> pada </a:t>
            </a:r>
            <a:r>
              <a:rPr lang="en-ID" sz="1600" dirty="0" err="1">
                <a:cs typeface="Arial" panose="020B0604020202020204" pitchFamily="34" charset="0"/>
              </a:rPr>
              <a:t>industri</a:t>
            </a:r>
            <a:r>
              <a:rPr lang="en-ID" sz="1600" dirty="0">
                <a:cs typeface="Arial" panose="020B0604020202020204" pitchFamily="34" charset="0"/>
              </a:rPr>
              <a:t> </a:t>
            </a:r>
            <a:r>
              <a:rPr lang="en-ID" sz="1600" dirty="0" err="1">
                <a:cs typeface="Arial" panose="020B0604020202020204" pitchFamily="34" charset="0"/>
              </a:rPr>
              <a:t>daur</a:t>
            </a:r>
            <a:r>
              <a:rPr lang="en-ID" sz="1600" dirty="0">
                <a:cs typeface="Arial" panose="020B0604020202020204" pitchFamily="34" charset="0"/>
              </a:rPr>
              <a:t> </a:t>
            </a:r>
            <a:r>
              <a:rPr lang="en-ID" sz="1600" dirty="0" err="1">
                <a:cs typeface="Arial" panose="020B0604020202020204" pitchFamily="34" charset="0"/>
              </a:rPr>
              <a:t>ulang</a:t>
            </a:r>
            <a:r>
              <a:rPr lang="en-ID" sz="1600" dirty="0">
                <a:cs typeface="Arial" panose="020B0604020202020204" pitchFamily="34" charset="0"/>
              </a:rPr>
              <a:t> </a:t>
            </a:r>
            <a:r>
              <a:rPr lang="en-ID" sz="1600" dirty="0" err="1">
                <a:cs typeface="Arial" panose="020B0604020202020204" pitchFamily="34" charset="0"/>
              </a:rPr>
              <a:t>plastik</a:t>
            </a:r>
            <a:endParaRPr lang="en-ID" sz="1600" dirty="0">
              <a:cs typeface="Arial" panose="020B0604020202020204" pitchFamily="34" charset="0"/>
            </a:endParaRPr>
          </a:p>
        </p:txBody>
      </p:sp>
      <p:pic>
        <p:nvPicPr>
          <p:cNvPr id="29" name="Graphic 28" descr="Scales of justice with solid fill">
            <a:extLst>
              <a:ext uri="{FF2B5EF4-FFF2-40B4-BE49-F238E27FC236}">
                <a16:creationId xmlns:a16="http://schemas.microsoft.com/office/drawing/2014/main" id="{B6728636-FF8D-C960-F828-3090A01962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662147" y="5675993"/>
            <a:ext cx="664409" cy="664409"/>
          </a:xfrm>
          <a:prstGeom prst="rect">
            <a:avLst/>
          </a:prstGeom>
        </p:spPr>
      </p:pic>
      <p:pic>
        <p:nvPicPr>
          <p:cNvPr id="31" name="Graphic 30" descr="Gears with solid fill">
            <a:extLst>
              <a:ext uri="{FF2B5EF4-FFF2-40B4-BE49-F238E27FC236}">
                <a16:creationId xmlns:a16="http://schemas.microsoft.com/office/drawing/2014/main" id="{365830FE-425A-FEE8-CE58-2FE30C1A798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6155" y="4579884"/>
            <a:ext cx="770955" cy="770955"/>
          </a:xfrm>
          <a:prstGeom prst="rect">
            <a:avLst/>
          </a:prstGeom>
        </p:spPr>
      </p:pic>
      <p:pic>
        <p:nvPicPr>
          <p:cNvPr id="32" name="Graphic 31" descr="Marker with solid fill">
            <a:extLst>
              <a:ext uri="{FF2B5EF4-FFF2-40B4-BE49-F238E27FC236}">
                <a16:creationId xmlns:a16="http://schemas.microsoft.com/office/drawing/2014/main" id="{8BFCA0BC-DBE7-C8B6-49FB-5769B5FD85C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27804" y="4594452"/>
            <a:ext cx="645253" cy="584545"/>
          </a:xfrm>
          <a:prstGeom prst="rect">
            <a:avLst/>
          </a:prstGeom>
        </p:spPr>
      </p:pic>
      <p:sp>
        <p:nvSpPr>
          <p:cNvPr id="33" name="TextBox 32">
            <a:extLst>
              <a:ext uri="{FF2B5EF4-FFF2-40B4-BE49-F238E27FC236}">
                <a16:creationId xmlns:a16="http://schemas.microsoft.com/office/drawing/2014/main" id="{7E96AE3B-1FEA-E353-10EA-0987EF7011F4}"/>
              </a:ext>
            </a:extLst>
          </p:cNvPr>
          <p:cNvSpPr txBox="1"/>
          <p:nvPr/>
        </p:nvSpPr>
        <p:spPr>
          <a:xfrm>
            <a:off x="7453899" y="4544443"/>
            <a:ext cx="4019705" cy="646986"/>
          </a:xfrm>
          <a:prstGeom prst="roundRect">
            <a:avLst/>
          </a:prstGeom>
          <a:noFill/>
          <a:ln>
            <a:noFill/>
            <a:prstDash val="lgDash"/>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ID" sz="1600" dirty="0">
                <a:cs typeface="Arial" panose="020B0604020202020204" pitchFamily="34" charset="0"/>
              </a:rPr>
              <a:t>Pada </a:t>
            </a:r>
            <a:r>
              <a:rPr lang="en-ID" sz="1600" dirty="0" err="1">
                <a:cs typeface="Arial" panose="020B0604020202020204" pitchFamily="34" charset="0"/>
              </a:rPr>
              <a:t>sebuah</a:t>
            </a:r>
            <a:r>
              <a:rPr lang="en-ID" sz="1600" dirty="0">
                <a:cs typeface="Arial" panose="020B0604020202020204" pitchFamily="34" charset="0"/>
              </a:rPr>
              <a:t> </a:t>
            </a:r>
            <a:r>
              <a:rPr lang="en-ID" sz="1600" dirty="0" err="1">
                <a:cs typeface="Arial" panose="020B0604020202020204" pitchFamily="34" charset="0"/>
              </a:rPr>
              <a:t>gudang</a:t>
            </a:r>
            <a:r>
              <a:rPr lang="en-ID" sz="1600" dirty="0">
                <a:cs typeface="Arial" panose="020B0604020202020204" pitchFamily="34" charset="0"/>
              </a:rPr>
              <a:t> </a:t>
            </a:r>
            <a:r>
              <a:rPr lang="en-ID" sz="1600" dirty="0" err="1">
                <a:cs typeface="Arial" panose="020B0604020202020204" pitchFamily="34" charset="0"/>
              </a:rPr>
              <a:t>bahan</a:t>
            </a:r>
            <a:r>
              <a:rPr lang="en-ID" sz="1600" dirty="0">
                <a:cs typeface="Arial" panose="020B0604020202020204" pitchFamily="34" charset="0"/>
              </a:rPr>
              <a:t> </a:t>
            </a:r>
            <a:r>
              <a:rPr lang="en-ID" sz="1600" dirty="0" err="1">
                <a:cs typeface="Arial" panose="020B0604020202020204" pitchFamily="34" charset="0"/>
              </a:rPr>
              <a:t>baku</a:t>
            </a:r>
            <a:r>
              <a:rPr lang="en-ID" sz="1600" dirty="0">
                <a:cs typeface="Arial" panose="020B0604020202020204" pitchFamily="34" charset="0"/>
              </a:rPr>
              <a:t> </a:t>
            </a:r>
            <a:r>
              <a:rPr lang="en-ID" sz="1600" dirty="0" err="1">
                <a:cs typeface="Arial" panose="020B0604020202020204" pitchFamily="34" charset="0"/>
              </a:rPr>
              <a:t>perusahaan</a:t>
            </a:r>
            <a:r>
              <a:rPr lang="en-ID" sz="1600" dirty="0">
                <a:cs typeface="Arial" panose="020B0604020202020204" pitchFamily="34" charset="0"/>
              </a:rPr>
              <a:t> </a:t>
            </a:r>
            <a:r>
              <a:rPr lang="en-ID" sz="1600" dirty="0" err="1">
                <a:cs typeface="Arial" panose="020B0604020202020204" pitchFamily="34" charset="0"/>
              </a:rPr>
              <a:t>daur</a:t>
            </a:r>
            <a:r>
              <a:rPr lang="en-ID" sz="1600" dirty="0">
                <a:cs typeface="Arial" panose="020B0604020202020204" pitchFamily="34" charset="0"/>
              </a:rPr>
              <a:t> </a:t>
            </a:r>
            <a:r>
              <a:rPr lang="en-ID" sz="1600" dirty="0" err="1">
                <a:cs typeface="Arial" panose="020B0604020202020204" pitchFamily="34" charset="0"/>
              </a:rPr>
              <a:t>ulang</a:t>
            </a:r>
            <a:r>
              <a:rPr lang="en-ID" sz="1600" dirty="0">
                <a:cs typeface="Arial" panose="020B0604020202020204" pitchFamily="34" charset="0"/>
              </a:rPr>
              <a:t> </a:t>
            </a:r>
            <a:r>
              <a:rPr lang="en-ID" sz="1600" dirty="0" err="1">
                <a:cs typeface="Arial" panose="020B0604020202020204" pitchFamily="34" charset="0"/>
              </a:rPr>
              <a:t>plastik</a:t>
            </a:r>
            <a:r>
              <a:rPr lang="en-ID" sz="1600" dirty="0">
                <a:cs typeface="Arial" panose="020B0604020202020204" pitchFamily="34" charset="0"/>
              </a:rPr>
              <a:t> di </a:t>
            </a:r>
            <a:r>
              <a:rPr lang="en-ID" sz="1600" dirty="0" err="1">
                <a:cs typeface="Arial" panose="020B0604020202020204" pitchFamily="34" charset="0"/>
              </a:rPr>
              <a:t>Kabupaten</a:t>
            </a:r>
            <a:r>
              <a:rPr lang="en-ID" sz="1600" dirty="0">
                <a:cs typeface="Arial" panose="020B0604020202020204" pitchFamily="34" charset="0"/>
              </a:rPr>
              <a:t> Tangerang</a:t>
            </a:r>
          </a:p>
        </p:txBody>
      </p:sp>
      <p:pic>
        <p:nvPicPr>
          <p:cNvPr id="34" name="Graphic 33" descr="Document with solid fill">
            <a:extLst>
              <a:ext uri="{FF2B5EF4-FFF2-40B4-BE49-F238E27FC236}">
                <a16:creationId xmlns:a16="http://schemas.microsoft.com/office/drawing/2014/main" id="{015EB060-5AFC-851B-9F97-59542553D80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24979" y="5375442"/>
            <a:ext cx="442455" cy="442455"/>
          </a:xfrm>
          <a:prstGeom prst="rect">
            <a:avLst/>
          </a:prstGeom>
        </p:spPr>
      </p:pic>
      <p:sp>
        <p:nvSpPr>
          <p:cNvPr id="36" name="TextBox 35">
            <a:extLst>
              <a:ext uri="{FF2B5EF4-FFF2-40B4-BE49-F238E27FC236}">
                <a16:creationId xmlns:a16="http://schemas.microsoft.com/office/drawing/2014/main" id="{EF0114DB-82CC-EEE2-EBF9-8B4753F003EB}"/>
              </a:ext>
            </a:extLst>
          </p:cNvPr>
          <p:cNvSpPr txBox="1"/>
          <p:nvPr/>
        </p:nvSpPr>
        <p:spPr>
          <a:xfrm>
            <a:off x="7492213" y="5416343"/>
            <a:ext cx="3981391" cy="338554"/>
          </a:xfrm>
          <a:prstGeom prst="rect">
            <a:avLst/>
          </a:prstGeom>
          <a:noFill/>
        </p:spPr>
        <p:txBody>
          <a:bodyPr wrap="square">
            <a:spAutoFit/>
          </a:bodyPr>
          <a:lstStyle/>
          <a:p>
            <a:r>
              <a:rPr lang="en-ID" sz="1600" dirty="0">
                <a:cs typeface="Arial" panose="020B0604020202020204" pitchFamily="34" charset="0"/>
              </a:rPr>
              <a:t>Data </a:t>
            </a:r>
            <a:r>
              <a:rPr lang="en-ID" sz="1600" dirty="0" err="1">
                <a:cs typeface="Arial" panose="020B0604020202020204" pitchFamily="34" charset="0"/>
              </a:rPr>
              <a:t>historis</a:t>
            </a:r>
            <a:r>
              <a:rPr lang="en-ID" sz="1600" dirty="0">
                <a:cs typeface="Arial" panose="020B0604020202020204" pitchFamily="34" charset="0"/>
              </a:rPr>
              <a:t> </a:t>
            </a:r>
            <a:r>
              <a:rPr lang="en-ID" sz="1600" dirty="0" err="1">
                <a:cs typeface="Arial" panose="020B0604020202020204" pitchFamily="34" charset="0"/>
              </a:rPr>
              <a:t>Januari</a:t>
            </a:r>
            <a:r>
              <a:rPr lang="en-ID" sz="1600" dirty="0">
                <a:cs typeface="Arial" panose="020B0604020202020204" pitchFamily="34" charset="0"/>
              </a:rPr>
              <a:t> </a:t>
            </a:r>
            <a:r>
              <a:rPr lang="en-ID" sz="1600" dirty="0" err="1">
                <a:cs typeface="Arial" panose="020B0604020202020204" pitchFamily="34" charset="0"/>
              </a:rPr>
              <a:t>sampai</a:t>
            </a:r>
            <a:r>
              <a:rPr lang="en-ID" sz="1600" dirty="0">
                <a:cs typeface="Arial" panose="020B0604020202020204" pitchFamily="34" charset="0"/>
              </a:rPr>
              <a:t> </a:t>
            </a:r>
            <a:r>
              <a:rPr lang="en-ID" sz="1600" dirty="0" err="1">
                <a:cs typeface="Arial" panose="020B0604020202020204" pitchFamily="34" charset="0"/>
              </a:rPr>
              <a:t>Desember</a:t>
            </a:r>
            <a:r>
              <a:rPr lang="en-ID" sz="1600" dirty="0">
                <a:cs typeface="Arial" panose="020B0604020202020204" pitchFamily="34" charset="0"/>
              </a:rPr>
              <a:t> 2022</a:t>
            </a:r>
            <a:endParaRPr lang="en-ID" sz="1600" dirty="0"/>
          </a:p>
        </p:txBody>
      </p:sp>
      <p:pic>
        <p:nvPicPr>
          <p:cNvPr id="37" name="Graphic 36" descr="Arrow circle with solid fill">
            <a:extLst>
              <a:ext uri="{FF2B5EF4-FFF2-40B4-BE49-F238E27FC236}">
                <a16:creationId xmlns:a16="http://schemas.microsoft.com/office/drawing/2014/main" id="{7BBC4470-D046-E68C-14F5-279F66B8AD9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flipH="1">
            <a:off x="6909174" y="6001131"/>
            <a:ext cx="500464" cy="500464"/>
          </a:xfrm>
          <a:prstGeom prst="rect">
            <a:avLst/>
          </a:prstGeom>
        </p:spPr>
      </p:pic>
      <p:sp>
        <p:nvSpPr>
          <p:cNvPr id="39" name="TextBox 38">
            <a:extLst>
              <a:ext uri="{FF2B5EF4-FFF2-40B4-BE49-F238E27FC236}">
                <a16:creationId xmlns:a16="http://schemas.microsoft.com/office/drawing/2014/main" id="{64C88D70-52B3-70E2-1689-EF079EBAD5D5}"/>
              </a:ext>
            </a:extLst>
          </p:cNvPr>
          <p:cNvSpPr txBox="1"/>
          <p:nvPr/>
        </p:nvSpPr>
        <p:spPr>
          <a:xfrm>
            <a:off x="7473057" y="5933547"/>
            <a:ext cx="4064880" cy="646986"/>
          </a:xfrm>
          <a:prstGeom prst="roundRect">
            <a:avLst/>
          </a:prstGeom>
          <a:noFill/>
          <a:ln>
            <a:noFill/>
            <a:prstDash val="lgDash"/>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ID" sz="1600" dirty="0">
                <a:cs typeface="Arial" panose="020B0604020202020204" pitchFamily="34" charset="0"/>
              </a:rPr>
              <a:t>Material yang </a:t>
            </a:r>
            <a:r>
              <a:rPr lang="en-ID" sz="1600" dirty="0" err="1">
                <a:cs typeface="Arial" panose="020B0604020202020204" pitchFamily="34" charset="0"/>
              </a:rPr>
              <a:t>diteliti</a:t>
            </a:r>
            <a:r>
              <a:rPr lang="en-ID" sz="1600" dirty="0">
                <a:cs typeface="Arial" panose="020B0604020202020204" pitchFamily="34" charset="0"/>
              </a:rPr>
              <a:t> </a:t>
            </a:r>
            <a:r>
              <a:rPr lang="en-ID" sz="1600" dirty="0" err="1">
                <a:cs typeface="Arial" panose="020B0604020202020204" pitchFamily="34" charset="0"/>
              </a:rPr>
              <a:t>adalah</a:t>
            </a:r>
            <a:r>
              <a:rPr lang="en-ID" sz="1600" dirty="0">
                <a:cs typeface="Arial" panose="020B0604020202020204" pitchFamily="34" charset="0"/>
              </a:rPr>
              <a:t> </a:t>
            </a:r>
            <a:r>
              <a:rPr lang="en-ID" sz="1600" dirty="0" err="1">
                <a:cs typeface="Arial" panose="020B0604020202020204" pitchFamily="34" charset="0"/>
              </a:rPr>
              <a:t>tiga</a:t>
            </a:r>
            <a:r>
              <a:rPr lang="en-ID" sz="1600" dirty="0">
                <a:cs typeface="Arial" panose="020B0604020202020204" pitchFamily="34" charset="0"/>
              </a:rPr>
              <a:t> </a:t>
            </a:r>
            <a:r>
              <a:rPr lang="en-ID" sz="1600" dirty="0" err="1">
                <a:cs typeface="Arial" panose="020B0604020202020204" pitchFamily="34" charset="0"/>
              </a:rPr>
              <a:t>bahan</a:t>
            </a:r>
            <a:r>
              <a:rPr lang="en-ID" sz="1600" dirty="0">
                <a:cs typeface="Arial" panose="020B0604020202020204" pitchFamily="34" charset="0"/>
              </a:rPr>
              <a:t> </a:t>
            </a:r>
            <a:r>
              <a:rPr lang="en-ID" sz="1600" dirty="0" err="1">
                <a:cs typeface="Arial" panose="020B0604020202020204" pitchFamily="34" charset="0"/>
              </a:rPr>
              <a:t>baku</a:t>
            </a:r>
            <a:r>
              <a:rPr lang="en-ID" sz="1600" dirty="0">
                <a:cs typeface="Arial" panose="020B0604020202020204" pitchFamily="34" charset="0"/>
              </a:rPr>
              <a:t> </a:t>
            </a:r>
            <a:r>
              <a:rPr lang="en-ID" sz="1600" dirty="0" err="1">
                <a:cs typeface="Arial" panose="020B0604020202020204" pitchFamily="34" charset="0"/>
              </a:rPr>
              <a:t>utama</a:t>
            </a:r>
            <a:r>
              <a:rPr lang="en-ID" sz="1600" dirty="0">
                <a:cs typeface="Arial" panose="020B0604020202020204" pitchFamily="34" charset="0"/>
              </a:rPr>
              <a:t> </a:t>
            </a:r>
            <a:r>
              <a:rPr lang="en-ID" sz="1600" dirty="0" err="1">
                <a:cs typeface="Arial" panose="020B0604020202020204" pitchFamily="34" charset="0"/>
              </a:rPr>
              <a:t>daur</a:t>
            </a:r>
            <a:r>
              <a:rPr lang="en-ID" sz="1600" dirty="0">
                <a:cs typeface="Arial" panose="020B0604020202020204" pitchFamily="34" charset="0"/>
              </a:rPr>
              <a:t> </a:t>
            </a:r>
            <a:r>
              <a:rPr lang="en-ID" sz="1600" dirty="0" err="1">
                <a:cs typeface="Arial" panose="020B0604020202020204" pitchFamily="34" charset="0"/>
              </a:rPr>
              <a:t>ulang</a:t>
            </a:r>
            <a:r>
              <a:rPr lang="en-ID" sz="1600" dirty="0">
                <a:cs typeface="Arial" panose="020B0604020202020204" pitchFamily="34" charset="0"/>
              </a:rPr>
              <a:t> (</a:t>
            </a:r>
            <a:r>
              <a:rPr lang="en-ID" sz="1600" i="1" dirty="0">
                <a:cs typeface="Arial" panose="020B0604020202020204" pitchFamily="34" charset="0"/>
              </a:rPr>
              <a:t>Clear, Light Blue, </a:t>
            </a:r>
            <a:r>
              <a:rPr lang="en-ID" sz="1600" dirty="0">
                <a:cs typeface="Arial" panose="020B0604020202020204" pitchFamily="34" charset="0"/>
              </a:rPr>
              <a:t>dan </a:t>
            </a:r>
            <a:r>
              <a:rPr lang="en-ID" sz="1600" i="1" dirty="0">
                <a:cs typeface="Arial" panose="020B0604020202020204" pitchFamily="34" charset="0"/>
              </a:rPr>
              <a:t>Mix)</a:t>
            </a:r>
          </a:p>
        </p:txBody>
      </p:sp>
      <p:pic>
        <p:nvPicPr>
          <p:cNvPr id="18" name="Graphic 17" descr="Help with solid fill">
            <a:extLst>
              <a:ext uri="{FF2B5EF4-FFF2-40B4-BE49-F238E27FC236}">
                <a16:creationId xmlns:a16="http://schemas.microsoft.com/office/drawing/2014/main" id="{C557302D-5136-0091-E40C-16487D0359F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77622" y="1175019"/>
            <a:ext cx="767723" cy="767723"/>
          </a:xfrm>
          <a:prstGeom prst="rect">
            <a:avLst/>
          </a:prstGeom>
        </p:spPr>
      </p:pic>
    </p:spTree>
    <p:extLst>
      <p:ext uri="{BB962C8B-B14F-4D97-AF65-F5344CB8AC3E}">
        <p14:creationId xmlns:p14="http://schemas.microsoft.com/office/powerpoint/2010/main" val="10202578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par>
                                <p:cTn id="81" presetID="10" presetClass="entr" presetSubtype="0"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7" grpId="0" animBg="1"/>
      <p:bldP spid="19" grpId="0"/>
      <p:bldP spid="20" grpId="0"/>
      <p:bldP spid="14" grpId="0"/>
      <p:bldP spid="21" grpId="0" animBg="1"/>
      <p:bldP spid="23" grpId="0" animBg="1"/>
      <p:bldP spid="24" grpId="0" animBg="1"/>
      <p:bldP spid="25" grpId="0" animBg="1"/>
      <p:bldP spid="26" grpId="0" animBg="1"/>
      <p:bldP spid="28" grpId="0"/>
      <p:bldP spid="33" grpId="0"/>
      <p:bldP spid="36"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knik Industri UI added a new photo. - Teknik Industri UI">
            <a:extLst>
              <a:ext uri="{FF2B5EF4-FFF2-40B4-BE49-F238E27FC236}">
                <a16:creationId xmlns:a16="http://schemas.microsoft.com/office/drawing/2014/main" id="{541D8F9B-9E77-5707-64E0-6C8B47C5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91" y="12763"/>
            <a:ext cx="2491409" cy="595137"/>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a:extLst>
              <a:ext uri="{FF2B5EF4-FFF2-40B4-BE49-F238E27FC236}">
                <a16:creationId xmlns:a16="http://schemas.microsoft.com/office/drawing/2014/main" id="{9F40266E-D721-8E12-FB8B-DE2995708E65}"/>
              </a:ext>
            </a:extLst>
          </p:cNvPr>
          <p:cNvSpPr txBox="1">
            <a:spLocks/>
          </p:cNvSpPr>
          <p:nvPr/>
        </p:nvSpPr>
        <p:spPr>
          <a:xfrm>
            <a:off x="432022" y="731272"/>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D" sz="1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29D8ADC-93EC-5ED9-FA8C-C0A34CFB88E6}"/>
              </a:ext>
            </a:extLst>
          </p:cNvPr>
          <p:cNvSpPr/>
          <p:nvPr/>
        </p:nvSpPr>
        <p:spPr>
          <a:xfrm>
            <a:off x="506437" y="201081"/>
            <a:ext cx="2841674" cy="365760"/>
          </a:xfrm>
          <a:prstGeom prst="roundRect">
            <a:avLst/>
          </a:prstGeom>
          <a:solidFill>
            <a:srgbClr val="BAD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Book Antiqua" panose="02040602050305030304" pitchFamily="18" charset="0"/>
              </a:rPr>
              <a:t>Metodologi</a:t>
            </a:r>
            <a:endParaRPr lang="en-ID" b="1" dirty="0">
              <a:solidFill>
                <a:schemeClr val="tx1"/>
              </a:solidFill>
              <a:latin typeface="Book Antiqua" panose="02040602050305030304" pitchFamily="18" charset="0"/>
            </a:endParaRPr>
          </a:p>
        </p:txBody>
      </p:sp>
      <p:sp>
        <p:nvSpPr>
          <p:cNvPr id="7" name="Rectangle: Rounded Corners 6">
            <a:extLst>
              <a:ext uri="{FF2B5EF4-FFF2-40B4-BE49-F238E27FC236}">
                <a16:creationId xmlns:a16="http://schemas.microsoft.com/office/drawing/2014/main" id="{79C1EEC3-1F40-6843-1076-666371AA4114}"/>
              </a:ext>
            </a:extLst>
          </p:cNvPr>
          <p:cNvSpPr/>
          <p:nvPr/>
        </p:nvSpPr>
        <p:spPr>
          <a:xfrm>
            <a:off x="506436" y="1024298"/>
            <a:ext cx="11057207" cy="4571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8" name="Rectangle: Rounded Corners 7">
            <a:extLst>
              <a:ext uri="{FF2B5EF4-FFF2-40B4-BE49-F238E27FC236}">
                <a16:creationId xmlns:a16="http://schemas.microsoft.com/office/drawing/2014/main" id="{4915B652-D80C-5696-E999-67E83D6C29BE}"/>
              </a:ext>
            </a:extLst>
          </p:cNvPr>
          <p:cNvSpPr/>
          <p:nvPr/>
        </p:nvSpPr>
        <p:spPr>
          <a:xfrm>
            <a:off x="506436" y="1052434"/>
            <a:ext cx="11057207" cy="45719"/>
          </a:xfrm>
          <a:prstGeom prst="roundRect">
            <a:avLst/>
          </a:prstGeom>
          <a:solidFill>
            <a:srgbClr val="54B9B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ID" b="1" dirty="0"/>
          </a:p>
        </p:txBody>
      </p:sp>
      <p:sp>
        <p:nvSpPr>
          <p:cNvPr id="6" name="Subtitle 2">
            <a:extLst>
              <a:ext uri="{FF2B5EF4-FFF2-40B4-BE49-F238E27FC236}">
                <a16:creationId xmlns:a16="http://schemas.microsoft.com/office/drawing/2014/main" id="{231FA2E1-6A4E-B58B-E5E8-158107DE219E}"/>
              </a:ext>
            </a:extLst>
          </p:cNvPr>
          <p:cNvSpPr txBox="1">
            <a:spLocks/>
          </p:cNvSpPr>
          <p:nvPr/>
        </p:nvSpPr>
        <p:spPr>
          <a:xfrm>
            <a:off x="422028" y="730151"/>
            <a:ext cx="11526539" cy="365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1600" dirty="0">
                <a:latin typeface="Arial" panose="020B0604020202020204" pitchFamily="34" charset="0"/>
                <a:cs typeface="Arial" panose="020B0604020202020204" pitchFamily="34" charset="0"/>
              </a:rPr>
              <a:t>Tahapan penelitian</a:t>
            </a:r>
          </a:p>
        </p:txBody>
      </p:sp>
      <p:sp>
        <p:nvSpPr>
          <p:cNvPr id="14" name="Rectangle: Rounded Corners 13">
            <a:extLst>
              <a:ext uri="{FF2B5EF4-FFF2-40B4-BE49-F238E27FC236}">
                <a16:creationId xmlns:a16="http://schemas.microsoft.com/office/drawing/2014/main" id="{362D389B-BB79-A5A3-426F-CEFCAFB697D5}"/>
              </a:ext>
            </a:extLst>
          </p:cNvPr>
          <p:cNvSpPr/>
          <p:nvPr/>
        </p:nvSpPr>
        <p:spPr>
          <a:xfrm>
            <a:off x="531827" y="1260434"/>
            <a:ext cx="1577979" cy="608863"/>
          </a:xfrm>
          <a:prstGeom prst="roundRect">
            <a:avLst/>
          </a:prstGeom>
          <a:solidFill>
            <a:srgbClr val="BADF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cs typeface="Arial" panose="020B0604020202020204" pitchFamily="34" charset="0"/>
              </a:rPr>
              <a:t>Tahap</a:t>
            </a:r>
            <a:r>
              <a:rPr lang="en-US" sz="1600" dirty="0">
                <a:solidFill>
                  <a:sysClr val="windowText" lastClr="000000"/>
                </a:solidFill>
                <a:cs typeface="Arial" panose="020B0604020202020204" pitchFamily="34" charset="0"/>
              </a:rPr>
              <a:t> Awal</a:t>
            </a:r>
            <a:endParaRPr lang="en-ID" sz="1600"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C5102D1D-619C-2E91-5E5D-3A0F111B6911}"/>
              </a:ext>
            </a:extLst>
          </p:cNvPr>
          <p:cNvSpPr/>
          <p:nvPr/>
        </p:nvSpPr>
        <p:spPr>
          <a:xfrm>
            <a:off x="2353867" y="1260433"/>
            <a:ext cx="1577979" cy="608863"/>
          </a:xfrm>
          <a:prstGeom prst="roundRect">
            <a:avLst/>
          </a:prstGeom>
          <a:solidFill>
            <a:srgbClr val="BADF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cs typeface="Arial" panose="020B0604020202020204" pitchFamily="34" charset="0"/>
              </a:rPr>
              <a:t>Studi</a:t>
            </a:r>
            <a:r>
              <a:rPr lang="en-US" sz="1600" dirty="0">
                <a:solidFill>
                  <a:sysClr val="windowText" lastClr="000000"/>
                </a:solidFill>
                <a:cs typeface="Arial" panose="020B0604020202020204" pitchFamily="34" charset="0"/>
              </a:rPr>
              <a:t> </a:t>
            </a:r>
            <a:r>
              <a:rPr lang="en-US" sz="1600" dirty="0" err="1">
                <a:solidFill>
                  <a:sysClr val="windowText" lastClr="000000"/>
                </a:solidFill>
                <a:cs typeface="Arial" panose="020B0604020202020204" pitchFamily="34" charset="0"/>
              </a:rPr>
              <a:t>Literatur</a:t>
            </a:r>
            <a:endParaRPr lang="en-ID" sz="1600" dirty="0">
              <a:solidFill>
                <a:sysClr val="windowText" lastClr="000000"/>
              </a:solidFill>
              <a:cs typeface="Arial" panose="020B0604020202020204" pitchFamily="34" charset="0"/>
            </a:endParaRPr>
          </a:p>
        </p:txBody>
      </p:sp>
      <p:sp>
        <p:nvSpPr>
          <p:cNvPr id="16" name="Rectangle: Rounded Corners 15">
            <a:extLst>
              <a:ext uri="{FF2B5EF4-FFF2-40B4-BE49-F238E27FC236}">
                <a16:creationId xmlns:a16="http://schemas.microsoft.com/office/drawing/2014/main" id="{68CF127E-01A8-4542-F67C-338525A8CB0F}"/>
              </a:ext>
            </a:extLst>
          </p:cNvPr>
          <p:cNvSpPr/>
          <p:nvPr/>
        </p:nvSpPr>
        <p:spPr>
          <a:xfrm>
            <a:off x="4170579" y="1257181"/>
            <a:ext cx="1577979" cy="608863"/>
          </a:xfrm>
          <a:prstGeom prst="roundRect">
            <a:avLst/>
          </a:prstGeom>
          <a:solidFill>
            <a:srgbClr val="BADF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cs typeface="Arial" panose="020B0604020202020204" pitchFamily="34" charset="0"/>
              </a:rPr>
              <a:t>Pengumpulan</a:t>
            </a:r>
            <a:r>
              <a:rPr lang="en-US" sz="1600" dirty="0">
                <a:solidFill>
                  <a:sysClr val="windowText" lastClr="000000"/>
                </a:solidFill>
                <a:cs typeface="Arial" panose="020B0604020202020204" pitchFamily="34" charset="0"/>
              </a:rPr>
              <a:t> Data</a:t>
            </a:r>
            <a:endParaRPr lang="en-ID" sz="1600" dirty="0">
              <a:solidFill>
                <a:sysClr val="windowText" lastClr="000000"/>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B986AE02-9E50-6950-427F-4ECEAC51EE79}"/>
              </a:ext>
            </a:extLst>
          </p:cNvPr>
          <p:cNvSpPr/>
          <p:nvPr/>
        </p:nvSpPr>
        <p:spPr>
          <a:xfrm>
            <a:off x="6116644" y="1249881"/>
            <a:ext cx="1768676" cy="608863"/>
          </a:xfrm>
          <a:prstGeom prst="roundRect">
            <a:avLst/>
          </a:prstGeom>
          <a:solidFill>
            <a:srgbClr val="BADF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cs typeface="Arial" panose="020B0604020202020204" pitchFamily="34" charset="0"/>
              </a:rPr>
              <a:t>Pengolahan</a:t>
            </a:r>
            <a:r>
              <a:rPr lang="en-US" sz="1600" dirty="0">
                <a:solidFill>
                  <a:sysClr val="windowText" lastClr="000000"/>
                </a:solidFill>
                <a:cs typeface="Arial" panose="020B0604020202020204" pitchFamily="34" charset="0"/>
              </a:rPr>
              <a:t> Data</a:t>
            </a:r>
            <a:endParaRPr lang="en-ID" sz="1600" dirty="0">
              <a:solidFill>
                <a:sysClr val="windowText" lastClr="000000"/>
              </a:solidFill>
              <a:cs typeface="Arial" panose="020B0604020202020204" pitchFamily="34" charset="0"/>
            </a:endParaRPr>
          </a:p>
        </p:txBody>
      </p:sp>
      <p:sp>
        <p:nvSpPr>
          <p:cNvPr id="18" name="Rectangle: Rounded Corners 17">
            <a:extLst>
              <a:ext uri="{FF2B5EF4-FFF2-40B4-BE49-F238E27FC236}">
                <a16:creationId xmlns:a16="http://schemas.microsoft.com/office/drawing/2014/main" id="{10240A92-B372-0824-6EEB-ACE17EDFF837}"/>
              </a:ext>
            </a:extLst>
          </p:cNvPr>
          <p:cNvSpPr/>
          <p:nvPr/>
        </p:nvSpPr>
        <p:spPr>
          <a:xfrm>
            <a:off x="8163768" y="1249880"/>
            <a:ext cx="1577979" cy="608863"/>
          </a:xfrm>
          <a:prstGeom prst="roundRect">
            <a:avLst/>
          </a:prstGeom>
          <a:solidFill>
            <a:srgbClr val="BADF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cs typeface="Arial" panose="020B0604020202020204" pitchFamily="34" charset="0"/>
              </a:rPr>
              <a:t>Analisis</a:t>
            </a:r>
            <a:r>
              <a:rPr lang="en-US" sz="1600" dirty="0">
                <a:solidFill>
                  <a:sysClr val="windowText" lastClr="000000"/>
                </a:solidFill>
                <a:cs typeface="Arial" panose="020B0604020202020204" pitchFamily="34" charset="0"/>
              </a:rPr>
              <a:t> Hasil</a:t>
            </a:r>
            <a:endParaRPr lang="en-ID" sz="1600" dirty="0">
              <a:solidFill>
                <a:sysClr val="windowText" lastClr="000000"/>
              </a:solidFill>
              <a:cs typeface="Arial" panose="020B0604020202020204" pitchFamily="34" charset="0"/>
            </a:endParaRPr>
          </a:p>
        </p:txBody>
      </p:sp>
      <p:sp>
        <p:nvSpPr>
          <p:cNvPr id="19" name="Rectangle: Rounded Corners 18">
            <a:extLst>
              <a:ext uri="{FF2B5EF4-FFF2-40B4-BE49-F238E27FC236}">
                <a16:creationId xmlns:a16="http://schemas.microsoft.com/office/drawing/2014/main" id="{7781CFB3-9DB0-D653-122A-2FB0E03CF613}"/>
              </a:ext>
            </a:extLst>
          </p:cNvPr>
          <p:cNvSpPr/>
          <p:nvPr/>
        </p:nvSpPr>
        <p:spPr>
          <a:xfrm>
            <a:off x="9980480" y="1246628"/>
            <a:ext cx="1577979" cy="608863"/>
          </a:xfrm>
          <a:prstGeom prst="roundRect">
            <a:avLst/>
          </a:prstGeom>
          <a:solidFill>
            <a:srgbClr val="BADF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ysClr val="windowText" lastClr="000000"/>
                </a:solidFill>
                <a:cs typeface="Arial" panose="020B0604020202020204" pitchFamily="34" charset="0"/>
              </a:rPr>
              <a:t>Tahap</a:t>
            </a:r>
            <a:r>
              <a:rPr lang="en-US" sz="1600" dirty="0">
                <a:solidFill>
                  <a:sysClr val="windowText" lastClr="000000"/>
                </a:solidFill>
                <a:cs typeface="Arial" panose="020B0604020202020204" pitchFamily="34" charset="0"/>
              </a:rPr>
              <a:t> Akhir</a:t>
            </a:r>
            <a:endParaRPr lang="en-ID" sz="1600" dirty="0">
              <a:solidFill>
                <a:sysClr val="windowText" lastClr="000000"/>
              </a:solidFill>
              <a:cs typeface="Arial" panose="020B0604020202020204" pitchFamily="34" charset="0"/>
            </a:endParaRPr>
          </a:p>
        </p:txBody>
      </p:sp>
      <p:sp>
        <p:nvSpPr>
          <p:cNvPr id="20" name="Oval 19">
            <a:extLst>
              <a:ext uri="{FF2B5EF4-FFF2-40B4-BE49-F238E27FC236}">
                <a16:creationId xmlns:a16="http://schemas.microsoft.com/office/drawing/2014/main" id="{4E7466E6-B886-54DC-A288-F9DCA00CE8BD}"/>
              </a:ext>
            </a:extLst>
          </p:cNvPr>
          <p:cNvSpPr/>
          <p:nvPr/>
        </p:nvSpPr>
        <p:spPr>
          <a:xfrm>
            <a:off x="555409" y="1978085"/>
            <a:ext cx="1519313" cy="675620"/>
          </a:xfrm>
          <a:prstGeom prst="ellipse">
            <a:avLst/>
          </a:prstGeom>
          <a:ln w="38100">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err="1">
                <a:cs typeface="Arial" panose="020B0604020202020204" pitchFamily="34" charset="0"/>
              </a:rPr>
              <a:t>Mulai</a:t>
            </a:r>
            <a:endParaRPr lang="en-ID" sz="1600" b="1" dirty="0">
              <a:cs typeface="Arial" panose="020B0604020202020204" pitchFamily="34" charset="0"/>
            </a:endParaRPr>
          </a:p>
        </p:txBody>
      </p:sp>
      <p:sp>
        <p:nvSpPr>
          <p:cNvPr id="21" name="Rectangle 20">
            <a:extLst>
              <a:ext uri="{FF2B5EF4-FFF2-40B4-BE49-F238E27FC236}">
                <a16:creationId xmlns:a16="http://schemas.microsoft.com/office/drawing/2014/main" id="{3D592357-1A0B-65F5-A26A-C55B2C86DE63}"/>
              </a:ext>
            </a:extLst>
          </p:cNvPr>
          <p:cNvSpPr/>
          <p:nvPr/>
        </p:nvSpPr>
        <p:spPr>
          <a:xfrm>
            <a:off x="555409" y="2836214"/>
            <a:ext cx="1519313" cy="858129"/>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cs typeface="Arial" panose="020B0604020202020204" pitchFamily="34" charset="0"/>
              </a:rPr>
              <a:t>Menentukan</a:t>
            </a:r>
            <a:r>
              <a:rPr lang="en-US" sz="1600" dirty="0">
                <a:cs typeface="Arial" panose="020B0604020202020204" pitchFamily="34" charset="0"/>
              </a:rPr>
              <a:t> </a:t>
            </a:r>
            <a:r>
              <a:rPr lang="en-US" sz="1600" dirty="0" err="1">
                <a:cs typeface="Arial" panose="020B0604020202020204" pitchFamily="34" charset="0"/>
              </a:rPr>
              <a:t>tema</a:t>
            </a:r>
            <a:r>
              <a:rPr lang="en-US" sz="1600" dirty="0">
                <a:cs typeface="Arial" panose="020B0604020202020204" pitchFamily="34" charset="0"/>
              </a:rPr>
              <a:t> &amp; </a:t>
            </a:r>
            <a:r>
              <a:rPr lang="en-US" sz="1600" dirty="0" err="1">
                <a:cs typeface="Arial" panose="020B0604020202020204" pitchFamily="34" charset="0"/>
              </a:rPr>
              <a:t>topik</a:t>
            </a:r>
            <a:r>
              <a:rPr lang="en-US" sz="1600" dirty="0">
                <a:cs typeface="Arial" panose="020B0604020202020204" pitchFamily="34" charset="0"/>
              </a:rPr>
              <a:t> </a:t>
            </a:r>
            <a:r>
              <a:rPr lang="en-US" sz="1600" dirty="0" err="1">
                <a:cs typeface="Arial" panose="020B0604020202020204" pitchFamily="34" charset="0"/>
              </a:rPr>
              <a:t>penelitian</a:t>
            </a:r>
            <a:endParaRPr lang="en-ID" sz="1600" dirty="0">
              <a:cs typeface="Arial" panose="020B0604020202020204" pitchFamily="34" charset="0"/>
            </a:endParaRPr>
          </a:p>
        </p:txBody>
      </p:sp>
      <p:sp>
        <p:nvSpPr>
          <p:cNvPr id="34" name="Rectangle 33">
            <a:extLst>
              <a:ext uri="{FF2B5EF4-FFF2-40B4-BE49-F238E27FC236}">
                <a16:creationId xmlns:a16="http://schemas.microsoft.com/office/drawing/2014/main" id="{6193D0B1-4AD2-492E-9A2C-7A85438543D0}"/>
              </a:ext>
            </a:extLst>
          </p:cNvPr>
          <p:cNvSpPr/>
          <p:nvPr/>
        </p:nvSpPr>
        <p:spPr>
          <a:xfrm>
            <a:off x="555408" y="3863156"/>
            <a:ext cx="1519313" cy="858129"/>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cs typeface="Arial" panose="020B0604020202020204" pitchFamily="34" charset="0"/>
              </a:rPr>
              <a:t>Menentukan</a:t>
            </a:r>
            <a:r>
              <a:rPr lang="en-US" sz="1600" dirty="0">
                <a:cs typeface="Arial" panose="020B0604020202020204" pitchFamily="34" charset="0"/>
              </a:rPr>
              <a:t> </a:t>
            </a:r>
            <a:r>
              <a:rPr lang="en-US" sz="1600" dirty="0" err="1">
                <a:cs typeface="Arial" panose="020B0604020202020204" pitchFamily="34" charset="0"/>
              </a:rPr>
              <a:t>rumusan</a:t>
            </a:r>
            <a:r>
              <a:rPr lang="en-US" sz="1600" dirty="0">
                <a:cs typeface="Arial" panose="020B0604020202020204" pitchFamily="34" charset="0"/>
              </a:rPr>
              <a:t> </a:t>
            </a:r>
            <a:r>
              <a:rPr lang="en-US" sz="1600" dirty="0" err="1">
                <a:cs typeface="Arial" panose="020B0604020202020204" pitchFamily="34" charset="0"/>
              </a:rPr>
              <a:t>masalah</a:t>
            </a:r>
            <a:endParaRPr lang="en-ID" sz="1600" dirty="0">
              <a:cs typeface="Arial" panose="020B0604020202020204" pitchFamily="34" charset="0"/>
            </a:endParaRPr>
          </a:p>
        </p:txBody>
      </p:sp>
      <p:sp>
        <p:nvSpPr>
          <p:cNvPr id="35" name="Rectangle 34">
            <a:extLst>
              <a:ext uri="{FF2B5EF4-FFF2-40B4-BE49-F238E27FC236}">
                <a16:creationId xmlns:a16="http://schemas.microsoft.com/office/drawing/2014/main" id="{3B9D6C28-C1CE-B135-50E2-C7A604C6FAAD}"/>
              </a:ext>
            </a:extLst>
          </p:cNvPr>
          <p:cNvSpPr/>
          <p:nvPr/>
        </p:nvSpPr>
        <p:spPr>
          <a:xfrm>
            <a:off x="569126" y="4881730"/>
            <a:ext cx="1519313" cy="1115015"/>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cs typeface="Arial" panose="020B0604020202020204" pitchFamily="34" charset="0"/>
              </a:rPr>
              <a:t>Menentukan</a:t>
            </a:r>
            <a:r>
              <a:rPr lang="en-US" sz="1600" dirty="0">
                <a:cs typeface="Arial" panose="020B0604020202020204" pitchFamily="34" charset="0"/>
              </a:rPr>
              <a:t> </a:t>
            </a:r>
            <a:r>
              <a:rPr lang="en-US" sz="1600" dirty="0" err="1">
                <a:cs typeface="Arial" panose="020B0604020202020204" pitchFamily="34" charset="0"/>
              </a:rPr>
              <a:t>tujuan</a:t>
            </a:r>
            <a:r>
              <a:rPr lang="en-US" sz="1600" dirty="0">
                <a:cs typeface="Arial" panose="020B0604020202020204" pitchFamily="34" charset="0"/>
              </a:rPr>
              <a:t> &amp; </a:t>
            </a:r>
            <a:r>
              <a:rPr lang="en-US" sz="1600" dirty="0" err="1">
                <a:cs typeface="Arial" panose="020B0604020202020204" pitchFamily="34" charset="0"/>
              </a:rPr>
              <a:t>batasan</a:t>
            </a:r>
            <a:r>
              <a:rPr lang="en-US" sz="1600" dirty="0">
                <a:cs typeface="Arial" panose="020B0604020202020204" pitchFamily="34" charset="0"/>
              </a:rPr>
              <a:t> </a:t>
            </a:r>
            <a:r>
              <a:rPr lang="en-US" sz="1600" dirty="0" err="1">
                <a:cs typeface="Arial" panose="020B0604020202020204" pitchFamily="34" charset="0"/>
              </a:rPr>
              <a:t>penelitan</a:t>
            </a:r>
            <a:endParaRPr lang="en-ID" sz="1600" dirty="0">
              <a:cs typeface="Arial" panose="020B0604020202020204" pitchFamily="34" charset="0"/>
            </a:endParaRPr>
          </a:p>
        </p:txBody>
      </p:sp>
      <p:sp>
        <p:nvSpPr>
          <p:cNvPr id="36" name="Rectangle 35">
            <a:extLst>
              <a:ext uri="{FF2B5EF4-FFF2-40B4-BE49-F238E27FC236}">
                <a16:creationId xmlns:a16="http://schemas.microsoft.com/office/drawing/2014/main" id="{352C94BB-3A64-D211-BBC4-BD3BCEB94BFC}"/>
              </a:ext>
            </a:extLst>
          </p:cNvPr>
          <p:cNvSpPr/>
          <p:nvPr/>
        </p:nvSpPr>
        <p:spPr>
          <a:xfrm>
            <a:off x="2384023" y="1975424"/>
            <a:ext cx="1519313" cy="3259294"/>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buAutoNum type="arabicPeriod"/>
            </a:pPr>
            <a:endParaRPr lang="en-US" sz="1600" dirty="0">
              <a:latin typeface="Book Antiqua" panose="02040602050305030304" pitchFamily="18" charset="0"/>
            </a:endParaRPr>
          </a:p>
          <a:p>
            <a:pPr algn="ctr"/>
            <a:endParaRPr lang="en-ID" sz="1600" dirty="0">
              <a:latin typeface="Book Antiqua" panose="02040602050305030304" pitchFamily="18" charset="0"/>
            </a:endParaRPr>
          </a:p>
        </p:txBody>
      </p:sp>
      <p:sp>
        <p:nvSpPr>
          <p:cNvPr id="37" name="TextBox 36">
            <a:extLst>
              <a:ext uri="{FF2B5EF4-FFF2-40B4-BE49-F238E27FC236}">
                <a16:creationId xmlns:a16="http://schemas.microsoft.com/office/drawing/2014/main" id="{7BC0014F-BB4E-CA8F-0C91-F751A67A59A2}"/>
              </a:ext>
            </a:extLst>
          </p:cNvPr>
          <p:cNvSpPr txBox="1"/>
          <p:nvPr/>
        </p:nvSpPr>
        <p:spPr>
          <a:xfrm>
            <a:off x="2365487" y="1975424"/>
            <a:ext cx="1609772" cy="1077218"/>
          </a:xfrm>
          <a:prstGeom prst="rect">
            <a:avLst/>
          </a:prstGeom>
          <a:noFill/>
        </p:spPr>
        <p:txBody>
          <a:bodyPr wrap="square">
            <a:spAutoFit/>
          </a:bodyPr>
          <a:lstStyle/>
          <a:p>
            <a:r>
              <a:rPr lang="en-US" sz="1600" dirty="0" err="1">
                <a:cs typeface="Arial" panose="020B0604020202020204" pitchFamily="34" charset="0"/>
              </a:rPr>
              <a:t>Melakukan</a:t>
            </a:r>
            <a:r>
              <a:rPr lang="en-US" sz="1600" dirty="0">
                <a:cs typeface="Arial" panose="020B0604020202020204" pitchFamily="34" charset="0"/>
              </a:rPr>
              <a:t> </a:t>
            </a:r>
            <a:r>
              <a:rPr lang="en-US" sz="1600" dirty="0" err="1">
                <a:cs typeface="Arial" panose="020B0604020202020204" pitchFamily="34" charset="0"/>
              </a:rPr>
              <a:t>tinjauan</a:t>
            </a:r>
            <a:r>
              <a:rPr lang="en-US" sz="1600" dirty="0">
                <a:cs typeface="Arial" panose="020B0604020202020204" pitchFamily="34" charset="0"/>
              </a:rPr>
              <a:t> </a:t>
            </a:r>
            <a:r>
              <a:rPr lang="en-US" sz="1600" dirty="0" err="1">
                <a:cs typeface="Arial" panose="020B0604020202020204" pitchFamily="34" charset="0"/>
              </a:rPr>
              <a:t>pustaka</a:t>
            </a:r>
            <a:r>
              <a:rPr lang="en-US" sz="1600" dirty="0">
                <a:cs typeface="Arial" panose="020B0604020202020204" pitchFamily="34" charset="0"/>
              </a:rPr>
              <a:t> </a:t>
            </a:r>
            <a:r>
              <a:rPr lang="en-US" sz="1600" dirty="0" err="1">
                <a:cs typeface="Arial" panose="020B0604020202020204" pitchFamily="34" charset="0"/>
              </a:rPr>
              <a:t>terkait</a:t>
            </a:r>
            <a:r>
              <a:rPr lang="en-US" sz="1600" dirty="0">
                <a:cs typeface="Arial" panose="020B0604020202020204" pitchFamily="34" charset="0"/>
              </a:rPr>
              <a:t> </a:t>
            </a:r>
            <a:r>
              <a:rPr lang="en-US" sz="1600" dirty="0" err="1">
                <a:cs typeface="Arial" panose="020B0604020202020204" pitchFamily="34" charset="0"/>
              </a:rPr>
              <a:t>hal-hal</a:t>
            </a:r>
            <a:r>
              <a:rPr lang="en-US" sz="1600" dirty="0">
                <a:cs typeface="Arial" panose="020B0604020202020204" pitchFamily="34" charset="0"/>
              </a:rPr>
              <a:t> </a:t>
            </a:r>
            <a:r>
              <a:rPr lang="en-US" sz="1600" dirty="0" err="1">
                <a:cs typeface="Arial" panose="020B0604020202020204" pitchFamily="34" charset="0"/>
              </a:rPr>
              <a:t>berikut</a:t>
            </a:r>
            <a:r>
              <a:rPr lang="en-US" sz="1600" dirty="0">
                <a:cs typeface="Arial" panose="020B0604020202020204" pitchFamily="34" charset="0"/>
              </a:rPr>
              <a:t>: </a:t>
            </a:r>
          </a:p>
        </p:txBody>
      </p:sp>
      <p:cxnSp>
        <p:nvCxnSpPr>
          <p:cNvPr id="38" name="Straight Arrow Connector 37">
            <a:extLst>
              <a:ext uri="{FF2B5EF4-FFF2-40B4-BE49-F238E27FC236}">
                <a16:creationId xmlns:a16="http://schemas.microsoft.com/office/drawing/2014/main" id="{A55FCAA4-1299-157D-595B-E587BA1631E9}"/>
              </a:ext>
            </a:extLst>
          </p:cNvPr>
          <p:cNvCxnSpPr>
            <a:cxnSpLocks/>
            <a:endCxn id="21" idx="0"/>
          </p:cNvCxnSpPr>
          <p:nvPr/>
        </p:nvCxnSpPr>
        <p:spPr>
          <a:xfrm>
            <a:off x="1300999" y="2653705"/>
            <a:ext cx="14067" cy="18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9265500-2C9D-1DDB-0023-3DD1D125D06D}"/>
              </a:ext>
            </a:extLst>
          </p:cNvPr>
          <p:cNvCxnSpPr>
            <a:stCxn id="21" idx="2"/>
            <a:endCxn id="34" idx="0"/>
          </p:cNvCxnSpPr>
          <p:nvPr/>
        </p:nvCxnSpPr>
        <p:spPr>
          <a:xfrm flipH="1">
            <a:off x="1315065" y="3694343"/>
            <a:ext cx="1" cy="168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BEF6D02-4E21-941F-296B-746F63A1688E}"/>
              </a:ext>
            </a:extLst>
          </p:cNvPr>
          <p:cNvCxnSpPr>
            <a:stCxn id="34" idx="2"/>
            <a:endCxn id="35" idx="0"/>
          </p:cNvCxnSpPr>
          <p:nvPr/>
        </p:nvCxnSpPr>
        <p:spPr>
          <a:xfrm>
            <a:off x="1315065" y="4721285"/>
            <a:ext cx="13718" cy="160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26EBACC-1213-2597-F92C-D99778FC193F}"/>
              </a:ext>
            </a:extLst>
          </p:cNvPr>
          <p:cNvCxnSpPr>
            <a:cxnSpLocks/>
            <a:stCxn id="35" idx="3"/>
            <a:endCxn id="37" idx="1"/>
          </p:cNvCxnSpPr>
          <p:nvPr/>
        </p:nvCxnSpPr>
        <p:spPr>
          <a:xfrm flipV="1">
            <a:off x="2088439" y="2514033"/>
            <a:ext cx="277048" cy="29252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865F8F6-1601-A2D7-5D17-0865CCD5E81A}"/>
              </a:ext>
            </a:extLst>
          </p:cNvPr>
          <p:cNvSpPr/>
          <p:nvPr/>
        </p:nvSpPr>
        <p:spPr>
          <a:xfrm>
            <a:off x="4191772" y="1975424"/>
            <a:ext cx="1542718" cy="858129"/>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cs typeface="Arial" panose="020B0604020202020204" pitchFamily="34" charset="0"/>
              </a:rPr>
              <a:t>Identifikasi</a:t>
            </a:r>
            <a:r>
              <a:rPr lang="en-US" sz="1600" dirty="0">
                <a:cs typeface="Arial" panose="020B0604020202020204" pitchFamily="34" charset="0"/>
              </a:rPr>
              <a:t> </a:t>
            </a:r>
            <a:r>
              <a:rPr lang="en-US" sz="1600" dirty="0" err="1">
                <a:cs typeface="Arial" panose="020B0604020202020204" pitchFamily="34" charset="0"/>
              </a:rPr>
              <a:t>kebutuhan</a:t>
            </a:r>
            <a:r>
              <a:rPr lang="en-US" sz="1600" dirty="0">
                <a:cs typeface="Arial" panose="020B0604020202020204" pitchFamily="34" charset="0"/>
              </a:rPr>
              <a:t> data</a:t>
            </a:r>
            <a:endParaRPr lang="en-ID" sz="1600" dirty="0">
              <a:cs typeface="Arial" panose="020B0604020202020204" pitchFamily="34" charset="0"/>
            </a:endParaRPr>
          </a:p>
        </p:txBody>
      </p:sp>
      <p:sp>
        <p:nvSpPr>
          <p:cNvPr id="43" name="Rectangle 42">
            <a:extLst>
              <a:ext uri="{FF2B5EF4-FFF2-40B4-BE49-F238E27FC236}">
                <a16:creationId xmlns:a16="http://schemas.microsoft.com/office/drawing/2014/main" id="{7D1B0EDF-A0C4-7375-8867-799E1E730B15}"/>
              </a:ext>
            </a:extLst>
          </p:cNvPr>
          <p:cNvSpPr/>
          <p:nvPr/>
        </p:nvSpPr>
        <p:spPr>
          <a:xfrm>
            <a:off x="4182553" y="3156259"/>
            <a:ext cx="1571027" cy="3213570"/>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sz="1600" dirty="0">
              <a:cs typeface="Arial" panose="020B0604020202020204" pitchFamily="34" charset="0"/>
            </a:endParaRPr>
          </a:p>
        </p:txBody>
      </p:sp>
      <p:cxnSp>
        <p:nvCxnSpPr>
          <p:cNvPr id="44" name="Connector: Elbow 43">
            <a:extLst>
              <a:ext uri="{FF2B5EF4-FFF2-40B4-BE49-F238E27FC236}">
                <a16:creationId xmlns:a16="http://schemas.microsoft.com/office/drawing/2014/main" id="{B6B02484-8726-C9BC-572F-D80339C07CD8}"/>
              </a:ext>
            </a:extLst>
          </p:cNvPr>
          <p:cNvCxnSpPr>
            <a:cxnSpLocks/>
            <a:stCxn id="36" idx="3"/>
            <a:endCxn id="42" idx="1"/>
          </p:cNvCxnSpPr>
          <p:nvPr/>
        </p:nvCxnSpPr>
        <p:spPr>
          <a:xfrm flipV="1">
            <a:off x="3903336" y="2404489"/>
            <a:ext cx="288436" cy="12005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7188BC5-1421-9A7A-28A0-15ACA23BDC89}"/>
              </a:ext>
            </a:extLst>
          </p:cNvPr>
          <p:cNvCxnSpPr>
            <a:cxnSpLocks/>
            <a:stCxn id="42" idx="2"/>
            <a:endCxn id="43" idx="0"/>
          </p:cNvCxnSpPr>
          <p:nvPr/>
        </p:nvCxnSpPr>
        <p:spPr>
          <a:xfrm>
            <a:off x="4963131" y="2833553"/>
            <a:ext cx="4936" cy="322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CC0EA63-8B2C-C7C3-58E4-D5CC117B1E54}"/>
              </a:ext>
            </a:extLst>
          </p:cNvPr>
          <p:cNvSpPr/>
          <p:nvPr/>
        </p:nvSpPr>
        <p:spPr>
          <a:xfrm>
            <a:off x="6129501" y="1969095"/>
            <a:ext cx="1836000" cy="858129"/>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i="1" dirty="0">
                <a:cs typeface="Arial" panose="020B0604020202020204" pitchFamily="34" charset="0"/>
              </a:rPr>
              <a:t>Forecasting</a:t>
            </a:r>
            <a:r>
              <a:rPr lang="en-US" sz="1600" dirty="0">
                <a:cs typeface="Arial" panose="020B0604020202020204" pitchFamily="34" charset="0"/>
              </a:rPr>
              <a:t> &amp; </a:t>
            </a:r>
            <a:r>
              <a:rPr lang="en-US" sz="1600" i="1" dirty="0">
                <a:cs typeface="Arial" panose="020B0604020202020204" pitchFamily="34" charset="0"/>
              </a:rPr>
              <a:t>safety stock</a:t>
            </a:r>
            <a:endParaRPr lang="en-ID" sz="1600" i="1" dirty="0">
              <a:cs typeface="Arial" panose="020B0604020202020204" pitchFamily="34" charset="0"/>
            </a:endParaRPr>
          </a:p>
        </p:txBody>
      </p:sp>
      <p:cxnSp>
        <p:nvCxnSpPr>
          <p:cNvPr id="47" name="Connector: Elbow 46">
            <a:extLst>
              <a:ext uri="{FF2B5EF4-FFF2-40B4-BE49-F238E27FC236}">
                <a16:creationId xmlns:a16="http://schemas.microsoft.com/office/drawing/2014/main" id="{6F56C497-D762-DBDE-86BA-EF417143F692}"/>
              </a:ext>
            </a:extLst>
          </p:cNvPr>
          <p:cNvCxnSpPr>
            <a:cxnSpLocks/>
            <a:stCxn id="43" idx="3"/>
            <a:endCxn id="46" idx="1"/>
          </p:cNvCxnSpPr>
          <p:nvPr/>
        </p:nvCxnSpPr>
        <p:spPr>
          <a:xfrm flipV="1">
            <a:off x="5753580" y="2398160"/>
            <a:ext cx="375921" cy="23648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56829D3-689E-28B4-AADB-BEC891F6D2A9}"/>
              </a:ext>
            </a:extLst>
          </p:cNvPr>
          <p:cNvSpPr/>
          <p:nvPr/>
        </p:nvSpPr>
        <p:spPr>
          <a:xfrm>
            <a:off x="6104358" y="3178203"/>
            <a:ext cx="1886615" cy="858129"/>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cs typeface="Arial" panose="020B0604020202020204" pitchFamily="34" charset="0"/>
              </a:rPr>
              <a:t>Mengembangkan</a:t>
            </a:r>
            <a:r>
              <a:rPr lang="en-US" sz="1600" dirty="0">
                <a:cs typeface="Arial" panose="020B0604020202020204" pitchFamily="34" charset="0"/>
              </a:rPr>
              <a:t> model </a:t>
            </a:r>
            <a:r>
              <a:rPr lang="en-US" sz="1600" dirty="0" err="1">
                <a:cs typeface="Arial" panose="020B0604020202020204" pitchFamily="34" charset="0"/>
              </a:rPr>
              <a:t>matematika</a:t>
            </a:r>
            <a:r>
              <a:rPr lang="en-US" sz="1600" dirty="0">
                <a:cs typeface="Arial" panose="020B0604020202020204" pitchFamily="34" charset="0"/>
              </a:rPr>
              <a:t> &amp; </a:t>
            </a:r>
            <a:r>
              <a:rPr lang="en-US" sz="1600" i="1" dirty="0">
                <a:cs typeface="Arial" panose="020B0604020202020204" pitchFamily="34" charset="0"/>
              </a:rPr>
              <a:t>Python</a:t>
            </a:r>
            <a:endParaRPr lang="en-ID" sz="1600" i="1" dirty="0">
              <a:cs typeface="Arial" panose="020B0604020202020204" pitchFamily="34" charset="0"/>
            </a:endParaRPr>
          </a:p>
        </p:txBody>
      </p:sp>
      <p:sp>
        <p:nvSpPr>
          <p:cNvPr id="50" name="Rectangle 49">
            <a:extLst>
              <a:ext uri="{FF2B5EF4-FFF2-40B4-BE49-F238E27FC236}">
                <a16:creationId xmlns:a16="http://schemas.microsoft.com/office/drawing/2014/main" id="{B4673A10-773C-C2F3-E47D-36E9C16A5DE9}"/>
              </a:ext>
            </a:extLst>
          </p:cNvPr>
          <p:cNvSpPr/>
          <p:nvPr/>
        </p:nvSpPr>
        <p:spPr>
          <a:xfrm>
            <a:off x="6130898" y="4305499"/>
            <a:ext cx="1834603" cy="858129"/>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cs typeface="Arial" panose="020B0604020202020204" pitchFamily="34" charset="0"/>
              </a:rPr>
              <a:t>Verifikasi</a:t>
            </a:r>
            <a:r>
              <a:rPr lang="en-US" sz="1600" dirty="0">
                <a:cs typeface="Arial" panose="020B0604020202020204" pitchFamily="34" charset="0"/>
              </a:rPr>
              <a:t> &amp; </a:t>
            </a:r>
            <a:r>
              <a:rPr lang="en-US" sz="1600" dirty="0" err="1">
                <a:cs typeface="Arial" panose="020B0604020202020204" pitchFamily="34" charset="0"/>
              </a:rPr>
              <a:t>validasi</a:t>
            </a:r>
            <a:r>
              <a:rPr lang="en-US" sz="1600" dirty="0">
                <a:cs typeface="Arial" panose="020B0604020202020204" pitchFamily="34" charset="0"/>
              </a:rPr>
              <a:t> model</a:t>
            </a:r>
            <a:endParaRPr lang="en-ID" sz="1600" i="1" dirty="0">
              <a:cs typeface="Arial" panose="020B0604020202020204" pitchFamily="34" charset="0"/>
            </a:endParaRPr>
          </a:p>
        </p:txBody>
      </p:sp>
      <p:sp>
        <p:nvSpPr>
          <p:cNvPr id="51" name="Rectangle 50">
            <a:extLst>
              <a:ext uri="{FF2B5EF4-FFF2-40B4-BE49-F238E27FC236}">
                <a16:creationId xmlns:a16="http://schemas.microsoft.com/office/drawing/2014/main" id="{28C1B780-769A-89C3-A28E-06265A9A6F03}"/>
              </a:ext>
            </a:extLst>
          </p:cNvPr>
          <p:cNvSpPr/>
          <p:nvPr/>
        </p:nvSpPr>
        <p:spPr>
          <a:xfrm>
            <a:off x="8163768" y="1965004"/>
            <a:ext cx="1542718" cy="1036583"/>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cs typeface="Arial" panose="020B0604020202020204" pitchFamily="34" charset="0"/>
              </a:rPr>
              <a:t>Analisis</a:t>
            </a:r>
            <a:r>
              <a:rPr lang="en-US" sz="1600" dirty="0">
                <a:cs typeface="Arial" panose="020B0604020202020204" pitchFamily="34" charset="0"/>
              </a:rPr>
              <a:t> </a:t>
            </a:r>
            <a:r>
              <a:rPr lang="en-US" sz="1600" dirty="0" err="1">
                <a:cs typeface="Arial" panose="020B0604020202020204" pitchFamily="34" charset="0"/>
              </a:rPr>
              <a:t>biaya</a:t>
            </a:r>
            <a:r>
              <a:rPr lang="en-US" sz="1600" dirty="0">
                <a:cs typeface="Arial" panose="020B0604020202020204" pitchFamily="34" charset="0"/>
              </a:rPr>
              <a:t> </a:t>
            </a:r>
            <a:r>
              <a:rPr lang="en-US" sz="1600" dirty="0" err="1">
                <a:cs typeface="Arial" panose="020B0604020202020204" pitchFamily="34" charset="0"/>
              </a:rPr>
              <a:t>sebelum</a:t>
            </a:r>
            <a:r>
              <a:rPr lang="en-US" sz="1600" dirty="0">
                <a:cs typeface="Arial" panose="020B0604020202020204" pitchFamily="34" charset="0"/>
              </a:rPr>
              <a:t> dan </a:t>
            </a:r>
            <a:r>
              <a:rPr lang="en-US" sz="1600" dirty="0" err="1">
                <a:cs typeface="Arial" panose="020B0604020202020204" pitchFamily="34" charset="0"/>
              </a:rPr>
              <a:t>sesudah</a:t>
            </a:r>
            <a:r>
              <a:rPr lang="en-US" sz="1600" dirty="0">
                <a:cs typeface="Arial" panose="020B0604020202020204" pitchFamily="34" charset="0"/>
              </a:rPr>
              <a:t> </a:t>
            </a:r>
            <a:r>
              <a:rPr lang="en-US" sz="1600" dirty="0" err="1">
                <a:cs typeface="Arial" panose="020B0604020202020204" pitchFamily="34" charset="0"/>
              </a:rPr>
              <a:t>perbaikan</a:t>
            </a:r>
            <a:endParaRPr lang="en-ID" sz="1600" dirty="0">
              <a:cs typeface="Arial" panose="020B0604020202020204" pitchFamily="34" charset="0"/>
            </a:endParaRPr>
          </a:p>
        </p:txBody>
      </p:sp>
      <p:sp>
        <p:nvSpPr>
          <p:cNvPr id="52" name="Diamond 51">
            <a:extLst>
              <a:ext uri="{FF2B5EF4-FFF2-40B4-BE49-F238E27FC236}">
                <a16:creationId xmlns:a16="http://schemas.microsoft.com/office/drawing/2014/main" id="{89BB4FF3-8028-015F-435D-5BFC488FB766}"/>
              </a:ext>
            </a:extLst>
          </p:cNvPr>
          <p:cNvSpPr/>
          <p:nvPr/>
        </p:nvSpPr>
        <p:spPr>
          <a:xfrm>
            <a:off x="6154408" y="5305809"/>
            <a:ext cx="1785080" cy="1187815"/>
          </a:xfrm>
          <a:prstGeom prst="diamond">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dirty="0"/>
          </a:p>
        </p:txBody>
      </p:sp>
      <p:sp>
        <p:nvSpPr>
          <p:cNvPr id="53" name="TextBox 52">
            <a:extLst>
              <a:ext uri="{FF2B5EF4-FFF2-40B4-BE49-F238E27FC236}">
                <a16:creationId xmlns:a16="http://schemas.microsoft.com/office/drawing/2014/main" id="{33FB0E84-C8BD-9268-A092-430A88C2C778}"/>
              </a:ext>
            </a:extLst>
          </p:cNvPr>
          <p:cNvSpPr txBox="1"/>
          <p:nvPr/>
        </p:nvSpPr>
        <p:spPr>
          <a:xfrm>
            <a:off x="6274169" y="5604820"/>
            <a:ext cx="1552531" cy="584775"/>
          </a:xfrm>
          <a:prstGeom prst="rect">
            <a:avLst/>
          </a:prstGeom>
          <a:noFill/>
        </p:spPr>
        <p:txBody>
          <a:bodyPr wrap="square">
            <a:spAutoFit/>
          </a:bodyPr>
          <a:lstStyle/>
          <a:p>
            <a:pPr algn="ctr"/>
            <a:r>
              <a:rPr lang="en-US" sz="1600" dirty="0" err="1">
                <a:cs typeface="Arial" panose="020B0604020202020204" pitchFamily="34" charset="0"/>
              </a:rPr>
              <a:t>Terverifikasi</a:t>
            </a:r>
            <a:r>
              <a:rPr lang="en-US" sz="1600" dirty="0">
                <a:cs typeface="Arial" panose="020B0604020202020204" pitchFamily="34" charset="0"/>
              </a:rPr>
              <a:t> &amp; </a:t>
            </a:r>
            <a:r>
              <a:rPr lang="en-US" sz="1600" dirty="0" err="1">
                <a:cs typeface="Arial" panose="020B0604020202020204" pitchFamily="34" charset="0"/>
              </a:rPr>
              <a:t>tervalidasi</a:t>
            </a:r>
            <a:r>
              <a:rPr lang="en-US" sz="1600" dirty="0">
                <a:cs typeface="Arial" panose="020B0604020202020204" pitchFamily="34" charset="0"/>
              </a:rPr>
              <a:t>?</a:t>
            </a:r>
          </a:p>
        </p:txBody>
      </p:sp>
      <p:cxnSp>
        <p:nvCxnSpPr>
          <p:cNvPr id="54" name="Straight Arrow Connector 53">
            <a:extLst>
              <a:ext uri="{FF2B5EF4-FFF2-40B4-BE49-F238E27FC236}">
                <a16:creationId xmlns:a16="http://schemas.microsoft.com/office/drawing/2014/main" id="{180D17B8-0ECA-7811-E89B-348944D62A5F}"/>
              </a:ext>
            </a:extLst>
          </p:cNvPr>
          <p:cNvCxnSpPr>
            <a:cxnSpLocks/>
            <a:stCxn id="46" idx="2"/>
            <a:endCxn id="49" idx="0"/>
          </p:cNvCxnSpPr>
          <p:nvPr/>
        </p:nvCxnSpPr>
        <p:spPr>
          <a:xfrm>
            <a:off x="7047501" y="2827224"/>
            <a:ext cx="165" cy="350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66B2B04-28A6-FC74-A2CB-C9CB9444B870}"/>
              </a:ext>
            </a:extLst>
          </p:cNvPr>
          <p:cNvCxnSpPr>
            <a:cxnSpLocks/>
            <a:stCxn id="49" idx="2"/>
            <a:endCxn id="50" idx="0"/>
          </p:cNvCxnSpPr>
          <p:nvPr/>
        </p:nvCxnSpPr>
        <p:spPr>
          <a:xfrm>
            <a:off x="7047666" y="4036332"/>
            <a:ext cx="534" cy="269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E6B5757-CE89-575A-E611-59D1CE84E2CC}"/>
              </a:ext>
            </a:extLst>
          </p:cNvPr>
          <p:cNvCxnSpPr>
            <a:cxnSpLocks/>
            <a:stCxn id="50" idx="2"/>
            <a:endCxn id="52" idx="0"/>
          </p:cNvCxnSpPr>
          <p:nvPr/>
        </p:nvCxnSpPr>
        <p:spPr>
          <a:xfrm flipH="1">
            <a:off x="7046948" y="5163628"/>
            <a:ext cx="1252" cy="142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9F88F96-0A9C-EAF4-661D-804F689B2F9F}"/>
              </a:ext>
            </a:extLst>
          </p:cNvPr>
          <p:cNvCxnSpPr>
            <a:cxnSpLocks/>
            <a:stCxn id="52" idx="3"/>
            <a:endCxn id="51" idx="1"/>
          </p:cNvCxnSpPr>
          <p:nvPr/>
        </p:nvCxnSpPr>
        <p:spPr>
          <a:xfrm flipV="1">
            <a:off x="7939488" y="2483296"/>
            <a:ext cx="224280" cy="34164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3B9B954-33D3-0C19-04C9-DCC03A0DD8E0}"/>
              </a:ext>
            </a:extLst>
          </p:cNvPr>
          <p:cNvSpPr/>
          <p:nvPr/>
        </p:nvSpPr>
        <p:spPr>
          <a:xfrm>
            <a:off x="8174441" y="3525049"/>
            <a:ext cx="1542718" cy="858129"/>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cs typeface="Arial" panose="020B0604020202020204" pitchFamily="34" charset="0"/>
              </a:rPr>
              <a:t>Analisis</a:t>
            </a:r>
            <a:r>
              <a:rPr lang="en-US" sz="1600" dirty="0">
                <a:cs typeface="Arial" panose="020B0604020202020204" pitchFamily="34" charset="0"/>
              </a:rPr>
              <a:t> </a:t>
            </a:r>
            <a:r>
              <a:rPr lang="en-US" sz="1600" dirty="0" err="1">
                <a:cs typeface="Arial" panose="020B0604020202020204" pitchFamily="34" charset="0"/>
              </a:rPr>
              <a:t>sensitivitas</a:t>
            </a:r>
            <a:endParaRPr lang="en-ID" sz="1600" dirty="0">
              <a:cs typeface="Arial" panose="020B0604020202020204" pitchFamily="34" charset="0"/>
            </a:endParaRPr>
          </a:p>
        </p:txBody>
      </p:sp>
      <p:sp>
        <p:nvSpPr>
          <p:cNvPr id="61" name="TextBox 60">
            <a:extLst>
              <a:ext uri="{FF2B5EF4-FFF2-40B4-BE49-F238E27FC236}">
                <a16:creationId xmlns:a16="http://schemas.microsoft.com/office/drawing/2014/main" id="{B969415D-CE50-167C-E53E-5E3F9B02D118}"/>
              </a:ext>
            </a:extLst>
          </p:cNvPr>
          <p:cNvSpPr txBox="1"/>
          <p:nvPr/>
        </p:nvSpPr>
        <p:spPr>
          <a:xfrm>
            <a:off x="7626588" y="5308750"/>
            <a:ext cx="573733" cy="307777"/>
          </a:xfrm>
          <a:prstGeom prst="rect">
            <a:avLst/>
          </a:prstGeom>
          <a:noFill/>
        </p:spPr>
        <p:txBody>
          <a:bodyPr wrap="square" rtlCol="0">
            <a:spAutoFit/>
          </a:bodyPr>
          <a:lstStyle/>
          <a:p>
            <a:r>
              <a:rPr lang="en-US" sz="1400" dirty="0" err="1">
                <a:solidFill>
                  <a:schemeClr val="accent5">
                    <a:lumMod val="75000"/>
                  </a:schemeClr>
                </a:solidFill>
              </a:rPr>
              <a:t>Ya</a:t>
            </a:r>
            <a:endParaRPr lang="en-ID" sz="1400" dirty="0">
              <a:solidFill>
                <a:schemeClr val="accent5">
                  <a:lumMod val="75000"/>
                </a:schemeClr>
              </a:solidFill>
            </a:endParaRPr>
          </a:p>
        </p:txBody>
      </p:sp>
      <p:sp>
        <p:nvSpPr>
          <p:cNvPr id="62" name="TextBox 61">
            <a:extLst>
              <a:ext uri="{FF2B5EF4-FFF2-40B4-BE49-F238E27FC236}">
                <a16:creationId xmlns:a16="http://schemas.microsoft.com/office/drawing/2014/main" id="{511BC2F8-E776-92A9-D327-50393B51439B}"/>
              </a:ext>
            </a:extLst>
          </p:cNvPr>
          <p:cNvSpPr txBox="1"/>
          <p:nvPr/>
        </p:nvSpPr>
        <p:spPr>
          <a:xfrm>
            <a:off x="6035039" y="5297043"/>
            <a:ext cx="573733" cy="307777"/>
          </a:xfrm>
          <a:prstGeom prst="rect">
            <a:avLst/>
          </a:prstGeom>
          <a:noFill/>
        </p:spPr>
        <p:txBody>
          <a:bodyPr wrap="square" rtlCol="0">
            <a:spAutoFit/>
          </a:bodyPr>
          <a:lstStyle/>
          <a:p>
            <a:r>
              <a:rPr lang="en-US" sz="1400" dirty="0" err="1">
                <a:solidFill>
                  <a:schemeClr val="accent5">
                    <a:lumMod val="75000"/>
                  </a:schemeClr>
                </a:solidFill>
              </a:rPr>
              <a:t>Tidak</a:t>
            </a:r>
            <a:endParaRPr lang="en-ID" sz="1400" dirty="0">
              <a:solidFill>
                <a:schemeClr val="accent5">
                  <a:lumMod val="75000"/>
                </a:schemeClr>
              </a:solidFill>
            </a:endParaRPr>
          </a:p>
        </p:txBody>
      </p:sp>
      <p:sp>
        <p:nvSpPr>
          <p:cNvPr id="63" name="Rectangle 62">
            <a:extLst>
              <a:ext uri="{FF2B5EF4-FFF2-40B4-BE49-F238E27FC236}">
                <a16:creationId xmlns:a16="http://schemas.microsoft.com/office/drawing/2014/main" id="{DD3548F8-8130-4BC4-3146-47F54D08E0E5}"/>
              </a:ext>
            </a:extLst>
          </p:cNvPr>
          <p:cNvSpPr/>
          <p:nvPr/>
        </p:nvSpPr>
        <p:spPr>
          <a:xfrm>
            <a:off x="9987367" y="3520332"/>
            <a:ext cx="1542718" cy="858129"/>
          </a:xfrm>
          <a:prstGeom prst="rect">
            <a:avLst/>
          </a:prstGeom>
          <a:ln>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err="1">
                <a:cs typeface="Arial" panose="020B0604020202020204" pitchFamily="34" charset="0"/>
              </a:rPr>
              <a:t>Membuat</a:t>
            </a:r>
            <a:r>
              <a:rPr lang="en-US" sz="1600" dirty="0">
                <a:cs typeface="Arial" panose="020B0604020202020204" pitchFamily="34" charset="0"/>
              </a:rPr>
              <a:t> </a:t>
            </a:r>
            <a:r>
              <a:rPr lang="en-US" sz="1600" dirty="0" err="1">
                <a:cs typeface="Arial" panose="020B0604020202020204" pitchFamily="34" charset="0"/>
              </a:rPr>
              <a:t>kesimpulan</a:t>
            </a:r>
            <a:r>
              <a:rPr lang="en-US" sz="1600" dirty="0">
                <a:cs typeface="Arial" panose="020B0604020202020204" pitchFamily="34" charset="0"/>
              </a:rPr>
              <a:t> dan saran</a:t>
            </a:r>
            <a:endParaRPr lang="en-ID" sz="1600" dirty="0">
              <a:cs typeface="Arial" panose="020B0604020202020204" pitchFamily="34" charset="0"/>
            </a:endParaRPr>
          </a:p>
        </p:txBody>
      </p:sp>
      <p:sp>
        <p:nvSpPr>
          <p:cNvPr id="64" name="Oval 63">
            <a:extLst>
              <a:ext uri="{FF2B5EF4-FFF2-40B4-BE49-F238E27FC236}">
                <a16:creationId xmlns:a16="http://schemas.microsoft.com/office/drawing/2014/main" id="{9140BA24-4C73-24CA-BE52-88BA16420201}"/>
              </a:ext>
            </a:extLst>
          </p:cNvPr>
          <p:cNvSpPr/>
          <p:nvPr/>
        </p:nvSpPr>
        <p:spPr>
          <a:xfrm>
            <a:off x="10013137" y="5611372"/>
            <a:ext cx="1519313" cy="675620"/>
          </a:xfrm>
          <a:prstGeom prst="ellipse">
            <a:avLst/>
          </a:prstGeom>
          <a:ln w="38100">
            <a:solidFill>
              <a:srgbClr val="5CBCB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err="1">
                <a:cs typeface="Arial" panose="020B0604020202020204" pitchFamily="34" charset="0"/>
              </a:rPr>
              <a:t>Selesai</a:t>
            </a:r>
            <a:endParaRPr lang="en-ID" sz="1600" b="1" dirty="0">
              <a:cs typeface="Arial" panose="020B0604020202020204" pitchFamily="34" charset="0"/>
            </a:endParaRPr>
          </a:p>
        </p:txBody>
      </p:sp>
      <p:cxnSp>
        <p:nvCxnSpPr>
          <p:cNvPr id="65" name="Straight Arrow Connector 64">
            <a:extLst>
              <a:ext uri="{FF2B5EF4-FFF2-40B4-BE49-F238E27FC236}">
                <a16:creationId xmlns:a16="http://schemas.microsoft.com/office/drawing/2014/main" id="{3EDE3158-6C1B-CDEE-D0BC-15FA36BC3B82}"/>
              </a:ext>
            </a:extLst>
          </p:cNvPr>
          <p:cNvCxnSpPr>
            <a:cxnSpLocks/>
            <a:stCxn id="51" idx="2"/>
            <a:endCxn id="60" idx="0"/>
          </p:cNvCxnSpPr>
          <p:nvPr/>
        </p:nvCxnSpPr>
        <p:spPr>
          <a:xfrm>
            <a:off x="8935127" y="3001587"/>
            <a:ext cx="10673" cy="523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72B2E7F-6E9C-6599-CF56-813B6993BA1D}"/>
              </a:ext>
            </a:extLst>
          </p:cNvPr>
          <p:cNvCxnSpPr>
            <a:stCxn id="60" idx="3"/>
            <a:endCxn id="63" idx="1"/>
          </p:cNvCxnSpPr>
          <p:nvPr/>
        </p:nvCxnSpPr>
        <p:spPr>
          <a:xfrm flipV="1">
            <a:off x="9717159" y="3949397"/>
            <a:ext cx="270208" cy="4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DBF4377-C2E5-8A99-7EAE-78FA7379C8C2}"/>
              </a:ext>
            </a:extLst>
          </p:cNvPr>
          <p:cNvCxnSpPr>
            <a:stCxn id="63" idx="2"/>
            <a:endCxn id="64" idx="0"/>
          </p:cNvCxnSpPr>
          <p:nvPr/>
        </p:nvCxnSpPr>
        <p:spPr>
          <a:xfrm>
            <a:off x="10758726" y="4378461"/>
            <a:ext cx="14068" cy="123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9543A054-BEA9-87CC-7B57-56C78B99EF96}"/>
              </a:ext>
            </a:extLst>
          </p:cNvPr>
          <p:cNvCxnSpPr>
            <a:cxnSpLocks/>
            <a:stCxn id="52" idx="1"/>
            <a:endCxn id="49" idx="1"/>
          </p:cNvCxnSpPr>
          <p:nvPr/>
        </p:nvCxnSpPr>
        <p:spPr>
          <a:xfrm rot="10800000">
            <a:off x="6104358" y="3607269"/>
            <a:ext cx="50050" cy="2292449"/>
          </a:xfrm>
          <a:prstGeom prst="bentConnector3">
            <a:avLst>
              <a:gd name="adj1" fmla="val 331884"/>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02C3301D-0D32-188E-BBD3-636AD5266D02}"/>
              </a:ext>
            </a:extLst>
          </p:cNvPr>
          <p:cNvSpPr txBox="1"/>
          <p:nvPr/>
        </p:nvSpPr>
        <p:spPr>
          <a:xfrm>
            <a:off x="4170579" y="3236576"/>
            <a:ext cx="1666458" cy="584775"/>
          </a:xfrm>
          <a:prstGeom prst="rect">
            <a:avLst/>
          </a:prstGeom>
          <a:noFill/>
        </p:spPr>
        <p:txBody>
          <a:bodyPr wrap="square">
            <a:spAutoFit/>
          </a:bodyPr>
          <a:lstStyle/>
          <a:p>
            <a:pPr algn="ctr"/>
            <a:r>
              <a:rPr lang="en-US" sz="1600" dirty="0" err="1">
                <a:cs typeface="Arial" panose="020B0604020202020204" pitchFamily="34" charset="0"/>
              </a:rPr>
              <a:t>Mengumpulkan</a:t>
            </a:r>
            <a:r>
              <a:rPr lang="en-US" sz="1600" dirty="0">
                <a:cs typeface="Arial" panose="020B0604020202020204" pitchFamily="34" charset="0"/>
              </a:rPr>
              <a:t> data </a:t>
            </a:r>
            <a:r>
              <a:rPr lang="en-US" sz="1600" dirty="0" err="1">
                <a:cs typeface="Arial" panose="020B0604020202020204" pitchFamily="34" charset="0"/>
              </a:rPr>
              <a:t>antara</a:t>
            </a:r>
            <a:r>
              <a:rPr lang="en-US" sz="1600" dirty="0">
                <a:cs typeface="Arial" panose="020B0604020202020204" pitchFamily="34" charset="0"/>
              </a:rPr>
              <a:t> lain:</a:t>
            </a:r>
          </a:p>
        </p:txBody>
      </p:sp>
      <p:sp>
        <p:nvSpPr>
          <p:cNvPr id="171" name="TextBox 170">
            <a:extLst>
              <a:ext uri="{FF2B5EF4-FFF2-40B4-BE49-F238E27FC236}">
                <a16:creationId xmlns:a16="http://schemas.microsoft.com/office/drawing/2014/main" id="{09FD9768-39DA-1272-7897-2BE6864EDADB}"/>
              </a:ext>
            </a:extLst>
          </p:cNvPr>
          <p:cNvSpPr txBox="1"/>
          <p:nvPr/>
        </p:nvSpPr>
        <p:spPr>
          <a:xfrm>
            <a:off x="4228396" y="4429889"/>
            <a:ext cx="1571027" cy="338554"/>
          </a:xfrm>
          <a:prstGeom prst="rect">
            <a:avLst/>
          </a:prstGeom>
          <a:noFill/>
        </p:spPr>
        <p:txBody>
          <a:bodyPr wrap="square">
            <a:spAutoFit/>
          </a:bodyPr>
          <a:lstStyle/>
          <a:p>
            <a:pPr algn="just"/>
            <a:r>
              <a:rPr lang="en-US" sz="1600" dirty="0">
                <a:cs typeface="Arial" panose="020B0604020202020204" pitchFamily="34" charset="0"/>
              </a:rPr>
              <a:t>Harga material</a:t>
            </a:r>
          </a:p>
        </p:txBody>
      </p:sp>
      <p:sp>
        <p:nvSpPr>
          <p:cNvPr id="173" name="TextBox 172">
            <a:extLst>
              <a:ext uri="{FF2B5EF4-FFF2-40B4-BE49-F238E27FC236}">
                <a16:creationId xmlns:a16="http://schemas.microsoft.com/office/drawing/2014/main" id="{7C91AA5C-2903-EB90-D93C-34FFAE7F9EDE}"/>
              </a:ext>
            </a:extLst>
          </p:cNvPr>
          <p:cNvSpPr txBox="1"/>
          <p:nvPr/>
        </p:nvSpPr>
        <p:spPr>
          <a:xfrm>
            <a:off x="4238456" y="4683691"/>
            <a:ext cx="1484943" cy="584775"/>
          </a:xfrm>
          <a:prstGeom prst="rect">
            <a:avLst/>
          </a:prstGeom>
          <a:noFill/>
        </p:spPr>
        <p:txBody>
          <a:bodyPr wrap="square">
            <a:spAutoFit/>
          </a:bodyPr>
          <a:lstStyle/>
          <a:p>
            <a:pPr algn="just"/>
            <a:r>
              <a:rPr lang="en-US" sz="1600" dirty="0" err="1">
                <a:cs typeface="Arial" panose="020B0604020202020204" pitchFamily="34" charset="0"/>
              </a:rPr>
              <a:t>Biaya</a:t>
            </a:r>
            <a:r>
              <a:rPr lang="en-US" sz="1600" dirty="0">
                <a:cs typeface="Arial" panose="020B0604020202020204" pitchFamily="34" charset="0"/>
              </a:rPr>
              <a:t> </a:t>
            </a:r>
            <a:r>
              <a:rPr lang="en-US" sz="1600" dirty="0" err="1">
                <a:cs typeface="Arial" panose="020B0604020202020204" pitchFamily="34" charset="0"/>
              </a:rPr>
              <a:t>pesan</a:t>
            </a:r>
            <a:endParaRPr lang="en-US" sz="1600" dirty="0">
              <a:cs typeface="Arial" panose="020B0604020202020204" pitchFamily="34" charset="0"/>
            </a:endParaRPr>
          </a:p>
          <a:p>
            <a:pPr algn="just"/>
            <a:r>
              <a:rPr lang="en-US" sz="1600" dirty="0" err="1">
                <a:cs typeface="Arial" panose="020B0604020202020204" pitchFamily="34" charset="0"/>
              </a:rPr>
              <a:t>Biaya</a:t>
            </a:r>
            <a:r>
              <a:rPr lang="en-US" sz="1600" dirty="0">
                <a:cs typeface="Arial" panose="020B0604020202020204" pitchFamily="34" charset="0"/>
              </a:rPr>
              <a:t> </a:t>
            </a:r>
            <a:r>
              <a:rPr lang="en-US" sz="1600" dirty="0" err="1">
                <a:cs typeface="Arial" panose="020B0604020202020204" pitchFamily="34" charset="0"/>
              </a:rPr>
              <a:t>simpan</a:t>
            </a:r>
            <a:endParaRPr lang="en-US" sz="1600" dirty="0">
              <a:cs typeface="Arial" panose="020B0604020202020204" pitchFamily="34" charset="0"/>
            </a:endParaRPr>
          </a:p>
        </p:txBody>
      </p:sp>
      <p:sp>
        <p:nvSpPr>
          <p:cNvPr id="175" name="TextBox 174">
            <a:extLst>
              <a:ext uri="{FF2B5EF4-FFF2-40B4-BE49-F238E27FC236}">
                <a16:creationId xmlns:a16="http://schemas.microsoft.com/office/drawing/2014/main" id="{A4CC773E-B6BD-EF37-73E9-02F2AC5CE802}"/>
              </a:ext>
            </a:extLst>
          </p:cNvPr>
          <p:cNvSpPr txBox="1"/>
          <p:nvPr/>
        </p:nvSpPr>
        <p:spPr>
          <a:xfrm>
            <a:off x="4231864" y="5248855"/>
            <a:ext cx="1271597" cy="338554"/>
          </a:xfrm>
          <a:prstGeom prst="rect">
            <a:avLst/>
          </a:prstGeom>
          <a:noFill/>
        </p:spPr>
        <p:txBody>
          <a:bodyPr wrap="square">
            <a:spAutoFit/>
          </a:bodyPr>
          <a:lstStyle/>
          <a:p>
            <a:pPr algn="just"/>
            <a:r>
              <a:rPr lang="en-US" sz="1600" i="1" dirty="0">
                <a:cs typeface="Arial" panose="020B0604020202020204" pitchFamily="34" charset="0"/>
              </a:rPr>
              <a:t>Demand</a:t>
            </a:r>
          </a:p>
        </p:txBody>
      </p:sp>
      <p:sp>
        <p:nvSpPr>
          <p:cNvPr id="177" name="TextBox 176">
            <a:extLst>
              <a:ext uri="{FF2B5EF4-FFF2-40B4-BE49-F238E27FC236}">
                <a16:creationId xmlns:a16="http://schemas.microsoft.com/office/drawing/2014/main" id="{8CDA812A-634F-89AD-DB50-03DF2A41B9CC}"/>
              </a:ext>
            </a:extLst>
          </p:cNvPr>
          <p:cNvSpPr txBox="1"/>
          <p:nvPr/>
        </p:nvSpPr>
        <p:spPr>
          <a:xfrm>
            <a:off x="4247271" y="5526760"/>
            <a:ext cx="1634498" cy="584775"/>
          </a:xfrm>
          <a:prstGeom prst="rect">
            <a:avLst/>
          </a:prstGeom>
          <a:noFill/>
        </p:spPr>
        <p:txBody>
          <a:bodyPr wrap="square">
            <a:spAutoFit/>
          </a:bodyPr>
          <a:lstStyle/>
          <a:p>
            <a:pPr algn="just"/>
            <a:r>
              <a:rPr lang="en-US" sz="1600" dirty="0" err="1">
                <a:cs typeface="Arial" panose="020B0604020202020204" pitchFamily="34" charset="0"/>
              </a:rPr>
              <a:t>Persediaan</a:t>
            </a:r>
            <a:r>
              <a:rPr lang="en-US" sz="1600" dirty="0">
                <a:cs typeface="Arial" panose="020B0604020202020204" pitchFamily="34" charset="0"/>
              </a:rPr>
              <a:t> </a:t>
            </a:r>
            <a:r>
              <a:rPr lang="en-US" sz="1600" dirty="0" err="1">
                <a:cs typeface="Arial" panose="020B0604020202020204" pitchFamily="34" charset="0"/>
              </a:rPr>
              <a:t>awal</a:t>
            </a:r>
            <a:r>
              <a:rPr lang="en-US" sz="1600" dirty="0">
                <a:cs typeface="Arial" panose="020B0604020202020204" pitchFamily="34" charset="0"/>
              </a:rPr>
              <a:t> &amp; </a:t>
            </a:r>
            <a:r>
              <a:rPr lang="en-US" sz="1600" dirty="0" err="1">
                <a:cs typeface="Arial" panose="020B0604020202020204" pitchFamily="34" charset="0"/>
              </a:rPr>
              <a:t>akhir</a:t>
            </a:r>
            <a:endParaRPr lang="en-ID" sz="1600" dirty="0">
              <a:cs typeface="Arial" panose="020B0604020202020204" pitchFamily="34" charset="0"/>
            </a:endParaRPr>
          </a:p>
        </p:txBody>
      </p:sp>
      <p:sp>
        <p:nvSpPr>
          <p:cNvPr id="184" name="TextBox 183">
            <a:extLst>
              <a:ext uri="{FF2B5EF4-FFF2-40B4-BE49-F238E27FC236}">
                <a16:creationId xmlns:a16="http://schemas.microsoft.com/office/drawing/2014/main" id="{D00AEC5B-84CE-008A-24F2-714660565F66}"/>
              </a:ext>
            </a:extLst>
          </p:cNvPr>
          <p:cNvSpPr txBox="1"/>
          <p:nvPr/>
        </p:nvSpPr>
        <p:spPr>
          <a:xfrm>
            <a:off x="4247271" y="6033507"/>
            <a:ext cx="1246715" cy="338554"/>
          </a:xfrm>
          <a:prstGeom prst="rect">
            <a:avLst/>
          </a:prstGeom>
          <a:noFill/>
        </p:spPr>
        <p:txBody>
          <a:bodyPr wrap="square">
            <a:spAutoFit/>
          </a:bodyPr>
          <a:lstStyle/>
          <a:p>
            <a:pPr algn="just"/>
            <a:r>
              <a:rPr lang="en-US" sz="1600" i="1" dirty="0">
                <a:cs typeface="Arial" panose="020B0604020202020204" pitchFamily="34" charset="0"/>
              </a:rPr>
              <a:t>Lead time</a:t>
            </a:r>
            <a:endParaRPr lang="en-ID" sz="1600" i="1" dirty="0">
              <a:cs typeface="Arial" panose="020B0604020202020204" pitchFamily="34" charset="0"/>
            </a:endParaRPr>
          </a:p>
        </p:txBody>
      </p:sp>
      <p:sp>
        <p:nvSpPr>
          <p:cNvPr id="187" name="TextBox 186">
            <a:extLst>
              <a:ext uri="{FF2B5EF4-FFF2-40B4-BE49-F238E27FC236}">
                <a16:creationId xmlns:a16="http://schemas.microsoft.com/office/drawing/2014/main" id="{98730554-47FA-499A-6A36-B1E889A728E0}"/>
              </a:ext>
            </a:extLst>
          </p:cNvPr>
          <p:cNvSpPr txBox="1"/>
          <p:nvPr/>
        </p:nvSpPr>
        <p:spPr>
          <a:xfrm>
            <a:off x="2384870" y="3060974"/>
            <a:ext cx="1293119" cy="584775"/>
          </a:xfrm>
          <a:prstGeom prst="rect">
            <a:avLst/>
          </a:prstGeom>
          <a:noFill/>
        </p:spPr>
        <p:txBody>
          <a:bodyPr wrap="square">
            <a:spAutoFit/>
          </a:bodyPr>
          <a:lstStyle/>
          <a:p>
            <a:r>
              <a:rPr lang="en-US" sz="1600" dirty="0" err="1">
                <a:cs typeface="Arial" panose="020B0604020202020204" pitchFamily="34" charset="0"/>
              </a:rPr>
              <a:t>Manajemen</a:t>
            </a:r>
            <a:r>
              <a:rPr lang="en-US" sz="1600" dirty="0">
                <a:cs typeface="Arial" panose="020B0604020202020204" pitchFamily="34" charset="0"/>
              </a:rPr>
              <a:t> </a:t>
            </a:r>
            <a:r>
              <a:rPr lang="en-US" sz="1600" dirty="0" err="1">
                <a:cs typeface="Arial" panose="020B0604020202020204" pitchFamily="34" charset="0"/>
              </a:rPr>
              <a:t>Persediaan</a:t>
            </a:r>
            <a:endParaRPr lang="en-US" sz="1600" dirty="0">
              <a:cs typeface="Arial" panose="020B0604020202020204" pitchFamily="34" charset="0"/>
            </a:endParaRPr>
          </a:p>
        </p:txBody>
      </p:sp>
      <p:sp>
        <p:nvSpPr>
          <p:cNvPr id="196" name="TextBox 195">
            <a:extLst>
              <a:ext uri="{FF2B5EF4-FFF2-40B4-BE49-F238E27FC236}">
                <a16:creationId xmlns:a16="http://schemas.microsoft.com/office/drawing/2014/main" id="{FA12805E-761E-6725-0DAD-FAAA61BD7A9C}"/>
              </a:ext>
            </a:extLst>
          </p:cNvPr>
          <p:cNvSpPr txBox="1"/>
          <p:nvPr/>
        </p:nvSpPr>
        <p:spPr>
          <a:xfrm>
            <a:off x="2387621" y="3657755"/>
            <a:ext cx="1726580" cy="830997"/>
          </a:xfrm>
          <a:prstGeom prst="rect">
            <a:avLst/>
          </a:prstGeom>
          <a:noFill/>
        </p:spPr>
        <p:txBody>
          <a:bodyPr wrap="square">
            <a:spAutoFit/>
          </a:bodyPr>
          <a:lstStyle/>
          <a:p>
            <a:r>
              <a:rPr lang="en-US" sz="1600" i="1" dirty="0">
                <a:cs typeface="Arial" panose="020B0604020202020204" pitchFamily="34" charset="0"/>
              </a:rPr>
              <a:t>Mixed Integer Linear Programming</a:t>
            </a:r>
          </a:p>
        </p:txBody>
      </p:sp>
      <p:sp>
        <p:nvSpPr>
          <p:cNvPr id="198" name="TextBox 197">
            <a:extLst>
              <a:ext uri="{FF2B5EF4-FFF2-40B4-BE49-F238E27FC236}">
                <a16:creationId xmlns:a16="http://schemas.microsoft.com/office/drawing/2014/main" id="{DE384ABD-2254-78A0-BE69-F06EA74D31F5}"/>
              </a:ext>
            </a:extLst>
          </p:cNvPr>
          <p:cNvSpPr txBox="1"/>
          <p:nvPr/>
        </p:nvSpPr>
        <p:spPr>
          <a:xfrm>
            <a:off x="2372880" y="4530469"/>
            <a:ext cx="1476391" cy="584775"/>
          </a:xfrm>
          <a:prstGeom prst="rect">
            <a:avLst/>
          </a:prstGeom>
          <a:noFill/>
        </p:spPr>
        <p:txBody>
          <a:bodyPr wrap="square">
            <a:spAutoFit/>
          </a:bodyPr>
          <a:lstStyle/>
          <a:p>
            <a:r>
              <a:rPr lang="en-US" sz="1600" dirty="0">
                <a:cs typeface="Arial" panose="020B0604020202020204" pitchFamily="34" charset="0"/>
              </a:rPr>
              <a:t>Bahasa </a:t>
            </a:r>
            <a:r>
              <a:rPr lang="en-US" sz="1600" dirty="0" err="1">
                <a:cs typeface="Arial" panose="020B0604020202020204" pitchFamily="34" charset="0"/>
              </a:rPr>
              <a:t>Pemrograman</a:t>
            </a:r>
            <a:endParaRPr lang="en-ID" sz="1600" dirty="0"/>
          </a:p>
        </p:txBody>
      </p:sp>
      <p:sp>
        <p:nvSpPr>
          <p:cNvPr id="2" name="Rectangle 1">
            <a:extLst>
              <a:ext uri="{FF2B5EF4-FFF2-40B4-BE49-F238E27FC236}">
                <a16:creationId xmlns:a16="http://schemas.microsoft.com/office/drawing/2014/main" id="{35154CA3-670C-3D58-F46A-0206167807BC}"/>
              </a:ext>
            </a:extLst>
          </p:cNvPr>
          <p:cNvSpPr/>
          <p:nvPr/>
        </p:nvSpPr>
        <p:spPr>
          <a:xfrm rot="16200000" flipH="1">
            <a:off x="6017220" y="-4463626"/>
            <a:ext cx="66117" cy="11087686"/>
          </a:xfrm>
          <a:prstGeom prst="rect">
            <a:avLst/>
          </a:prstGeom>
          <a:gradFill flip="none" rotWithShape="1">
            <a:gsLst>
              <a:gs pos="0">
                <a:srgbClr val="92D050"/>
              </a:gs>
              <a:gs pos="50000">
                <a:srgbClr val="00B0F0">
                  <a:shade val="67500"/>
                  <a:satMod val="115000"/>
                </a:srgbClr>
              </a:gs>
              <a:gs pos="100000">
                <a:srgbClr val="00B0F0">
                  <a:shade val="100000"/>
                  <a:satMod val="115000"/>
                </a:srgb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0" name="Rectangle: Rounded Corners 9">
            <a:extLst>
              <a:ext uri="{FF2B5EF4-FFF2-40B4-BE49-F238E27FC236}">
                <a16:creationId xmlns:a16="http://schemas.microsoft.com/office/drawing/2014/main" id="{6C06F005-7D08-EC09-5220-D13BC45F1523}"/>
              </a:ext>
            </a:extLst>
          </p:cNvPr>
          <p:cNvSpPr/>
          <p:nvPr/>
        </p:nvSpPr>
        <p:spPr>
          <a:xfrm>
            <a:off x="11741834" y="6479442"/>
            <a:ext cx="394918" cy="337659"/>
          </a:xfrm>
          <a:prstGeom prst="roundRect">
            <a:avLst/>
          </a:prstGeom>
          <a:solidFill>
            <a:srgbClr val="BADF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sz="1600" b="1" dirty="0">
              <a:solidFill>
                <a:srgbClr val="00206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C4476FE-9769-3FA9-D74D-1B4A2B33F3B0}"/>
              </a:ext>
            </a:extLst>
          </p:cNvPr>
          <p:cNvSpPr txBox="1"/>
          <p:nvPr/>
        </p:nvSpPr>
        <p:spPr>
          <a:xfrm flipH="1">
            <a:off x="11528229" y="6466941"/>
            <a:ext cx="822127" cy="338554"/>
          </a:xfrm>
          <a:prstGeom prst="rect">
            <a:avLst/>
          </a:prstGeom>
          <a:noFill/>
        </p:spPr>
        <p:txBody>
          <a:bodyPr wrap="square">
            <a:spAutoFit/>
          </a:bodyPr>
          <a:lstStyle/>
          <a:p>
            <a:pPr algn="ctr"/>
            <a:r>
              <a:rPr lang="en-US" sz="1600" b="1" dirty="0">
                <a:solidFill>
                  <a:srgbClr val="002060"/>
                </a:solidFill>
                <a:latin typeface="Arial" panose="020B0604020202020204" pitchFamily="34" charset="0"/>
                <a:cs typeface="Arial" panose="020B0604020202020204" pitchFamily="34" charset="0"/>
              </a:rPr>
              <a:t>7</a:t>
            </a:r>
            <a:endParaRPr lang="en-ID" sz="1600" b="1" dirty="0">
              <a:solidFill>
                <a:srgbClr val="002060"/>
              </a:solidFill>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BCD4BEED-A094-4804-CB34-0A6DBF8C62CC}"/>
              </a:ext>
            </a:extLst>
          </p:cNvPr>
          <p:cNvSpPr/>
          <p:nvPr/>
        </p:nvSpPr>
        <p:spPr>
          <a:xfrm flipH="1">
            <a:off x="-7462" y="-16148"/>
            <a:ext cx="138105" cy="6875453"/>
          </a:xfrm>
          <a:prstGeom prst="roundRect">
            <a:avLst/>
          </a:prstGeom>
          <a:gradFill flip="none" rotWithShape="1">
            <a:gsLst>
              <a:gs pos="64000">
                <a:srgbClr val="54B9B9">
                  <a:shade val="67500"/>
                  <a:satMod val="115000"/>
                </a:srgbClr>
              </a:gs>
              <a:gs pos="94000">
                <a:schemeClr val="bg2">
                  <a:lumMod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TextBox 21">
            <a:extLst>
              <a:ext uri="{FF2B5EF4-FFF2-40B4-BE49-F238E27FC236}">
                <a16:creationId xmlns:a16="http://schemas.microsoft.com/office/drawing/2014/main" id="{506A0BF5-F295-E618-2A2C-FC1DBF9DD564}"/>
              </a:ext>
            </a:extLst>
          </p:cNvPr>
          <p:cNvSpPr txBox="1"/>
          <p:nvPr/>
        </p:nvSpPr>
        <p:spPr>
          <a:xfrm>
            <a:off x="4214342" y="3777449"/>
            <a:ext cx="1806559" cy="584775"/>
          </a:xfrm>
          <a:prstGeom prst="rect">
            <a:avLst/>
          </a:prstGeom>
          <a:noFill/>
        </p:spPr>
        <p:txBody>
          <a:bodyPr wrap="square">
            <a:spAutoFit/>
          </a:bodyPr>
          <a:lstStyle/>
          <a:p>
            <a:pPr marL="285750" indent="-285750" algn="just">
              <a:buFont typeface="Wingdings" panose="05000000000000000000" pitchFamily="2" charset="2"/>
              <a:buChar char="q"/>
            </a:pPr>
            <a:r>
              <a:rPr lang="en-US" sz="1600" dirty="0">
                <a:cs typeface="Arial" panose="020B0604020202020204" pitchFamily="34" charset="0"/>
              </a:rPr>
              <a:t>Primer</a:t>
            </a:r>
          </a:p>
          <a:p>
            <a:pPr marL="285750" indent="-285750" algn="just">
              <a:buFont typeface="Wingdings" panose="05000000000000000000" pitchFamily="2" charset="2"/>
              <a:buChar char="q"/>
            </a:pPr>
            <a:r>
              <a:rPr lang="en-US" sz="1600" dirty="0" err="1">
                <a:cs typeface="Arial" panose="020B0604020202020204" pitchFamily="34" charset="0"/>
              </a:rPr>
              <a:t>Sekunder</a:t>
            </a:r>
            <a:r>
              <a:rPr lang="en-US" sz="1600" dirty="0">
                <a:cs typeface="Arial" panose="020B0604020202020204" pitchFamily="34" charset="0"/>
              </a:rPr>
              <a:t>:</a:t>
            </a:r>
          </a:p>
        </p:txBody>
      </p:sp>
    </p:spTree>
    <p:extLst>
      <p:ext uri="{BB962C8B-B14F-4D97-AF65-F5344CB8AC3E}">
        <p14:creationId xmlns:p14="http://schemas.microsoft.com/office/powerpoint/2010/main" val="16756921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childTnLst>
                                </p:cTn>
                              </p:par>
                              <p:par>
                                <p:cTn id="86" presetID="10" presetClass="entr" presetSubtype="0" fill="hold"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childTnLst>
                                </p:cTn>
                              </p:par>
                              <p:par>
                                <p:cTn id="92" presetID="10" presetClass="entr" presetSubtype="0" fill="hold"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500"/>
                                        <p:tgtEl>
                                          <p:spTgt spid="56"/>
                                        </p:tgtEl>
                                      </p:cBhvr>
                                    </p:animEffect>
                                  </p:childTnLst>
                                </p:cTn>
                              </p:par>
                              <p:par>
                                <p:cTn id="95" presetID="10" presetClass="entr" presetSubtype="0"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fade">
                                      <p:cBhvr>
                                        <p:cTn id="97" dur="500"/>
                                        <p:tgtEl>
                                          <p:spTgt spid="5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0"/>
                                        </p:tgtEl>
                                        <p:attrNameLst>
                                          <p:attrName>style.visibility</p:attrName>
                                        </p:attrNameLst>
                                      </p:cBhvr>
                                      <p:to>
                                        <p:strVal val="visible"/>
                                      </p:to>
                                    </p:set>
                                    <p:animEffect transition="in" filter="fade">
                                      <p:cBhvr>
                                        <p:cTn id="100" dur="500"/>
                                        <p:tgtEl>
                                          <p:spTgt spid="6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5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animEffect transition="in" filter="fade">
                                      <p:cBhvr>
                                        <p:cTn id="109" dur="500"/>
                                        <p:tgtEl>
                                          <p:spTgt spid="6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par>
                                <p:cTn id="113" presetID="10" presetClass="entr" presetSubtype="0" fill="hold" nodeType="withEffect">
                                  <p:stCondLst>
                                    <p:cond delay="0"/>
                                  </p:stCondLst>
                                  <p:childTnLst>
                                    <p:set>
                                      <p:cBhvr>
                                        <p:cTn id="114" dur="1" fill="hold">
                                          <p:stCondLst>
                                            <p:cond delay="0"/>
                                          </p:stCondLst>
                                        </p:cTn>
                                        <p:tgtEl>
                                          <p:spTgt spid="65"/>
                                        </p:tgtEl>
                                        <p:attrNameLst>
                                          <p:attrName>style.visibility</p:attrName>
                                        </p:attrNameLst>
                                      </p:cBhvr>
                                      <p:to>
                                        <p:strVal val="visible"/>
                                      </p:to>
                                    </p:set>
                                    <p:animEffect transition="in" filter="fade">
                                      <p:cBhvr>
                                        <p:cTn id="115" dur="500"/>
                                        <p:tgtEl>
                                          <p:spTgt spid="65"/>
                                        </p:tgtEl>
                                      </p:cBhvr>
                                    </p:animEffect>
                                  </p:childTnLst>
                                </p:cTn>
                              </p:par>
                              <p:par>
                                <p:cTn id="116" presetID="10" presetClass="entr" presetSubtype="0" fill="hold"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par>
                                <p:cTn id="119" presetID="10" presetClass="entr" presetSubtype="0" fill="hold" nodeType="withEffect">
                                  <p:stCondLst>
                                    <p:cond delay="0"/>
                                  </p:stCondLst>
                                  <p:childTnLst>
                                    <p:set>
                                      <p:cBhvr>
                                        <p:cTn id="120" dur="1" fill="hold">
                                          <p:stCondLst>
                                            <p:cond delay="0"/>
                                          </p:stCondLst>
                                        </p:cTn>
                                        <p:tgtEl>
                                          <p:spTgt spid="67"/>
                                        </p:tgtEl>
                                        <p:attrNameLst>
                                          <p:attrName>style.visibility</p:attrName>
                                        </p:attrNameLst>
                                      </p:cBhvr>
                                      <p:to>
                                        <p:strVal val="visible"/>
                                      </p:to>
                                    </p:set>
                                    <p:animEffect transition="in" filter="fade">
                                      <p:cBhvr>
                                        <p:cTn id="121" dur="500"/>
                                        <p:tgtEl>
                                          <p:spTgt spid="67"/>
                                        </p:tgtEl>
                                      </p:cBhvr>
                                    </p:animEffect>
                                  </p:childTnLst>
                                </p:cTn>
                              </p:par>
                              <p:par>
                                <p:cTn id="122" presetID="10" presetClass="entr" presetSubtype="0" fill="hold" nodeType="withEffect">
                                  <p:stCondLst>
                                    <p:cond delay="0"/>
                                  </p:stCondLst>
                                  <p:childTnLst>
                                    <p:set>
                                      <p:cBhvr>
                                        <p:cTn id="123" dur="1" fill="hold">
                                          <p:stCondLst>
                                            <p:cond delay="0"/>
                                          </p:stCondLst>
                                        </p:cTn>
                                        <p:tgtEl>
                                          <p:spTgt spid="166"/>
                                        </p:tgtEl>
                                        <p:attrNameLst>
                                          <p:attrName>style.visibility</p:attrName>
                                        </p:attrNameLst>
                                      </p:cBhvr>
                                      <p:to>
                                        <p:strVal val="visible"/>
                                      </p:to>
                                    </p:set>
                                    <p:animEffect transition="in" filter="fade">
                                      <p:cBhvr>
                                        <p:cTn id="124" dur="500"/>
                                        <p:tgtEl>
                                          <p:spTgt spid="16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69"/>
                                        </p:tgtEl>
                                        <p:attrNameLst>
                                          <p:attrName>style.visibility</p:attrName>
                                        </p:attrNameLst>
                                      </p:cBhvr>
                                      <p:to>
                                        <p:strVal val="visible"/>
                                      </p:to>
                                    </p:set>
                                    <p:animEffect transition="in" filter="fade">
                                      <p:cBhvr>
                                        <p:cTn id="127" dur="500"/>
                                        <p:tgtEl>
                                          <p:spTgt spid="16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71"/>
                                        </p:tgtEl>
                                        <p:attrNameLst>
                                          <p:attrName>style.visibility</p:attrName>
                                        </p:attrNameLst>
                                      </p:cBhvr>
                                      <p:to>
                                        <p:strVal val="visible"/>
                                      </p:to>
                                    </p:set>
                                    <p:animEffect transition="in" filter="fade">
                                      <p:cBhvr>
                                        <p:cTn id="130" dur="500"/>
                                        <p:tgtEl>
                                          <p:spTgt spid="17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73"/>
                                        </p:tgtEl>
                                        <p:attrNameLst>
                                          <p:attrName>style.visibility</p:attrName>
                                        </p:attrNameLst>
                                      </p:cBhvr>
                                      <p:to>
                                        <p:strVal val="visible"/>
                                      </p:to>
                                    </p:set>
                                    <p:animEffect transition="in" filter="fade">
                                      <p:cBhvr>
                                        <p:cTn id="133" dur="500"/>
                                        <p:tgtEl>
                                          <p:spTgt spid="17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75"/>
                                        </p:tgtEl>
                                        <p:attrNameLst>
                                          <p:attrName>style.visibility</p:attrName>
                                        </p:attrNameLst>
                                      </p:cBhvr>
                                      <p:to>
                                        <p:strVal val="visible"/>
                                      </p:to>
                                    </p:set>
                                    <p:animEffect transition="in" filter="fade">
                                      <p:cBhvr>
                                        <p:cTn id="136" dur="500"/>
                                        <p:tgtEl>
                                          <p:spTgt spid="17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77"/>
                                        </p:tgtEl>
                                        <p:attrNameLst>
                                          <p:attrName>style.visibility</p:attrName>
                                        </p:attrNameLst>
                                      </p:cBhvr>
                                      <p:to>
                                        <p:strVal val="visible"/>
                                      </p:to>
                                    </p:set>
                                    <p:animEffect transition="in" filter="fade">
                                      <p:cBhvr>
                                        <p:cTn id="139" dur="500"/>
                                        <p:tgtEl>
                                          <p:spTgt spid="17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84"/>
                                        </p:tgtEl>
                                        <p:attrNameLst>
                                          <p:attrName>style.visibility</p:attrName>
                                        </p:attrNameLst>
                                      </p:cBhvr>
                                      <p:to>
                                        <p:strVal val="visible"/>
                                      </p:to>
                                    </p:set>
                                    <p:animEffect transition="in" filter="fade">
                                      <p:cBhvr>
                                        <p:cTn id="142" dur="500"/>
                                        <p:tgtEl>
                                          <p:spTgt spid="18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7"/>
                                        </p:tgtEl>
                                        <p:attrNameLst>
                                          <p:attrName>style.visibility</p:attrName>
                                        </p:attrNameLst>
                                      </p:cBhvr>
                                      <p:to>
                                        <p:strVal val="visible"/>
                                      </p:to>
                                    </p:set>
                                    <p:animEffect transition="in" filter="fade">
                                      <p:cBhvr>
                                        <p:cTn id="145" dur="500"/>
                                        <p:tgtEl>
                                          <p:spTgt spid="18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96"/>
                                        </p:tgtEl>
                                        <p:attrNameLst>
                                          <p:attrName>style.visibility</p:attrName>
                                        </p:attrNameLst>
                                      </p:cBhvr>
                                      <p:to>
                                        <p:strVal val="visible"/>
                                      </p:to>
                                    </p:set>
                                    <p:animEffect transition="in" filter="fade">
                                      <p:cBhvr>
                                        <p:cTn id="148" dur="500"/>
                                        <p:tgtEl>
                                          <p:spTgt spid="19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98"/>
                                        </p:tgtEl>
                                        <p:attrNameLst>
                                          <p:attrName>style.visibility</p:attrName>
                                        </p:attrNameLst>
                                      </p:cBhvr>
                                      <p:to>
                                        <p:strVal val="visible"/>
                                      </p:to>
                                    </p:set>
                                    <p:animEffect transition="in" filter="fade">
                                      <p:cBhvr>
                                        <p:cTn id="151" dur="500"/>
                                        <p:tgtEl>
                                          <p:spTgt spid="19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2"/>
                                        </p:tgtEl>
                                        <p:attrNameLst>
                                          <p:attrName>style.visibility</p:attrName>
                                        </p:attrNameLst>
                                      </p:cBhvr>
                                      <p:to>
                                        <p:strVal val="visible"/>
                                      </p:to>
                                    </p:set>
                                    <p:animEffect transition="in" filter="fade">
                                      <p:cBhvr>
                                        <p:cTn id="15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34" grpId="0" animBg="1"/>
      <p:bldP spid="35" grpId="0" animBg="1"/>
      <p:bldP spid="36" grpId="0" animBg="1"/>
      <p:bldP spid="37" grpId="0"/>
      <p:bldP spid="42" grpId="0" animBg="1"/>
      <p:bldP spid="43" grpId="0" animBg="1"/>
      <p:bldP spid="46" grpId="0" animBg="1"/>
      <p:bldP spid="49" grpId="0" animBg="1"/>
      <p:bldP spid="50" grpId="0" animBg="1"/>
      <p:bldP spid="51" grpId="0" animBg="1"/>
      <p:bldP spid="52" grpId="0" animBg="1"/>
      <p:bldP spid="53" grpId="0"/>
      <p:bldP spid="60" grpId="0" animBg="1"/>
      <p:bldP spid="61" grpId="0"/>
      <p:bldP spid="62" grpId="0"/>
      <p:bldP spid="63" grpId="0" animBg="1"/>
      <p:bldP spid="64" grpId="0" animBg="1"/>
      <p:bldP spid="169" grpId="0"/>
      <p:bldP spid="171" grpId="0"/>
      <p:bldP spid="173" grpId="0"/>
      <p:bldP spid="175" grpId="0"/>
      <p:bldP spid="177" grpId="0"/>
      <p:bldP spid="184" grpId="0"/>
      <p:bldP spid="187" grpId="0"/>
      <p:bldP spid="196" grpId="0"/>
      <p:bldP spid="198"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14935</TotalTime>
  <Words>7117</Words>
  <Application>Microsoft Office PowerPoint</Application>
  <PresentationFormat>Widescreen</PresentationFormat>
  <Paragraphs>1152</Paragraphs>
  <Slides>37</Slides>
  <Notes>34</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Arial Black</vt:lpstr>
      <vt:lpstr>Book Antiqua</vt:lpstr>
      <vt:lpstr>Calibri</vt:lpstr>
      <vt:lpstr>Calibri Light</vt:lpstr>
      <vt:lpstr>Cambria Math</vt:lpstr>
      <vt:lpstr>Times New Roman</vt:lpstr>
      <vt:lpstr>Wingdings</vt:lpstr>
      <vt:lpstr>Office Theme</vt:lpstr>
      <vt:lpstr>Pengembangan Model Optimasi untuk Meminimalkan Total Biaya Persediaan pada Gudang Bahan Baku Daur Ulang Plastik dengan Metode Mixed Integer Linear Programming (MILP)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Model Optimasi untuk Meminimalkan Total Biaya Persediaan pada Gudang Material Perusahaan Daur Ulang Plastik dengan Metode Mixed Integer Linear Programming</dc:title>
  <dc:creator>Yulius</dc:creator>
  <cp:lastModifiedBy>Julio Febrian</cp:lastModifiedBy>
  <cp:revision>270</cp:revision>
  <dcterms:created xsi:type="dcterms:W3CDTF">2023-01-30T05:39:34Z</dcterms:created>
  <dcterms:modified xsi:type="dcterms:W3CDTF">2023-06-06T09:24:41Z</dcterms:modified>
</cp:coreProperties>
</file>